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089ADF-9CFD-461C-ABFE-C67D8F73833C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28795-89B1-4DEB-AD35-F0A961D4476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3327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728795-89B1-4DEB-AD35-F0A961D44765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6972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728795-89B1-4DEB-AD35-F0A961D44765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39590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728795-89B1-4DEB-AD35-F0A961D44765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1698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728795-89B1-4DEB-AD35-F0A961D44765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3301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2524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329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2938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8238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192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1573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0995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6339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9361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9656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8115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7D103-2583-40F1-A957-B0C8F83F01FA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35DA3F-5026-4705-B781-ADECF4996DD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3678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eg"/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png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noProof="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OBRÁZKOVÁ POHÁDKA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4" name="Picture 2" descr="C:\Users\Uživatel\Pictures\logo.bmp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214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VY_32_inovace_15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ČJ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–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Obrázková pohádka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duben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Český jazyk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čtení obrázkové pohádky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364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593" y="4417076"/>
            <a:ext cx="763594" cy="6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 descr="H:\Documents and Settings\Marcel\Local Settings\Temporary Internet Files\Content.IE5\YH0QXBND\MP9004225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2506" y="4037733"/>
            <a:ext cx="598376" cy="59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:\Documents and Settings\Marcel\Local Settings\Temporary Internet Files\Content.IE5\YH0QXBND\MC9004135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92459"/>
            <a:ext cx="1109526" cy="93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6920" y="8324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u="sng" dirty="0" smtClean="0"/>
              <a:t>DRAK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7032" y="979511"/>
            <a:ext cx="8120663" cy="539054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 smtClean="0"/>
              <a:t>Kvak a Žbluňk si vyšli ven pouštět 	    .</a:t>
            </a:r>
          </a:p>
          <a:p>
            <a:pPr marL="45720" indent="0">
              <a:buNone/>
            </a:pPr>
            <a:r>
              <a:rPr lang="cs-CZ" sz="2800" dirty="0" smtClean="0"/>
              <a:t>Zamířili na velkou	           , kde foukal silný 		.</a:t>
            </a:r>
          </a:p>
          <a:p>
            <a:pPr marL="45720" indent="0">
              <a:buNone/>
            </a:pPr>
            <a:r>
              <a:rPr lang="cs-CZ" sz="2800" dirty="0" smtClean="0"/>
              <a:t>„Náš	</a:t>
            </a:r>
            <a:r>
              <a:rPr lang="cs-CZ" sz="2800" dirty="0"/>
              <a:t>	</a:t>
            </a:r>
            <a:r>
              <a:rPr lang="cs-CZ" sz="2800" dirty="0" smtClean="0"/>
              <a:t>poletí výš a výš,“ řekl Kvak.</a:t>
            </a:r>
          </a:p>
          <a:p>
            <a:pPr marL="45720" indent="0">
              <a:buNone/>
            </a:pPr>
            <a:r>
              <a:rPr lang="cs-CZ" sz="2800" dirty="0" smtClean="0"/>
              <a:t>Bude stoupat vzhůru a rovnou do 	   .</a:t>
            </a:r>
          </a:p>
          <a:p>
            <a:pPr marL="45720" indent="0">
              <a:buNone/>
            </a:pPr>
            <a:r>
              <a:rPr lang="cs-CZ" sz="2800" dirty="0" smtClean="0"/>
              <a:t>„Žbluňku“, pokračoval Kvak, „já </a:t>
            </a:r>
            <a:r>
              <a:rPr lang="cs-CZ" sz="2800" dirty="0" smtClean="0"/>
              <a:t>budu </a:t>
            </a:r>
            <a:r>
              <a:rPr lang="cs-CZ" sz="2800" dirty="0" smtClean="0"/>
              <a:t>držet </a:t>
            </a:r>
            <a:r>
              <a:rPr lang="cs-CZ" sz="2800" dirty="0" smtClean="0"/>
              <a:t>           </a:t>
            </a:r>
            <a:endParaRPr lang="cs-CZ" sz="2800" dirty="0" smtClean="0"/>
          </a:p>
          <a:p>
            <a:pPr marL="45720" indent="0">
              <a:buNone/>
            </a:pPr>
            <a:r>
              <a:rPr lang="cs-CZ" sz="2800" dirty="0" smtClean="0"/>
              <a:t>provázku. Ty drž	    a utíkej.“ Žbluňk utíkal po  	      . </a:t>
            </a:r>
          </a:p>
          <a:p>
            <a:pPr marL="45720" indent="0">
              <a:buNone/>
            </a:pPr>
            <a:r>
              <a:rPr lang="cs-CZ" sz="2800" dirty="0" smtClean="0"/>
              <a:t>Utíkal tak rychle, jak to jeho krátké	   svedly. 	</a:t>
            </a:r>
            <a:r>
              <a:rPr lang="cs-CZ" sz="2800" dirty="0"/>
              <a:t> </a:t>
            </a:r>
            <a:r>
              <a:rPr lang="cs-CZ" sz="2800" dirty="0" smtClean="0"/>
              <a:t>    	se vznesl do vzduchu. Potom žuchl na zem. Žbluňk  zaslechl něčí smích. V 		 seděli tři 	    .</a:t>
            </a:r>
            <a:endParaRPr lang="cs-CZ" sz="2800" dirty="0"/>
          </a:p>
        </p:txBody>
      </p:sp>
      <p:pic>
        <p:nvPicPr>
          <p:cNvPr id="1031" name="Picture 7" descr="H:\Documents and Settings\Marcel\Local Settings\Temporary Internet Files\Content.IE5\JK0AIBSH\MC9002373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784318"/>
            <a:ext cx="1080120" cy="86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:\Documents and Settings\Marcel\Local Settings\Temporary Internet Files\Content.IE5\JK0AIBSH\MC9004343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8156" y="1266208"/>
            <a:ext cx="1152128" cy="7548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822" y="1817526"/>
            <a:ext cx="1079500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 descr="H:\Documents and Settings\Marcel\Local Settings\Temporary Internet Files\Content.IE5\JEZIL4GB\MP90044875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5072" y="2454660"/>
            <a:ext cx="916864" cy="6876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:\Documents and Settings\Marcel\Local Settings\Temporary Internet Files\Content.IE5\JEZIL4GB\MC9002954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780928"/>
            <a:ext cx="873125" cy="8763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4122" y="3511657"/>
            <a:ext cx="706201" cy="56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8427" y="3373470"/>
            <a:ext cx="1152525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 descr="H:\Documents and Settings\Marcel\Local Settings\Temporary Internet Files\Content.IE5\JEZIL4GB\MC90002723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3045" y="5029076"/>
            <a:ext cx="1307837" cy="1135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H:\Documents and Settings\Marcel\Local Settings\Temporary Internet Files\Content.IE5\YH0QXBND\MP90040754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7710" y="4780993"/>
            <a:ext cx="738238" cy="110681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938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Autofit/>
          </a:bodyPr>
          <a:lstStyle/>
          <a:p>
            <a:pPr algn="l"/>
            <a:r>
              <a:rPr lang="cs-CZ" sz="2400" u="sng" dirty="0" smtClean="0"/>
              <a:t>Úryvek pochází z knížky :</a:t>
            </a:r>
            <a:r>
              <a:rPr lang="cs-CZ" sz="2400" dirty="0" smtClean="0"/>
              <a:t>	 Kvak a  Žbluňk se bojí rádi</a:t>
            </a:r>
            <a:br>
              <a:rPr lang="cs-CZ" sz="2400" dirty="0" smtClean="0"/>
            </a:br>
            <a:r>
              <a:rPr lang="cs-CZ" sz="2400" u="sng" dirty="0" smtClean="0"/>
              <a:t>Napsal: </a:t>
            </a:r>
            <a:r>
              <a:rPr lang="cs-CZ" sz="2400" dirty="0" smtClean="0"/>
              <a:t>			Arnold Lobel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/>
              <a:t>Kdopak jsou Kvak a Žbluňk?</a:t>
            </a:r>
          </a:p>
          <a:p>
            <a:pPr algn="ctr"/>
            <a:r>
              <a:rPr lang="cs-CZ" dirty="0" smtClean="0"/>
              <a:t>Kdo to ví, tak nenapovídá.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779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-22601" y="4743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1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6889399" y="10708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4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8" name="Obdélník 107"/>
          <p:cNvSpPr/>
          <p:nvPr/>
        </p:nvSpPr>
        <p:spPr>
          <a:xfrm>
            <a:off x="2281399" y="0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FFFF00"/>
                </a:solidFill>
              </a:rPr>
              <a:t>2</a:t>
            </a:r>
          </a:p>
        </p:txBody>
      </p:sp>
      <p:sp>
        <p:nvSpPr>
          <p:cNvPr id="111" name="Obdélník 110"/>
          <p:cNvSpPr/>
          <p:nvPr/>
        </p:nvSpPr>
        <p:spPr>
          <a:xfrm>
            <a:off x="2262286" y="2308743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FFFF00"/>
                </a:solidFill>
              </a:rPr>
              <a:t>6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7" name="Obdélník 116"/>
          <p:cNvSpPr/>
          <p:nvPr/>
        </p:nvSpPr>
        <p:spPr>
          <a:xfrm>
            <a:off x="2281399" y="4564005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10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386807" y="71465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4" name="Obdélník 113"/>
          <p:cNvSpPr/>
          <p:nvPr/>
        </p:nvSpPr>
        <p:spPr>
          <a:xfrm>
            <a:off x="6863430" y="4541517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12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112" name="Obdélník 111"/>
          <p:cNvSpPr/>
          <p:nvPr/>
        </p:nvSpPr>
        <p:spPr>
          <a:xfrm>
            <a:off x="-22601" y="4568808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9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4585399" y="-2334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0" name="Obdélník 109"/>
          <p:cNvSpPr/>
          <p:nvPr/>
        </p:nvSpPr>
        <p:spPr>
          <a:xfrm>
            <a:off x="-41714" y="2292300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5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>
            <a:off x="6898704" y="2260005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8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4594704" y="2290482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7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113" name="Obdélník 112"/>
          <p:cNvSpPr/>
          <p:nvPr/>
        </p:nvSpPr>
        <p:spPr>
          <a:xfrm>
            <a:off x="4585399" y="4541517"/>
            <a:ext cx="2304000" cy="23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11</a:t>
            </a:r>
            <a:endParaRPr lang="cs-CZ" sz="7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5873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</p:childTnLst>
        </p:cTn>
      </p:par>
    </p:tnLst>
    <p:bldLst>
      <p:bldP spid="7" grpId="0" animBg="1"/>
      <p:bldP spid="104" grpId="0" animBg="1"/>
      <p:bldP spid="108" grpId="0" animBg="1"/>
      <p:bldP spid="111" grpId="0" animBg="1"/>
      <p:bldP spid="117" grpId="0" animBg="1"/>
      <p:bldP spid="114" grpId="0" animBg="1"/>
      <p:bldP spid="112" grpId="0" animBg="1"/>
      <p:bldP spid="105" grpId="0" animBg="1"/>
      <p:bldP spid="110" grpId="0" animBg="1"/>
      <p:bldP spid="116" grpId="0" animBg="1"/>
      <p:bldP spid="115" grpId="0" animBg="1"/>
      <p:bldP spid="1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548680"/>
            <a:ext cx="15374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OTÁZKY: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556792"/>
            <a:ext cx="72008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800" dirty="0" smtClean="0"/>
              <a:t>Kdo byli Kvak a Žbluňk?</a:t>
            </a:r>
          </a:p>
          <a:p>
            <a:pPr marL="342900" indent="-342900">
              <a:buAutoNum type="arabicParenR"/>
            </a:pPr>
            <a:endParaRPr lang="cs-CZ" sz="2800" dirty="0"/>
          </a:p>
          <a:p>
            <a:pPr marL="342900" indent="-342900">
              <a:buAutoNum type="arabicParenR"/>
            </a:pPr>
            <a:endParaRPr lang="cs-CZ" sz="2800" dirty="0" smtClean="0"/>
          </a:p>
          <a:p>
            <a:pPr marL="342900" indent="-342900">
              <a:buAutoNum type="arabicParenR"/>
            </a:pPr>
            <a:r>
              <a:rPr lang="cs-CZ" sz="2800" dirty="0" smtClean="0"/>
              <a:t>Co se chystal dělat?</a:t>
            </a:r>
          </a:p>
          <a:p>
            <a:pPr marL="342900" indent="-342900">
              <a:buAutoNum type="arabicParenR"/>
            </a:pPr>
            <a:endParaRPr lang="cs-CZ" sz="2800" dirty="0"/>
          </a:p>
          <a:p>
            <a:pPr marL="342900" indent="-342900">
              <a:buAutoNum type="arabicParenR"/>
            </a:pPr>
            <a:endParaRPr lang="cs-CZ" sz="2800" dirty="0" smtClean="0"/>
          </a:p>
          <a:p>
            <a:pPr marL="342900" indent="-342900">
              <a:buAutoNum type="arabicParenR"/>
            </a:pPr>
            <a:r>
              <a:rPr lang="cs-CZ" sz="2800" dirty="0" smtClean="0"/>
              <a:t>Jak se jim dařilo?</a:t>
            </a:r>
          </a:p>
          <a:p>
            <a:pPr marL="342900" indent="-342900">
              <a:buAutoNum type="arabicParenR"/>
            </a:pPr>
            <a:endParaRPr lang="cs-CZ" sz="2800" dirty="0"/>
          </a:p>
          <a:p>
            <a:pPr marL="342900" indent="-342900">
              <a:buAutoNum type="arabicParenR"/>
            </a:pPr>
            <a:endParaRPr lang="cs-CZ" sz="2800" dirty="0" smtClean="0"/>
          </a:p>
          <a:p>
            <a:pPr marL="342900" indent="-342900">
              <a:buAutoNum type="arabicParenR"/>
            </a:pPr>
            <a:r>
              <a:rPr lang="cs-CZ" sz="2800" dirty="0" smtClean="0"/>
              <a:t>Kdo se Kvakovi a Žbluňkovi smál?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8842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/>
              <a:t>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1. LOBEL, Arnold. </a:t>
            </a:r>
            <a:r>
              <a:rPr lang="cs-CZ" sz="1600" i="1" dirty="0" err="1"/>
              <a:t>Kvak</a:t>
            </a:r>
            <a:r>
              <a:rPr lang="cs-CZ" sz="1600" i="1" dirty="0"/>
              <a:t> a Žbluňk se bojí rádi</a:t>
            </a:r>
            <a:r>
              <a:rPr lang="cs-CZ" sz="1600" dirty="0"/>
              <a:t>. 2. vyd. Praha: Albatros, 2005, 67 s. První čtení (Albatros). ISBN 978-80-00-01657-3. 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2. Všechny obrázky byly použity z galerie </a:t>
            </a:r>
            <a:r>
              <a:rPr lang="cs-CZ" sz="1600" dirty="0" smtClean="0"/>
              <a:t>Klipart - </a:t>
            </a:r>
            <a:r>
              <a:rPr lang="cs-CZ" sz="1600" dirty="0" smtClean="0"/>
              <a:t>www.office.</a:t>
            </a:r>
            <a:r>
              <a:rPr lang="cs-CZ" sz="1600" smtClean="0"/>
              <a:t>microsoft.com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860996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</TotalTime>
  <Words>160</Words>
  <Application>Microsoft Office PowerPoint</Application>
  <PresentationFormat>Předvádění na obrazovce (4:3)</PresentationFormat>
  <Paragraphs>53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DRAK</vt:lpstr>
      <vt:lpstr>Úryvek pochází z knížky :  Kvak a  Žbluňk se bojí rádi Napsal:    Arnold Lobel</vt:lpstr>
      <vt:lpstr>Snímek 4</vt:lpstr>
      <vt:lpstr>Snímek 5</vt:lpstr>
      <vt:lpstr>ZDROJE:</vt:lpstr>
    </vt:vector>
  </TitlesOfParts>
  <Company>stelzig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Obrázková pohádka</dc:title>
  <dc:creator>stelzig</dc:creator>
  <cp:lastModifiedBy>Dum</cp:lastModifiedBy>
  <cp:revision>19</cp:revision>
  <dcterms:created xsi:type="dcterms:W3CDTF">2013-03-13T12:09:37Z</dcterms:created>
  <dcterms:modified xsi:type="dcterms:W3CDTF">2013-09-18T15:11:47Z</dcterms:modified>
</cp:coreProperties>
</file>