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25B2"/>
    <a:srgbClr val="350D30"/>
    <a:srgbClr val="5DC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F3D388-A819-4492-9FD7-BBB8FE232521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DC4533-7969-47B3-8055-F81AE7B90A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078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57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195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12871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2327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4045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6DC4533-7969-47B3-8055-F81AE7B90A8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3797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0BC356-F1C7-49FB-B975-108DC322C5C6}" type="datetimeFigureOut">
              <a:rPr lang="cs-CZ" smtClean="0"/>
              <a:t>26.4.2013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63DFEF1-A479-42F6-B984-D8AE64F928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VELIKONOCE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</a:t>
            </a:r>
            <a:r>
              <a:rPr kumimoji="0" lang="cs-CZ" sz="16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:      </a:t>
            </a:r>
            <a:r>
              <a:rPr kumimoji="0" lang="cs-CZ" sz="1600" b="1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VY_32_inovace_18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Velikonoce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březen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prezentace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134343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H:\Documents and Settings\Marcel\Local Settings\Temporary Internet Files\Content.IE5\JK0AIBSH\MC9003825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4968552" cy="496855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643389" y="1844824"/>
            <a:ext cx="6017461" cy="1800200"/>
          </a:xfrm>
        </p:spPr>
        <p:txBody>
          <a:bodyPr/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VELIKONOCE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263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:\Documents and Settings\Marcel\Local Settings\Temporary Internet Files\Content.IE5\YH0QXBND\MP90030902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3212976"/>
            <a:ext cx="5087865" cy="33322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1976" y="548680"/>
            <a:ext cx="86868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>
                <a:solidFill>
                  <a:srgbClr val="350D30"/>
                </a:solidFill>
              </a:rPr>
              <a:t>Velikonoce: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>
              <a:buFont typeface="Wingdings" pitchFamily="2" charset="2"/>
              <a:buChar char="v"/>
            </a:pPr>
            <a:r>
              <a:rPr lang="cs-CZ" sz="2400" dirty="0"/>
              <a:t>D</a:t>
            </a:r>
            <a:r>
              <a:rPr lang="cs-CZ" sz="2400" dirty="0" smtClean="0"/>
              <a:t>atum není pevně stanoven – slavíme je v březnu nebo dubnu </a:t>
            </a:r>
          </a:p>
          <a:p>
            <a:pPr>
              <a:buFont typeface="Wingdings" pitchFamily="2" charset="2"/>
              <a:buChar char="v"/>
            </a:pPr>
            <a:r>
              <a:rPr lang="cs-CZ" sz="2400" dirty="0" smtClean="0"/>
              <a:t>Tento rok připadá Velikonoční pondělí na 1.dubna</a:t>
            </a:r>
          </a:p>
          <a:p>
            <a:pPr>
              <a:buFont typeface="Wingdings" pitchFamily="2" charset="2"/>
              <a:buChar char="v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256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Velikonoční zvyky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184576"/>
          </a:xfrm>
        </p:spPr>
        <p:txBody>
          <a:bodyPr>
            <a:noAutofit/>
          </a:bodyPr>
          <a:lstStyle/>
          <a:p>
            <a:pPr lvl="1">
              <a:buFont typeface="Wingdings" pitchFamily="2" charset="2"/>
              <a:buChar char="v"/>
            </a:pPr>
            <a:r>
              <a:rPr lang="cs-CZ" sz="2400" u="sng" dirty="0">
                <a:solidFill>
                  <a:srgbClr val="FFFF00"/>
                </a:solidFill>
              </a:rPr>
              <a:t>Š</a:t>
            </a:r>
            <a:r>
              <a:rPr lang="cs-CZ" sz="2400" u="sng" dirty="0" smtClean="0">
                <a:solidFill>
                  <a:srgbClr val="FFFF00"/>
                </a:solidFill>
              </a:rPr>
              <a:t>karedá</a:t>
            </a:r>
            <a:r>
              <a:rPr lang="cs-CZ" sz="2000" u="sng" dirty="0" smtClean="0">
                <a:solidFill>
                  <a:srgbClr val="FFFF00"/>
                </a:solidFill>
              </a:rPr>
              <a:t> </a:t>
            </a:r>
            <a:r>
              <a:rPr lang="cs-CZ" sz="2400" u="sng" dirty="0" smtClean="0">
                <a:solidFill>
                  <a:srgbClr val="FFFF00"/>
                </a:solidFill>
              </a:rPr>
              <a:t>středa</a:t>
            </a:r>
            <a:r>
              <a:rPr lang="cs-CZ" sz="2000" u="sng" dirty="0" smtClean="0">
                <a:solidFill>
                  <a:srgbClr val="FFFF00"/>
                </a:solidFill>
              </a:rPr>
              <a:t>:</a:t>
            </a:r>
          </a:p>
          <a:p>
            <a:pPr marL="0" indent="0">
              <a:buNone/>
            </a:pPr>
            <a:r>
              <a:rPr lang="cs-CZ" sz="2400" dirty="0" smtClean="0"/>
              <a:t>	v tento den se nesmíme……..</a:t>
            </a:r>
          </a:p>
          <a:p>
            <a:pPr marL="0" indent="0">
              <a:buNone/>
            </a:pPr>
            <a:endParaRPr lang="cs-CZ" sz="2800" u="sng" dirty="0" smtClean="0"/>
          </a:p>
          <a:p>
            <a:pPr lvl="1">
              <a:buFont typeface="Wingdings" pitchFamily="2" charset="2"/>
              <a:buChar char="v"/>
            </a:pPr>
            <a:r>
              <a:rPr lang="cs-CZ" sz="2400" u="sng" dirty="0" smtClean="0">
                <a:solidFill>
                  <a:srgbClr val="5DC369"/>
                </a:solidFill>
              </a:rPr>
              <a:t>Zelený</a:t>
            </a:r>
            <a:r>
              <a:rPr lang="cs-CZ" sz="2000" u="sng" dirty="0" smtClean="0">
                <a:solidFill>
                  <a:srgbClr val="5DC369"/>
                </a:solidFill>
              </a:rPr>
              <a:t> </a:t>
            </a:r>
            <a:r>
              <a:rPr lang="cs-CZ" sz="2400" u="sng" dirty="0">
                <a:solidFill>
                  <a:srgbClr val="5DC369"/>
                </a:solidFill>
              </a:rPr>
              <a:t>čtvrtek</a:t>
            </a:r>
            <a:r>
              <a:rPr lang="cs-CZ" sz="2000" u="sng" dirty="0">
                <a:solidFill>
                  <a:srgbClr val="5DC369"/>
                </a:solidFill>
              </a:rPr>
              <a:t> </a:t>
            </a:r>
            <a:endParaRPr lang="cs-CZ" sz="2000" u="sng" dirty="0" smtClean="0">
              <a:solidFill>
                <a:srgbClr val="5DC369"/>
              </a:solidFill>
            </a:endParaRP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2400" dirty="0" smtClean="0"/>
              <a:t>ráno musíme brzy vstát a  omýt se rosou, abychom byli celý 	rok zdraví.</a:t>
            </a:r>
          </a:p>
          <a:p>
            <a:pPr marL="0" indent="0">
              <a:buNone/>
            </a:pPr>
            <a:r>
              <a:rPr lang="cs-CZ" sz="2400" dirty="0" smtClean="0"/>
              <a:t>	Bude tedy stačit umýt se studenou vodou.</a:t>
            </a:r>
          </a:p>
          <a:p>
            <a:pPr marL="0" indent="0">
              <a:buNone/>
            </a:pPr>
            <a:endParaRPr lang="cs-CZ" sz="1800" dirty="0" smtClean="0"/>
          </a:p>
          <a:p>
            <a:pPr lvl="1">
              <a:buFont typeface="Wingdings" pitchFamily="2" charset="2"/>
              <a:buChar char="v"/>
            </a:pPr>
            <a:r>
              <a:rPr lang="cs-CZ" sz="2400" u="sng" dirty="0" smtClean="0">
                <a:solidFill>
                  <a:srgbClr val="FF0000"/>
                </a:solidFill>
              </a:rPr>
              <a:t>Velký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sz="2400" u="sng" dirty="0">
                <a:solidFill>
                  <a:srgbClr val="FF0000"/>
                </a:solidFill>
              </a:rPr>
              <a:t>pátek</a:t>
            </a:r>
            <a:r>
              <a:rPr lang="cs-CZ" sz="2000" u="sng" dirty="0">
                <a:solidFill>
                  <a:srgbClr val="FF0000"/>
                </a:solidFill>
              </a:rPr>
              <a:t> </a:t>
            </a:r>
            <a:endParaRPr lang="cs-CZ" sz="2000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	Na velký pátek  se lidé myli v potoku, také kvůli chorobám.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Nesmělo</a:t>
            </a:r>
            <a:r>
              <a:rPr lang="cs-CZ" sz="3200" dirty="0" smtClean="0"/>
              <a:t> </a:t>
            </a:r>
            <a:r>
              <a:rPr lang="cs-CZ" sz="2400" dirty="0" smtClean="0"/>
              <a:t>se</a:t>
            </a:r>
            <a:r>
              <a:rPr lang="cs-CZ" sz="3200" dirty="0" smtClean="0"/>
              <a:t> </a:t>
            </a:r>
            <a:r>
              <a:rPr lang="cs-CZ" sz="2400" dirty="0" smtClean="0"/>
              <a:t>prát</a:t>
            </a:r>
            <a:r>
              <a:rPr lang="cs-CZ" sz="3200" dirty="0" smtClean="0"/>
              <a:t> </a:t>
            </a:r>
            <a:r>
              <a:rPr lang="cs-CZ" sz="2400" dirty="0" smtClean="0"/>
              <a:t>prádlo</a:t>
            </a:r>
            <a:r>
              <a:rPr lang="cs-CZ" sz="3200" dirty="0" smtClean="0"/>
              <a:t> </a:t>
            </a:r>
            <a:r>
              <a:rPr lang="cs-CZ" sz="2400" dirty="0" smtClean="0"/>
              <a:t>a pracovat v sadech</a:t>
            </a:r>
            <a:r>
              <a:rPr lang="cs-CZ" dirty="0" smtClean="0"/>
              <a:t>.</a:t>
            </a:r>
          </a:p>
        </p:txBody>
      </p:sp>
      <p:pic>
        <p:nvPicPr>
          <p:cNvPr id="3075" name="Picture 3" descr="H:\Documents and Settings\Marcel\Local Settings\Temporary Internet Files\Content.IE5\LH1TRBFL\MC900423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28800"/>
            <a:ext cx="936104" cy="93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:\Documents and Settings\Marcel\Local Settings\Temporary Internet Files\Content.IE5\JEZIL4GB\MC90044175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8658" y="3933056"/>
            <a:ext cx="1015276" cy="1015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03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Velikonoční zvyky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525963"/>
          </a:xfrm>
        </p:spPr>
        <p:txBody>
          <a:bodyPr>
            <a:normAutofit/>
          </a:bodyPr>
          <a:lstStyle/>
          <a:p>
            <a:pPr lvl="1">
              <a:buFont typeface="Wingdings" pitchFamily="2" charset="2"/>
              <a:buChar char="v"/>
            </a:pPr>
            <a:r>
              <a:rPr lang="cs-CZ" sz="2400" u="sng" dirty="0">
                <a:solidFill>
                  <a:schemeClr val="bg1"/>
                </a:solidFill>
              </a:rPr>
              <a:t>Bílá </a:t>
            </a:r>
            <a:r>
              <a:rPr lang="cs-CZ" sz="2400" u="sng" dirty="0" smtClean="0">
                <a:solidFill>
                  <a:schemeClr val="bg1"/>
                </a:solidFill>
              </a:rPr>
              <a:t>sobota</a:t>
            </a:r>
          </a:p>
          <a:p>
            <a:pPr marL="457200" lvl="1" indent="0">
              <a:buNone/>
            </a:pPr>
            <a:endParaRPr lang="cs-CZ" sz="1600" dirty="0" smtClean="0"/>
          </a:p>
          <a:p>
            <a:pPr marL="457200" lvl="1" indent="0">
              <a:buNone/>
            </a:pPr>
            <a:r>
              <a:rPr lang="cs-CZ" sz="2400" dirty="0" smtClean="0"/>
              <a:t>O bílé </a:t>
            </a:r>
            <a:r>
              <a:rPr lang="cs-CZ" sz="2400" dirty="0"/>
              <a:t>sobotě se doma  uklízelo</a:t>
            </a:r>
            <a:r>
              <a:rPr lang="cs-CZ" sz="1600" dirty="0"/>
              <a:t>.</a:t>
            </a:r>
          </a:p>
          <a:p>
            <a:pPr marL="457200" lvl="1" indent="0">
              <a:buNone/>
            </a:pPr>
            <a:endParaRPr lang="cs-CZ" sz="1800" dirty="0"/>
          </a:p>
          <a:p>
            <a:pPr marL="457200" lvl="1" indent="0">
              <a:buNone/>
            </a:pPr>
            <a:r>
              <a:rPr lang="cs-CZ" sz="2400" dirty="0" smtClean="0"/>
              <a:t>Pekly </a:t>
            </a:r>
            <a:r>
              <a:rPr lang="cs-CZ" sz="2400" dirty="0"/>
              <a:t>se </a:t>
            </a:r>
            <a:r>
              <a:rPr lang="cs-CZ" sz="2400" dirty="0" smtClean="0"/>
              <a:t>mazance  		 a beránci.</a:t>
            </a:r>
          </a:p>
          <a:p>
            <a:pPr marL="457200" lvl="1" indent="0">
              <a:buNone/>
            </a:pPr>
            <a:endParaRPr lang="cs-CZ" sz="1800" dirty="0"/>
          </a:p>
          <a:p>
            <a:pPr marL="457200" lvl="1" indent="0">
              <a:buNone/>
            </a:pPr>
            <a:endParaRPr lang="cs-CZ" sz="1800" dirty="0" smtClean="0"/>
          </a:p>
          <a:p>
            <a:pPr marL="457200" lvl="1" indent="0">
              <a:buNone/>
            </a:pPr>
            <a:r>
              <a:rPr lang="cs-CZ" sz="2400" dirty="0"/>
              <a:t>P</a:t>
            </a:r>
            <a:r>
              <a:rPr lang="cs-CZ" sz="2400" dirty="0" smtClean="0"/>
              <a:t>letly  se pomlázky.</a:t>
            </a:r>
            <a:r>
              <a:rPr lang="cs-CZ" sz="1800" dirty="0" smtClean="0"/>
              <a:t>				</a:t>
            </a:r>
          </a:p>
          <a:p>
            <a:pPr marL="457200" lvl="1" indent="0">
              <a:buNone/>
            </a:pPr>
            <a:endParaRPr lang="cs-CZ" sz="1800" dirty="0"/>
          </a:p>
          <a:p>
            <a:pPr marL="457200" lvl="1" indent="0">
              <a:buNone/>
            </a:pPr>
            <a:r>
              <a:rPr lang="cs-CZ" sz="2400" dirty="0" smtClean="0"/>
              <a:t>A zdobila </a:t>
            </a:r>
            <a:r>
              <a:rPr lang="cs-CZ" sz="2400" dirty="0"/>
              <a:t>vajíčka.</a:t>
            </a:r>
          </a:p>
          <a:p>
            <a:pPr marL="457200" lvl="1" indent="0">
              <a:buNone/>
            </a:pPr>
            <a:endParaRPr lang="cs-CZ" sz="1800" dirty="0"/>
          </a:p>
        </p:txBody>
      </p:sp>
      <p:pic>
        <p:nvPicPr>
          <p:cNvPr id="4098" name="Picture 2" descr="H:\Documents and Settings\Marcel\Local Settings\Temporary Internet Files\Content.IE5\YH0QXBND\MC90025175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502" y="1743539"/>
            <a:ext cx="1230582" cy="10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H:\Documents and Settings\Marcel\Local Settings\Temporary Internet Files\Content.IE5\LH1TRBFL\MC9004160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58885"/>
            <a:ext cx="1293192" cy="172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:\Documents and Settings\Marcel\Local Settings\Temporary Internet Files\Content.IE5\YH0QXBND\MP9004484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952" y="2787539"/>
            <a:ext cx="1242000" cy="828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H:\Documents and Settings\Marcel\Local Settings\Temporary Internet Files\Content.IE5\LH1TRBFL\MP90038296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828" y="4704020"/>
            <a:ext cx="1355124" cy="189715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:\Documents and Settings\Marcel\Local Settings\Temporary Internet Files\Content.IE5\JK0AIBSH\MP90042268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0952" y="4569857"/>
            <a:ext cx="2920500" cy="194167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58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Velikonoční zvyky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400" u="sng" dirty="0">
                <a:solidFill>
                  <a:srgbClr val="7030A0"/>
                </a:solidFill>
              </a:rPr>
              <a:t>Na </a:t>
            </a:r>
            <a:r>
              <a:rPr lang="cs-CZ" sz="2400" u="sng" dirty="0" smtClean="0">
                <a:solidFill>
                  <a:srgbClr val="7030A0"/>
                </a:solidFill>
              </a:rPr>
              <a:t>Boží </a:t>
            </a:r>
            <a:r>
              <a:rPr lang="cs-CZ" sz="2400" u="sng" dirty="0">
                <a:solidFill>
                  <a:srgbClr val="7030A0"/>
                </a:solidFill>
              </a:rPr>
              <a:t>hod velikonoční </a:t>
            </a:r>
            <a:endParaRPr lang="cs-CZ" sz="2400" u="sng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2400" dirty="0" smtClean="0"/>
              <a:t>	chlapci chodí koledovat. Říkají básničku nebo zpívají 	písničku. Když holky pěkně vyšlehají dostanou malou 	odměnu (vajíčka, čokoládu…..)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	V některých vesnicích chodí koledovat i dívky. </a:t>
            </a:r>
          </a:p>
          <a:p>
            <a:pPr marL="0" indent="0">
              <a:buNone/>
            </a:pPr>
            <a:r>
              <a:rPr lang="cs-CZ" sz="2400" dirty="0" smtClean="0"/>
              <a:t>	Třeba na Náchodsku chodí dívky  koledovat v neděli o týden dříve.</a:t>
            </a:r>
          </a:p>
          <a:p>
            <a:pPr marL="0" indent="0">
              <a:buNone/>
            </a:pPr>
            <a:endParaRPr lang="cs-CZ" sz="2400" dirty="0"/>
          </a:p>
          <a:p>
            <a:pPr marL="0" indent="0" algn="ctr">
              <a:buNone/>
            </a:pPr>
            <a:r>
              <a:rPr lang="cs-CZ" sz="2800" dirty="0" smtClean="0"/>
              <a:t>Znáte nějakou koledu?</a:t>
            </a:r>
            <a:endParaRPr lang="cs-CZ" sz="2800" dirty="0"/>
          </a:p>
          <a:p>
            <a:pPr marL="0" indent="0">
              <a:buNone/>
            </a:pPr>
            <a:endParaRPr lang="cs-CZ" sz="2400" dirty="0" smtClean="0"/>
          </a:p>
        </p:txBody>
      </p:sp>
      <p:pic>
        <p:nvPicPr>
          <p:cNvPr id="7174" name="Picture 6" descr="H:\Documents and Settings\Marcel\Local Settings\Temporary Internet Files\Content.IE5\LH1TRBFL\MC9003465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581128"/>
            <a:ext cx="2032259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6177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Velikonoční koledy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3403104" cy="2880319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ysClr val="windowText" lastClr="000000"/>
                </a:solidFill>
              </a:rPr>
              <a:t>Hody </a:t>
            </a:r>
            <a:r>
              <a:rPr lang="cs-CZ" sz="2400" dirty="0" err="1" smtClean="0">
                <a:solidFill>
                  <a:sysClr val="windowText" lastClr="000000"/>
                </a:solidFill>
              </a:rPr>
              <a:t>hody</a:t>
            </a:r>
            <a:r>
              <a:rPr lang="cs-CZ" sz="2400" dirty="0" smtClean="0">
                <a:solidFill>
                  <a:sysClr val="windowText" lastClr="000000"/>
                </a:solidFill>
              </a:rPr>
              <a:t> </a:t>
            </a:r>
            <a:r>
              <a:rPr lang="cs-CZ" sz="2400" dirty="0">
                <a:solidFill>
                  <a:sysClr val="windowText" lastClr="000000"/>
                </a:solidFill>
              </a:rPr>
              <a:t>doprovody</a:t>
            </a:r>
          </a:p>
          <a:p>
            <a:pPr marL="0" indent="0">
              <a:buNone/>
            </a:pPr>
            <a:r>
              <a:rPr lang="cs-CZ" sz="2400" dirty="0">
                <a:solidFill>
                  <a:sysClr val="windowText" lastClr="000000"/>
                </a:solidFill>
              </a:rPr>
              <a:t>Hody, hody, doprovody,</a:t>
            </a:r>
          </a:p>
          <a:p>
            <a:pPr marL="0" indent="0">
              <a:buNone/>
            </a:pPr>
            <a:r>
              <a:rPr lang="cs-CZ" sz="2400" dirty="0">
                <a:solidFill>
                  <a:sysClr val="windowText" lastClr="000000"/>
                </a:solidFill>
              </a:rPr>
              <a:t>dejte vejce malovaný.</a:t>
            </a:r>
          </a:p>
          <a:p>
            <a:pPr marL="0" indent="0">
              <a:buNone/>
            </a:pPr>
            <a:r>
              <a:rPr lang="cs-CZ" sz="2400" dirty="0">
                <a:solidFill>
                  <a:sysClr val="windowText" lastClr="000000"/>
                </a:solidFill>
              </a:rPr>
              <a:t>Nedáte-li, malovaný,</a:t>
            </a:r>
          </a:p>
          <a:p>
            <a:pPr marL="0" indent="0">
              <a:buNone/>
            </a:pPr>
            <a:r>
              <a:rPr lang="cs-CZ" sz="2400" dirty="0">
                <a:solidFill>
                  <a:sysClr val="windowText" lastClr="000000"/>
                </a:solidFill>
              </a:rPr>
              <a:t>dejte aspoň bílý,</a:t>
            </a:r>
          </a:p>
          <a:p>
            <a:pPr marL="0" indent="0">
              <a:buNone/>
            </a:pPr>
            <a:r>
              <a:rPr lang="cs-CZ" sz="2400" dirty="0">
                <a:solidFill>
                  <a:sysClr val="windowText" lastClr="000000"/>
                </a:solidFill>
              </a:rPr>
              <a:t>slepička Vám snese </a:t>
            </a:r>
            <a:r>
              <a:rPr lang="cs-CZ" sz="2400" dirty="0" smtClean="0">
                <a:solidFill>
                  <a:sysClr val="windowText" lastClr="000000"/>
                </a:solidFill>
              </a:rPr>
              <a:t>jiný.</a:t>
            </a:r>
            <a:endParaRPr lang="cs-CZ" dirty="0">
              <a:solidFill>
                <a:sysClr val="windowText" lastClr="0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1628800"/>
            <a:ext cx="2924455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400" b="1" u="sng" dirty="0" smtClean="0"/>
              <a:t>Velikonoční pro kluky</a:t>
            </a:r>
          </a:p>
          <a:p>
            <a:r>
              <a:rPr lang="cs-CZ" dirty="0" smtClean="0"/>
              <a:t>Upletl jsem pomlázku,</a:t>
            </a:r>
          </a:p>
          <a:p>
            <a:r>
              <a:rPr lang="cs-CZ" dirty="0" smtClean="0"/>
              <a:t>je hezčí než z obrázku,</a:t>
            </a:r>
          </a:p>
          <a:p>
            <a:r>
              <a:rPr lang="cs-CZ" dirty="0" smtClean="0"/>
              <a:t>všechny holky, které znám,</a:t>
            </a:r>
          </a:p>
          <a:p>
            <a:r>
              <a:rPr lang="cs-CZ" dirty="0" smtClean="0"/>
              <a:t>navštívím a vymrskám,</a:t>
            </a:r>
          </a:p>
          <a:p>
            <a:r>
              <a:rPr lang="cs-CZ" dirty="0" smtClean="0"/>
              <a:t>než mi dají vajíčko,</a:t>
            </a:r>
          </a:p>
          <a:p>
            <a:r>
              <a:rPr lang="cs-CZ" dirty="0" smtClean="0"/>
              <a:t>vyplatím je maličko.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429049" y="4258118"/>
            <a:ext cx="3075518" cy="212365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b="1" u="sng" dirty="0" smtClean="0"/>
              <a:t>Velikonoční pro holky</a:t>
            </a:r>
          </a:p>
          <a:p>
            <a:r>
              <a:rPr lang="cs-CZ" dirty="0" smtClean="0"/>
              <a:t>Kropenatá slepička</a:t>
            </a:r>
          </a:p>
          <a:p>
            <a:r>
              <a:rPr lang="cs-CZ" dirty="0" smtClean="0"/>
              <a:t>snesla bílá vajíčka,</a:t>
            </a:r>
          </a:p>
          <a:p>
            <a:r>
              <a:rPr lang="cs-CZ" dirty="0" smtClean="0"/>
              <a:t>obarvím je, vymaluji,</a:t>
            </a:r>
          </a:p>
          <a:p>
            <a:r>
              <a:rPr lang="cs-CZ" dirty="0" smtClean="0"/>
              <a:t>všechny chlapce podaruji,</a:t>
            </a:r>
          </a:p>
          <a:p>
            <a:r>
              <a:rPr lang="cs-CZ" dirty="0" smtClean="0"/>
              <a:t>pentličky si nastříhám,</a:t>
            </a:r>
          </a:p>
          <a:p>
            <a:r>
              <a:rPr lang="cs-CZ" dirty="0" smtClean="0"/>
              <a:t>na pomlázku jim je dám.</a:t>
            </a:r>
            <a:endParaRPr lang="cs-CZ" dirty="0"/>
          </a:p>
        </p:txBody>
      </p:sp>
      <p:pic>
        <p:nvPicPr>
          <p:cNvPr id="6146" name="Picture 2" descr="H:\Documents and Settings\Marcel\Local Settings\Temporary Internet Files\Content.IE5\YH0QXBND\MC9002906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295901"/>
            <a:ext cx="2770188" cy="25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856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Verdana"/>
                <a:ea typeface="+mj-ea"/>
              </a:rPr>
              <a:t>ZDROJE</a:t>
            </a:r>
            <a:r>
              <a:rPr kumimoji="0" lang="cs-CZ" sz="18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Verdana"/>
                <a:ea typeface="+mj-ea"/>
              </a:rPr>
              <a:t>:</a:t>
            </a:r>
            <a:endParaRPr kumimoji="0" lang="cs-CZ" sz="18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Verdana"/>
              <a:ea typeface="+mj-ea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99592" y="980728"/>
            <a:ext cx="7125112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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rgbClr val="C5E1FE"/>
              </a:buClr>
              <a:buSzTx/>
              <a:buFont typeface="Wingdings 2" charset="2"/>
              <a:buChar char=""/>
              <a:tabLst/>
              <a:defRPr/>
            </a:pPr>
            <a:r>
              <a:rPr kumimoji="0" lang="cs-CZ" sz="1600" b="0" i="0" u="none" strike="noStrike" kern="1200" cap="none" spc="0" normalizeH="0" baseline="0" noProof="0" smtClean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Obrázky byly použity z galerie Klipart.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407080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325</TotalTime>
  <Words>189</Words>
  <Application>Microsoft Office PowerPoint</Application>
  <PresentationFormat>Předvádění na obrazovce (4:3)</PresentationFormat>
  <Paragraphs>72</Paragraphs>
  <Slides>8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VELIKONOCE</vt:lpstr>
      <vt:lpstr>Prezentace aplikace PowerPoint</vt:lpstr>
      <vt:lpstr>Velikonoční zvyky</vt:lpstr>
      <vt:lpstr>Velikonoční zvyky</vt:lpstr>
      <vt:lpstr>Velikonoční zvyky</vt:lpstr>
      <vt:lpstr>Velikonoční koledy</vt:lpstr>
      <vt:lpstr>Prezentace aplikace PowerPoint</vt:lpstr>
    </vt:vector>
  </TitlesOfParts>
  <Company>stelzig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stelzig</dc:creator>
  <cp:lastModifiedBy>Mojmír</cp:lastModifiedBy>
  <cp:revision>16</cp:revision>
  <dcterms:created xsi:type="dcterms:W3CDTF">2013-03-12T09:39:33Z</dcterms:created>
  <dcterms:modified xsi:type="dcterms:W3CDTF">2013-04-26T06:25:20Z</dcterms:modified>
</cp:coreProperties>
</file>