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71" r:id="rId3"/>
    <p:sldId id="268" r:id="rId4"/>
    <p:sldId id="265" r:id="rId5"/>
    <p:sldId id="264" r:id="rId6"/>
    <p:sldId id="257" r:id="rId7"/>
    <p:sldId id="267" r:id="rId8"/>
    <p:sldId id="269" r:id="rId9"/>
    <p:sldId id="270" r:id="rId10"/>
    <p:sldId id="258" r:id="rId11"/>
    <p:sldId id="259" r:id="rId12"/>
    <p:sldId id="260" r:id="rId13"/>
    <p:sldId id="272" r:id="rId14"/>
    <p:sldId id="261" r:id="rId15"/>
    <p:sldId id="262" r:id="rId16"/>
    <p:sldId id="263" r:id="rId17"/>
    <p:sldId id="266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2C3B4A8-EDDD-480C-B919-882B974FEDB7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8A5E9AE-9FE3-4055-BA7A-9C114C43F9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1741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C69520-513F-4548-BE26-E5B7D53FEFF6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A35404-A497-4262-91E9-5A8328230F23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FD9995-5095-45F3-B2E9-06B624DA5B17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D4425B-460A-4FE4-B1DD-0608D4B68D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0E77-B4EE-4878-8413-68D871AE8441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30CB9-AEE8-45F1-B892-709A81C8E2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2AB154-B564-47F4-A442-94D915E2B43F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92D7BA-02C3-4384-B8AD-6F992FC17B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57A7F-874C-488C-9070-A87045E213A4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1F821-D824-4930-BCC6-C2E42B58F9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D283F1-58C0-4706-A5B9-EEC119EE591C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C4AE32-D670-469F-86D9-B4CA840BAB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6D6F7-C9F6-408D-AE32-6D9EDC94CE02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D5DA2-78DD-46C5-BC3F-1AD4F94592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D2A046-0E98-45D3-ACE0-2D1E00932598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4F301E-B7A0-4CB0-A2D9-17AEBE03D1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ED1CE9-C55D-45A6-BCA8-6862352005EA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FE75C7-1E6D-4B54-A568-4831F39007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5562D3-75A8-431F-97C8-81A00078CE6A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D724FC7-0972-4680-AA70-EFEF79C825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4397A-CA23-43E4-8F40-269B1DA896C3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F4086-0275-463F-8A21-2EE95F9037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2FBA4-B6A9-4C6D-B5DC-7259DBA62FAF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72648-05A4-49D6-966D-F7E2E1C15B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2F44EC6-B378-42FE-A7E4-90979F81EE22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CF84D02B-9EC4-4E36-BA3A-012600655C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797" r:id="rId2"/>
    <p:sldLayoutId id="2147483803" r:id="rId3"/>
    <p:sldLayoutId id="2147483798" r:id="rId4"/>
    <p:sldLayoutId id="2147483804" r:id="rId5"/>
    <p:sldLayoutId id="2147483799" r:id="rId6"/>
    <p:sldLayoutId id="2147483805" r:id="rId7"/>
    <p:sldLayoutId id="2147483806" r:id="rId8"/>
    <p:sldLayoutId id="2147483807" r:id="rId9"/>
    <p:sldLayoutId id="2147483800" r:id="rId10"/>
    <p:sldLayoutId id="214748380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C22EA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%C5%99ecla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1331913" y="4437112"/>
            <a:ext cx="6264275" cy="1944216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Vypracovala:	Mgr. Marcela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Minaříková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Téma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:</a:t>
            </a:r>
            <a:r>
              <a:rPr lang="cs-CZ" sz="240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	</a:t>
            </a:r>
            <a:r>
              <a:rPr lang="cs-CZ" sz="240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02 Břeclav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/>
            </a:r>
            <a:b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Vznik: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září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2011</a:t>
            </a:r>
            <a:b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Číslo projektu: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CZ.1.07/1.4.00/21.2787</a:t>
            </a:r>
          </a:p>
        </p:txBody>
      </p:sp>
      <p:sp>
        <p:nvSpPr>
          <p:cNvPr id="15" name="Podnadpis 2"/>
          <p:cNvSpPr txBox="1">
            <a:spLocks/>
          </p:cNvSpPr>
          <p:nvPr/>
        </p:nvSpPr>
        <p:spPr>
          <a:xfrm>
            <a:off x="1476375" y="2205038"/>
            <a:ext cx="3959225" cy="1368425"/>
          </a:xfrm>
          <a:prstGeom prst="rect">
            <a:avLst/>
          </a:prstGeom>
          <a:ln w="38100"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Základní škola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Jana </a:t>
            </a:r>
            <a:r>
              <a:rPr lang="cs-CZ" sz="4000" b="1" dirty="0" err="1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Noháče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8197" name="Obrázek 1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69888"/>
            <a:ext cx="5767388" cy="11144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7" name="TextovéPole 16"/>
          <p:cNvSpPr txBox="1"/>
          <p:nvPr/>
        </p:nvSpPr>
        <p:spPr>
          <a:xfrm>
            <a:off x="1331913" y="4068763"/>
            <a:ext cx="64801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VY_32_INOVACE_1 Břeclavsko v ČR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8199" name="Obrázek 17" descr="skolacerven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700213"/>
            <a:ext cx="2976562" cy="2233612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tx2">
                  <a:lumMod val="20000"/>
                  <a:lumOff val="80000"/>
                </a:schemeClr>
              </a:gs>
              <a:gs pos="39999">
                <a:schemeClr val="tx2">
                  <a:lumMod val="40000"/>
                  <a:lumOff val="60000"/>
                </a:schemeClr>
              </a:gs>
              <a:gs pos="7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Město Břeclav</a:t>
            </a:r>
          </a:p>
          <a:p>
            <a:r>
              <a:rPr lang="cs-CZ" dirty="0" smtClean="0"/>
              <a:t>Historie a vznik města</a:t>
            </a:r>
          </a:p>
          <a:p>
            <a:r>
              <a:rPr lang="cs-CZ" dirty="0" smtClean="0"/>
              <a:t>Historické památky a objekty</a:t>
            </a:r>
          </a:p>
          <a:p>
            <a:r>
              <a:rPr lang="cs-CZ" dirty="0" smtClean="0"/>
              <a:t>Instituce</a:t>
            </a:r>
            <a:r>
              <a:rPr lang="cs-CZ" dirty="0"/>
              <a:t> </a:t>
            </a:r>
            <a:r>
              <a:rPr lang="cs-CZ" dirty="0" smtClean="0"/>
              <a:t>a úřady</a:t>
            </a:r>
          </a:p>
          <a:p>
            <a:r>
              <a:rPr lang="cs-CZ" dirty="0" smtClean="0"/>
              <a:t>Školství</a:t>
            </a:r>
          </a:p>
          <a:p>
            <a:r>
              <a:rPr lang="cs-CZ" dirty="0" smtClean="0"/>
              <a:t>Kultura, zábava a sport</a:t>
            </a:r>
          </a:p>
          <a:p>
            <a:r>
              <a:rPr lang="cs-CZ" dirty="0" smtClean="0"/>
              <a:t>Služby, banky, obchodnictví</a:t>
            </a:r>
          </a:p>
          <a:p>
            <a:r>
              <a:rPr lang="cs-CZ" dirty="0" smtClean="0"/>
              <a:t>Doprava</a:t>
            </a:r>
          </a:p>
        </p:txBody>
      </p:sp>
      <p:pic>
        <p:nvPicPr>
          <p:cNvPr id="18434" name="Picture 2" descr="D:\záloha E\SABLONY\LVA\foto breclav\znak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58" y="4005064"/>
            <a:ext cx="2203699" cy="262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706" y="1988840"/>
            <a:ext cx="3264522" cy="3092228"/>
          </a:xfrm>
          <a:prstGeom prst="rect">
            <a:avLst/>
          </a:prstGeom>
        </p:spPr>
      </p:pic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778098"/>
          </a:xfrm>
        </p:spPr>
        <p:txBody>
          <a:bodyPr/>
          <a:lstStyle/>
          <a:p>
            <a:r>
              <a:rPr lang="cs-CZ" dirty="0" smtClean="0"/>
              <a:t>Břeclav</a:t>
            </a:r>
            <a:endParaRPr lang="cs-CZ" dirty="0"/>
          </a:p>
        </p:txBody>
      </p:sp>
      <p:pic>
        <p:nvPicPr>
          <p:cNvPr id="1027" name="Picture 3" descr="D:\záloha E\SABLONY\LVA\foto breclav\mesto1 letec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1" y="2996952"/>
            <a:ext cx="374600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1052736"/>
            <a:ext cx="79928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Je okresní město v jihomoravském kraji asi 52 km na jih od Brna. Leží na řece Dyji v nejjižnějším cípu jihovýchodní Moravy poblíž hranic s Rakouskem a Slovenskem.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9672" y="580526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Má rozlohu cca 77 km2 a v roce 2011 zde žilo 25 000 obyvatel.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331640" y="332656"/>
            <a:ext cx="7499350" cy="2088232"/>
          </a:xfrm>
        </p:spPr>
        <p:txBody>
          <a:bodyPr/>
          <a:lstStyle/>
          <a:p>
            <a:r>
              <a:rPr lang="cs-CZ" dirty="0" smtClean="0"/>
              <a:t>Území kolem dnešní Břeclavi bylo osídleno již v pravěku. </a:t>
            </a:r>
          </a:p>
          <a:p>
            <a:r>
              <a:rPr lang="cs-CZ" dirty="0" smtClean="0"/>
              <a:t>Významným velkomoravským hradiskem bylo </a:t>
            </a:r>
            <a:r>
              <a:rPr lang="cs-CZ" dirty="0" err="1" smtClean="0"/>
              <a:t>Pohansko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 descr="C:\Users\Public\Documents\SKOLA\SABLONY\LVA\LVA Stavby\Pohansko hradiště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083" y="2276872"/>
            <a:ext cx="3361561" cy="252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ublic\Documents\SKOLA\SABLONY\LVA\LVA Stavby\pohansk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3249100"/>
            <a:ext cx="3962519" cy="263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7604" y="188640"/>
            <a:ext cx="81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Pravděpodobně v 1. polovině 11. století založil přemyslovský kníže Břetislav pohraniční hrad pojmenovaný po něm – odtud jméno Břeclav.</a:t>
            </a:r>
            <a:endParaRPr lang="cs-CZ" sz="2400" dirty="0"/>
          </a:p>
        </p:txBody>
      </p:sp>
      <p:pic>
        <p:nvPicPr>
          <p:cNvPr id="3074" name="Picture 2" descr="D:\záloha E\SABLONY\LVA\foto breclav\Breclav pro tisk\zamekma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38" y="1556792"/>
            <a:ext cx="4464750" cy="297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07604" y="4767452"/>
            <a:ext cx="8136396" cy="1872208"/>
          </a:xfrm>
          <a:prstGeom prst="rect">
            <a:avLst/>
          </a:prstGeom>
          <a:noFill/>
        </p:spPr>
        <p:txBody>
          <a:bodyPr wrap="square" rtlCol="0">
            <a:normAutofit fontScale="92500"/>
          </a:bodyPr>
          <a:lstStyle/>
          <a:p>
            <a:pPr algn="ctr"/>
            <a:r>
              <a:rPr lang="cs-CZ" sz="2400" dirty="0" smtClean="0"/>
              <a:t>V 16. století byl hrad Žerotíny přestavěn na renesanční zámek. Ladislavu Velenu ze Žerotína byl za účast při stavovském povstání 1618 všechen majetek zkonfiskován. Celé panství získali </a:t>
            </a:r>
            <a:r>
              <a:rPr lang="cs-CZ" sz="2400" dirty="0" err="1" smtClean="0"/>
              <a:t>Lichtenštejnové</a:t>
            </a:r>
            <a:r>
              <a:rPr lang="cs-CZ" sz="2400" dirty="0" smtClean="0"/>
              <a:t> ze sousedních Valtic a Lednice. Ti zámek přestavěli na romantickou umělou zříceninu.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259632" y="404664"/>
            <a:ext cx="7499350" cy="175064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Břeclav je železničním uzlem evropského významu.</a:t>
            </a:r>
          </a:p>
          <a:p>
            <a:r>
              <a:rPr lang="cs-CZ" dirty="0" smtClean="0"/>
              <a:t>Je významnou silniční křižovatkou, kolem vede dálnice.</a:t>
            </a:r>
          </a:p>
          <a:p>
            <a:pPr marL="82550" indent="0">
              <a:buNone/>
            </a:pPr>
            <a:endParaRPr lang="cs-CZ" dirty="0"/>
          </a:p>
        </p:txBody>
      </p:sp>
      <p:pic>
        <p:nvPicPr>
          <p:cNvPr id="4098" name="Picture 2" descr="D:\záloha E\SABLONY\LVA\foto breclav\Breclav pro tisk\nadraz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25" y="3609021"/>
            <a:ext cx="433742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záloha E\SABLONY\LVA\fotoskryvackyLVA\Breclav2\nadraz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256" y="1772816"/>
            <a:ext cx="3721570" cy="279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259632" y="332656"/>
            <a:ext cx="7499350" cy="2197224"/>
          </a:xfrm>
        </p:spPr>
        <p:txBody>
          <a:bodyPr/>
          <a:lstStyle/>
          <a:p>
            <a:r>
              <a:rPr lang="cs-CZ" dirty="0" smtClean="0"/>
              <a:t>Ve městě jezdí městská hromadná doprava začleněná do IDS JMK.</a:t>
            </a:r>
          </a:p>
          <a:p>
            <a:r>
              <a:rPr lang="cs-CZ" dirty="0" smtClean="0"/>
              <a:t>V současnosti se rozvíjí i lodní doprava po řece Dyji.</a:t>
            </a:r>
            <a:endParaRPr lang="cs-CZ" dirty="0"/>
          </a:p>
        </p:txBody>
      </p:sp>
      <p:pic>
        <p:nvPicPr>
          <p:cNvPr id="5123" name="Picture 3" descr="D:\záloha E\SABLONY\LVA\foto breclav\Breclav pro tisk\DSC_02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4248472" cy="282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záloha E\SABLONY\LVA\foto breclav\Breclav pro tisk\mesto_org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425905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4" descr="E:\SABLONY\LVA\fotoLVAprezentace\Breclav_znak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5214938"/>
            <a:ext cx="11906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187624" y="260648"/>
            <a:ext cx="7704856" cy="2160240"/>
          </a:xfrm>
        </p:spPr>
        <p:txBody>
          <a:bodyPr/>
          <a:lstStyle/>
          <a:p>
            <a:pPr marL="82550" indent="0">
              <a:buNone/>
            </a:pPr>
            <a:r>
              <a:rPr lang="cs-CZ" dirty="0" smtClean="0"/>
              <a:t>Břeclav se skládá ze tří místních částí:</a:t>
            </a:r>
          </a:p>
          <a:p>
            <a:r>
              <a:rPr lang="cs-CZ" dirty="0" smtClean="0"/>
              <a:t>Břeclav</a:t>
            </a:r>
          </a:p>
          <a:p>
            <a:r>
              <a:rPr lang="cs-CZ" dirty="0" smtClean="0"/>
              <a:t>Charvatská Nová Ves</a:t>
            </a:r>
          </a:p>
          <a:p>
            <a:r>
              <a:rPr lang="cs-CZ" dirty="0" smtClean="0"/>
              <a:t>Poštorná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357265" y="332656"/>
            <a:ext cx="7499350" cy="757064"/>
          </a:xfrm>
        </p:spPr>
        <p:txBody>
          <a:bodyPr/>
          <a:lstStyle/>
          <a:p>
            <a:pPr marL="82550" indent="0">
              <a:buNone/>
            </a:pPr>
            <a:r>
              <a:rPr lang="cs-CZ" dirty="0" smtClean="0"/>
              <a:t>V Břeclavi se nachází několik kostelů.</a:t>
            </a:r>
          </a:p>
          <a:p>
            <a:pPr marL="82550" indent="0">
              <a:buNone/>
            </a:pPr>
            <a:r>
              <a:rPr lang="cs-CZ" dirty="0" smtClean="0"/>
              <a:t>Dva největší:</a:t>
            </a:r>
            <a:endParaRPr lang="cs-CZ" dirty="0"/>
          </a:p>
        </p:txBody>
      </p:sp>
      <p:pic>
        <p:nvPicPr>
          <p:cNvPr id="6146" name="Picture 2" descr="D:\záloha E\SABLONY\LVA\foto breclav\Breclav pro tisk\kostel_postor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302" y="1412776"/>
            <a:ext cx="290451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záloha E\SABLONY\LVA\foto breclav\Breclav pro tisk\kostel b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22034"/>
            <a:ext cx="4526967" cy="317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526055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ostel sv. Václava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60236" y="5838653"/>
            <a:ext cx="3428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Kostel Navštívení Panny Marie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15616" y="188640"/>
            <a:ext cx="7499350" cy="685056"/>
          </a:xfrm>
        </p:spPr>
        <p:txBody>
          <a:bodyPr/>
          <a:lstStyle/>
          <a:p>
            <a:pPr marL="82550" indent="0">
              <a:buNone/>
            </a:pPr>
            <a:r>
              <a:rPr lang="cs-CZ" dirty="0" smtClean="0"/>
              <a:t>Další historické památky:</a:t>
            </a:r>
            <a:endParaRPr lang="cs-CZ" dirty="0"/>
          </a:p>
        </p:txBody>
      </p:sp>
      <p:pic>
        <p:nvPicPr>
          <p:cNvPr id="7170" name="Picture 2" descr="D:\záloha E\SABLONY\LVA\foto breclav\Breclav pro tisk\kaple st breclavma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773407"/>
            <a:ext cx="2204827" cy="329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záloha E\SABLONY\LVA\foto breclav\Breclav pro tisk\zidak obradni sin dum hrobni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4451393"/>
            <a:ext cx="3312368" cy="220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záloha E\SABLONY\LVA\foto breclav\Breclav pro tisk\synagoga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604" y="4451393"/>
            <a:ext cx="2833471" cy="220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záloha E\SABLONY\LVA\foto breclav\Breclav pro tisk\bozi muk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113" y="773406"/>
            <a:ext cx="2203834" cy="329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D:\záloha E\SABLONY\LVA\foto breclav\Breclav pro tisk\dd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773407"/>
            <a:ext cx="2205844" cy="329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0032" y="6252180"/>
            <a:ext cx="1256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Synagoga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81169" y="4064578"/>
            <a:ext cx="1278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Boží muka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60232" y="40677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Dům dětí a mládeže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406457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Kaple ve St. Břeclavi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15912" y="4725143"/>
            <a:ext cx="1256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Židovský hřbitov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03648" y="260648"/>
            <a:ext cx="7499350" cy="1555452"/>
          </a:xfrm>
        </p:spPr>
        <p:txBody>
          <a:bodyPr>
            <a:normAutofit fontScale="92500" lnSpcReduction="10000"/>
          </a:bodyPr>
          <a:lstStyle/>
          <a:p>
            <a:pPr marL="82550" indent="0">
              <a:buNone/>
            </a:pPr>
            <a:r>
              <a:rPr lang="cs-CZ" dirty="0" smtClean="0"/>
              <a:t>Okresní město je sídlem mnoha institucí:</a:t>
            </a:r>
          </a:p>
          <a:p>
            <a:r>
              <a:rPr lang="cs-CZ" dirty="0" smtClean="0"/>
              <a:t>Městský úřad v Břeclavi</a:t>
            </a:r>
          </a:p>
          <a:p>
            <a:r>
              <a:rPr lang="cs-CZ" dirty="0" smtClean="0"/>
              <a:t>Městský soud</a:t>
            </a:r>
            <a:endParaRPr lang="cs-CZ" dirty="0"/>
          </a:p>
        </p:txBody>
      </p:sp>
      <p:pic>
        <p:nvPicPr>
          <p:cNvPr id="8198" name="Picture 6" descr="D:\záloha E\SABLONY\LVA\foto breclav\Breclav pro tisk\DSC_03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3562943"/>
            <a:ext cx="4752528" cy="315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záloha E\SABLONY\LVA\foto breclav\Breclav pro tisk\DSC_03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121" y="1361550"/>
            <a:ext cx="4390711" cy="291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187624" y="260648"/>
            <a:ext cx="7810470" cy="1296144"/>
          </a:xfrm>
        </p:spPr>
        <p:txBody>
          <a:bodyPr>
            <a:normAutofit fontScale="92500" lnSpcReduction="20000"/>
          </a:bodyPr>
          <a:lstStyle/>
          <a:p>
            <a:pPr marL="82550" indent="0">
              <a:buNone/>
            </a:pPr>
            <a:r>
              <a:rPr lang="cs-CZ" dirty="0" smtClean="0"/>
              <a:t>Úřad práce, finanční úřad, městská knihovna a muzeum jsou další z mnoha institucí sídlících v Břeclavi</a:t>
            </a:r>
          </a:p>
        </p:txBody>
      </p:sp>
      <p:pic>
        <p:nvPicPr>
          <p:cNvPr id="9218" name="Picture 2" descr="D:\záloha E\SABLONY\LVA\foto breclav\Breclav pro tisk\DSC_03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29552"/>
            <a:ext cx="3489991" cy="231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záloha E\SABLONY\LVA\foto breclav\Breclav pro tisk\DSC_03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364" y="4314208"/>
            <a:ext cx="3663668" cy="243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záloha E\SABLONY\LVA\foto breclav\Breclav pro tisk\DSC_03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3613602" cy="239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záloha E\SABLONY\LVA\foto breclav\Breclav pro tisk\muzeum mal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19" y="1703990"/>
            <a:ext cx="3649813" cy="244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záloha E\SABLONY\LVA\foto breclav\Breclav pro tisk\DSC_03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29000"/>
            <a:ext cx="4848150" cy="32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260648"/>
            <a:ext cx="7499350" cy="1261120"/>
          </a:xfrm>
        </p:spPr>
        <p:txBody>
          <a:bodyPr/>
          <a:lstStyle/>
          <a:p>
            <a:pPr marL="82550" indent="0">
              <a:buNone/>
            </a:pPr>
            <a:r>
              <a:rPr lang="cs-CZ" dirty="0" smtClean="0"/>
              <a:t>O bezpečnost a pořádek se stará</a:t>
            </a:r>
          </a:p>
          <a:p>
            <a:r>
              <a:rPr lang="cs-CZ" dirty="0" smtClean="0"/>
              <a:t>Městská policie</a:t>
            </a:r>
          </a:p>
          <a:p>
            <a:r>
              <a:rPr lang="cs-CZ" dirty="0" smtClean="0"/>
              <a:t>Hasiči</a:t>
            </a:r>
            <a:endParaRPr lang="cs-CZ" dirty="0"/>
          </a:p>
        </p:txBody>
      </p:sp>
      <p:pic>
        <p:nvPicPr>
          <p:cNvPr id="11266" name="Picture 2" descr="D:\záloha E\SABLONY\LVA\foto breclav\Breclav pro tisk\DSC_02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80728"/>
            <a:ext cx="444541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záloha E\SABLONY\LVA\foto breclav\Breclav pro tisk\DSC_03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562" y="4401407"/>
            <a:ext cx="2916832" cy="193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52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záloha E\SABLONY\LVA\foto breclav\Breclav pro tisk\malba na z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467" y="44624"/>
            <a:ext cx="346711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15616" y="116632"/>
            <a:ext cx="4968552" cy="3024335"/>
          </a:xfrm>
        </p:spPr>
        <p:txBody>
          <a:bodyPr>
            <a:normAutofit fontScale="85000" lnSpcReduction="20000"/>
          </a:bodyPr>
          <a:lstStyle/>
          <a:p>
            <a:pPr marL="82550" indent="0">
              <a:buNone/>
            </a:pPr>
            <a:r>
              <a:rPr lang="cs-CZ" dirty="0" smtClean="0"/>
              <a:t>Školy a vzdělávací instituce:</a:t>
            </a:r>
          </a:p>
          <a:p>
            <a:r>
              <a:rPr lang="cs-CZ" dirty="0" smtClean="0"/>
              <a:t>Základní školy</a:t>
            </a:r>
          </a:p>
          <a:p>
            <a:r>
              <a:rPr lang="cs-CZ" dirty="0" smtClean="0"/>
              <a:t>Gymnázium</a:t>
            </a:r>
          </a:p>
          <a:p>
            <a:r>
              <a:rPr lang="cs-CZ" dirty="0" smtClean="0"/>
              <a:t>Střední průmyslová škola</a:t>
            </a:r>
          </a:p>
          <a:p>
            <a:r>
              <a:rPr lang="cs-CZ" dirty="0" smtClean="0"/>
              <a:t>Obchodní akademie</a:t>
            </a:r>
          </a:p>
          <a:p>
            <a:r>
              <a:rPr lang="cs-CZ" dirty="0" smtClean="0"/>
              <a:t>Lidová škola umění</a:t>
            </a:r>
          </a:p>
          <a:p>
            <a:r>
              <a:rPr lang="cs-CZ" dirty="0" smtClean="0"/>
              <a:t>DDM</a:t>
            </a:r>
            <a:endParaRPr lang="cs-CZ" dirty="0"/>
          </a:p>
        </p:txBody>
      </p:sp>
      <p:pic>
        <p:nvPicPr>
          <p:cNvPr id="10243" name="Picture 3" descr="D:\záloha E\SABLONY\LVA\foto breclav\Breclav pro tisk\DSC_02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636" y="4509120"/>
            <a:ext cx="3503528" cy="232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záloha E\SABLONY\LVA\foto breclav\Breclav pro tisk\gym b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21344"/>
            <a:ext cx="3003342" cy="201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D:\záloha E\SABLONY\LVA\foto breclav\Breclav pro tisk\DSC_02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234" y="2687651"/>
            <a:ext cx="3089648" cy="205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D:\záloha E\SABLONY\LVA\foto breclav\Breclav pro tisk\DSC_036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142" y="2132856"/>
            <a:ext cx="3408774" cy="226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115616" y="79648"/>
            <a:ext cx="7920880" cy="1117104"/>
          </a:xfrm>
        </p:spPr>
        <p:txBody>
          <a:bodyPr/>
          <a:lstStyle/>
          <a:p>
            <a:pPr marL="82550" indent="0" algn="ctr">
              <a:buNone/>
            </a:pPr>
            <a:r>
              <a:rPr lang="cs-CZ" dirty="0" smtClean="0"/>
              <a:t>Sportovní vyžití je možné na několika stadionech, v bazénu a na koupališti</a:t>
            </a:r>
            <a:endParaRPr lang="cs-CZ" dirty="0"/>
          </a:p>
        </p:txBody>
      </p:sp>
      <p:pic>
        <p:nvPicPr>
          <p:cNvPr id="12291" name="Picture 3" descr="D:\záloha E\SABLONY\LVA\foto breclav\Breclav pro tisk\DSC_03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688" y="1052735"/>
            <a:ext cx="379486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D:\záloha E\SABLONY\LVA\foto breclav\Breclav pro tisk\DSC_03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3794862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záloha E\SABLONY\LVA\foto breclav\Breclav pro tisk\DSC_03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33" y="3859931"/>
            <a:ext cx="3817634" cy="2535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D:\záloha E\SABLONY\LVA\foto breclav\Breclav pro tisk\DSC_03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172" y="3856807"/>
            <a:ext cx="3822336" cy="2538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87801" y="151656"/>
            <a:ext cx="7672473" cy="1189112"/>
          </a:xfrm>
        </p:spPr>
        <p:txBody>
          <a:bodyPr/>
          <a:lstStyle/>
          <a:p>
            <a:pPr marL="82550" indent="0" algn="ctr">
              <a:buNone/>
            </a:pPr>
            <a:r>
              <a:rPr lang="cs-CZ" dirty="0" smtClean="0"/>
              <a:t>K odpočinku a relaxaci slouží parky</a:t>
            </a:r>
          </a:p>
          <a:p>
            <a:pPr marL="82550" indent="0" algn="ctr">
              <a:buNone/>
            </a:pPr>
            <a:r>
              <a:rPr lang="cs-CZ" dirty="0" smtClean="0"/>
              <a:t>a dětská hřiště</a:t>
            </a:r>
            <a:endParaRPr lang="cs-CZ" dirty="0"/>
          </a:p>
        </p:txBody>
      </p:sp>
      <p:pic>
        <p:nvPicPr>
          <p:cNvPr id="13314" name="Picture 2" descr="D:\záloha E\SABLONY\LVA\foto breclav\Breclav pro tisk\DSC_02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577" y="1412776"/>
            <a:ext cx="4134698" cy="274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záloha E\SABLONY\LVA\foto breclav\Breclav pro tisk\DSC_03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31293"/>
            <a:ext cx="4392488" cy="291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1173200" y="151803"/>
            <a:ext cx="7499350" cy="1189112"/>
          </a:xfrm>
        </p:spPr>
        <p:txBody>
          <a:bodyPr/>
          <a:lstStyle/>
          <a:p>
            <a:pPr marL="82550" indent="0">
              <a:buNone/>
            </a:pPr>
            <a:r>
              <a:rPr lang="cs-CZ" dirty="0" smtClean="0"/>
              <a:t>Najdeme zde i objekty zajišťující kulturu a zábavu – kino, restaurace, kulturní domy</a:t>
            </a:r>
          </a:p>
        </p:txBody>
      </p:sp>
      <p:pic>
        <p:nvPicPr>
          <p:cNvPr id="14338" name="Picture 2" descr="D:\záloha E\SABLONY\LVA\foto breclav\Breclav pro tisk\DSC_03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0768"/>
            <a:ext cx="4230711" cy="280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záloha E\SABLONY\LVA\foto breclav\Breclav pro tisk\DSC_03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455383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2191" y="188640"/>
            <a:ext cx="7698971" cy="1728192"/>
          </a:xfrm>
        </p:spPr>
        <p:txBody>
          <a:bodyPr>
            <a:normAutofit fontScale="92500" lnSpcReduction="20000"/>
          </a:bodyPr>
          <a:lstStyle/>
          <a:p>
            <a:pPr marL="82550" indent="0" algn="ctr">
              <a:buNone/>
            </a:pPr>
            <a:r>
              <a:rPr lang="cs-CZ" dirty="0" smtClean="0"/>
              <a:t>Do nemocnice a na polikliniku jezdí nejen místní obyvatelé, ale i lidé z okolí. Ošetřovatelskou péči zajišťuje domov důchodců.</a:t>
            </a:r>
            <a:endParaRPr lang="cs-CZ" dirty="0"/>
          </a:p>
        </p:txBody>
      </p:sp>
      <p:pic>
        <p:nvPicPr>
          <p:cNvPr id="15363" name="Picture 3" descr="D:\záloha E\SABLONY\LVA\foto breclav\Breclav pro tisk\DSC_03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278" y="3653943"/>
            <a:ext cx="477068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D:\záloha E\SABLONY\LVA\foto breclav\Breclav pro tisk\DSC_02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620" y="1700809"/>
            <a:ext cx="3794859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D:\záloha E\SABLONY\LVA\foto breclav\Breclav pro tisk\DSC_03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904" y="1700809"/>
            <a:ext cx="3794862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0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88640"/>
            <a:ext cx="7704856" cy="1189112"/>
          </a:xfrm>
        </p:spPr>
        <p:txBody>
          <a:bodyPr/>
          <a:lstStyle/>
          <a:p>
            <a:pPr marL="82550" indent="0" algn="ctr">
              <a:buNone/>
            </a:pPr>
            <a:r>
              <a:rPr lang="cs-CZ" dirty="0" smtClean="0"/>
              <a:t>K dalším službám pro obyvatele slouží banky, pošta a obchodní centra.</a:t>
            </a:r>
            <a:endParaRPr lang="cs-CZ" dirty="0"/>
          </a:p>
        </p:txBody>
      </p:sp>
      <p:pic>
        <p:nvPicPr>
          <p:cNvPr id="16386" name="Picture 2" descr="D:\záloha E\SABLONY\LVA\foto breclav\Breclav pro tisk\DSC_03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4221088"/>
            <a:ext cx="3608437" cy="239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D:\záloha E\SABLONY\LVA\foto breclav\Breclav pro tisk\DSC_0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67434"/>
            <a:ext cx="3572454" cy="237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D:\záloha E\SABLONY\LVA\foto breclav\Breclav pro tisk\DSC_03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1556792"/>
            <a:ext cx="3575840" cy="237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D:\záloha E\SABLONY\LVA\foto breclav\Breclav pro tisk\shoping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9" b="-9409"/>
          <a:stretch/>
        </p:blipFill>
        <p:spPr bwMode="auto">
          <a:xfrm>
            <a:off x="1259632" y="1517164"/>
            <a:ext cx="3572454" cy="267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93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D:\záloha E\SABLONY\LVA\foto breclav\mesto letec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44" b="3844"/>
          <a:stretch/>
        </p:blipFill>
        <p:spPr bwMode="auto">
          <a:xfrm>
            <a:off x="1369549" y="1028684"/>
            <a:ext cx="7496175" cy="56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33589" y="364201"/>
            <a:ext cx="7632848" cy="68853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Na shledanou v Břeclavi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97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332656"/>
            <a:ext cx="7776864" cy="1728192"/>
          </a:xfrm>
        </p:spPr>
        <p:txBody>
          <a:bodyPr/>
          <a:lstStyle/>
          <a:p>
            <a:r>
              <a:rPr lang="cs-CZ" dirty="0" smtClean="0"/>
              <a:t>Foto: Jaroslav Minařík</a:t>
            </a:r>
          </a:p>
          <a:p>
            <a:r>
              <a:rPr lang="cs-CZ">
                <a:hlinkClick r:id="rId2"/>
              </a:rPr>
              <a:t>http://cs.wikipedia.org/wiki/B%C5%99eclav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307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1204</TotalTime>
  <Words>394</Words>
  <Application>Microsoft Office PowerPoint</Application>
  <PresentationFormat>Předvádění na obrazovce (4:3)</PresentationFormat>
  <Paragraphs>64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Slunovrat</vt:lpstr>
      <vt:lpstr>Prezentace aplikace PowerPoint</vt:lpstr>
      <vt:lpstr>Anotace</vt:lpstr>
      <vt:lpstr>Břeclav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č.</dc:title>
  <dc:creator>ZŠ Jana Noháče</dc:creator>
  <cp:lastModifiedBy>Marcela</cp:lastModifiedBy>
  <cp:revision>162</cp:revision>
  <dcterms:created xsi:type="dcterms:W3CDTF">2011-08-08T10:28:53Z</dcterms:created>
  <dcterms:modified xsi:type="dcterms:W3CDTF">2013-09-18T12:25:54Z</dcterms:modified>
</cp:coreProperties>
</file>