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0" r:id="rId3"/>
    <p:sldId id="257" r:id="rId4"/>
    <p:sldId id="281" r:id="rId5"/>
    <p:sldId id="258" r:id="rId6"/>
    <p:sldId id="259" r:id="rId7"/>
    <p:sldId id="260" r:id="rId8"/>
    <p:sldId id="282" r:id="rId9"/>
    <p:sldId id="283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9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4" autoAdjust="0"/>
    <p:restoredTop sz="94660"/>
  </p:normalViewPr>
  <p:slideViewPr>
    <p:cSldViewPr>
      <p:cViewPr>
        <p:scale>
          <a:sx n="100" d="100"/>
          <a:sy n="100" d="100"/>
        </p:scale>
        <p:origin x="-5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7B6595-B368-4C79-9A98-66199F24B810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E47BEF-06FC-4FF6-BAAD-9C62CA5883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7E041-CF83-435B-AF3D-A9C6ED0567C5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82D30-D79E-4145-BC73-CD0BBE5A9A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31BA83-5B9C-48E8-ABA6-F51B2689F3EB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F9F083-FB94-4AF5-B774-727F16E846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C2BD0-2510-4CAC-8A9C-B3B5F2468A9A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AB38B-A9CF-4514-834E-45AC4BF441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2ABF8AC-6D43-415A-BA15-CB829B977AAC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E85C0ED-6B89-4B18-92A8-0E045F466A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62375-6B5E-4904-AE28-B62175F61C9E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BD93F-790B-4CF6-8D1E-7346C72B7A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712F2C-F1BA-47FC-ABE3-72AA98A84611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42413D-0626-46CA-AFB0-6A0659B53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716A327-B4BC-4B90-A984-F697051E7913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0576FF-E995-4DFE-9842-E14AB6EE3D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0BD565-3F53-4D8D-B024-B5D96B6FA1E6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C2FC211-9F80-4214-A694-79526ADCE3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54F65-AD12-4B14-8A89-38FB9BB690B4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C8613-0253-4109-AFF1-DA5116E7A0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F7B49-EA70-4571-87DB-A97FFD94522F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D8754-24F8-434C-A150-A4F63C0B7F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04B37835-E613-476D-AC8E-C76B19482AC4}" type="datetimeFigureOut">
              <a:rPr lang="cs-CZ"/>
              <a:pPr>
                <a:defRPr/>
              </a:pPr>
              <a:t>18.9.2013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2D740242-4CD3-449A-9242-03426FB411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9" r:id="rId2"/>
    <p:sldLayoutId id="2147483735" r:id="rId3"/>
    <p:sldLayoutId id="2147483730" r:id="rId4"/>
    <p:sldLayoutId id="2147483736" r:id="rId5"/>
    <p:sldLayoutId id="2147483731" r:id="rId6"/>
    <p:sldLayoutId id="2147483737" r:id="rId7"/>
    <p:sldLayoutId id="2147483738" r:id="rId8"/>
    <p:sldLayoutId id="2147483739" r:id="rId9"/>
    <p:sldLayoutId id="2147483732" r:id="rId10"/>
    <p:sldLayoutId id="214748373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C22EA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Gill Sans MT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DE6C36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yklo-jizni-morava.cz/cyklotrasa-42" TargetMode="External"/><Relationship Id="rId2" Type="http://schemas.openxmlformats.org/officeDocument/2006/relationships/hyperlink" Target="http://www.itras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403350" y="4797425"/>
            <a:ext cx="6264275" cy="1439863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Vypracovala:	Mgr. Marcela Minaříková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Téma:</a:t>
            </a:r>
            <a:r>
              <a:rPr lang="cs-CZ" sz="240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	</a:t>
            </a:r>
            <a:r>
              <a:rPr lang="cs-CZ" sz="240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03 LVA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- prezentace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/>
            </a:r>
            <a:b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</a:b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Vznik: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září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2011</a:t>
            </a:r>
            <a:b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</a:b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Číslo projektu</a:t>
            </a:r>
            <a:r>
              <a:rPr lang="cs-CZ" sz="240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: </a:t>
            </a:r>
            <a:r>
              <a:rPr lang="cs-CZ" sz="2400">
                <a:solidFill>
                  <a:schemeClr val="accent1">
                    <a:lumMod val="75000"/>
                  </a:schemeClr>
                </a:solidFill>
              </a:rPr>
              <a:t>CZ.1.07/1.4.00/21.2787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476375" y="2205038"/>
            <a:ext cx="3959225" cy="1368425"/>
          </a:xfrm>
          <a:prstGeom prst="rect">
            <a:avLst/>
          </a:prstGeom>
          <a:ln w="38100"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Základní škola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Jana </a:t>
            </a:r>
            <a:r>
              <a:rPr lang="cs-CZ" sz="4000" b="1" dirty="0" err="1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Noháče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9" name="Obrázek 1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69888"/>
            <a:ext cx="5767388" cy="11144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331913" y="4068763"/>
            <a:ext cx="64801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b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VY_32_INOVACE_1 Břeclavsko v ČR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11" name="Obrázek 17" descr="skolacerven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1700213"/>
            <a:ext cx="2976562" cy="2233612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Anotace</a:t>
            </a:r>
            <a:endParaRPr lang="cs-CZ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C22EA4"/>
                </a:solidFill>
                <a:latin typeface="Gill Sans MT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C22EA4"/>
                </a:solidFill>
                <a:latin typeface="Gill Sans MT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C22EA4"/>
                </a:solidFill>
                <a:latin typeface="Gill Sans MT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C22EA4"/>
                </a:solidFill>
                <a:latin typeface="Gill Sans MT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C22EA4"/>
                </a:solidFill>
                <a:latin typeface="Gill Sans MT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C22EA4"/>
                </a:solidFill>
                <a:latin typeface="Gill Sans MT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C22EA4"/>
                </a:solidFill>
                <a:latin typeface="Gill Sans MT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C22EA4"/>
                </a:solidFill>
                <a:latin typeface="Gill Sans MT"/>
              </a:defRPr>
            </a:lvl9pPr>
            <a:extLst/>
          </a:lstStyle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3565376"/>
          </a:xfrm>
          <a:gradFill>
            <a:gsLst>
              <a:gs pos="0">
                <a:schemeClr val="tx2">
                  <a:lumMod val="20000"/>
                  <a:lumOff val="80000"/>
                </a:schemeClr>
              </a:gs>
              <a:gs pos="39999">
                <a:schemeClr val="tx2">
                  <a:lumMod val="40000"/>
                  <a:lumOff val="60000"/>
                </a:schemeClr>
              </a:gs>
              <a:gs pos="7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75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smtClean="0"/>
              <a:t>prezentace o části Břeclavského regionu – LVA – učivo ČJS pro 3. – 5. ročník</a:t>
            </a:r>
          </a:p>
          <a:p>
            <a:r>
              <a:rPr lang="cs-CZ" smtClean="0"/>
              <a:t>charakteristika krajiny a prostředí</a:t>
            </a:r>
            <a:endParaRPr lang="cs-CZ" dirty="0" smtClean="0"/>
          </a:p>
          <a:p>
            <a:r>
              <a:rPr lang="cs-CZ" smtClean="0"/>
              <a:t>popis jednotlivých architektonických památek a míst LVA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E:\SABLONY\LVA\map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74271" y="2492896"/>
            <a:ext cx="28575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Lednicko-valtický areál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12776"/>
            <a:ext cx="5643563" cy="5124450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defRPr/>
            </a:pPr>
            <a:r>
              <a:rPr lang="cs-CZ" dirty="0" smtClean="0"/>
              <a:t>- patří mezi vzácné perly historického a kulturního bohatství ČR. Hlavními centry jsou Valtice a Lednice, známé hlavně svými zámky a parky.</a:t>
            </a:r>
          </a:p>
          <a:p>
            <a:pPr eaLnBrk="1" hangingPunct="1">
              <a:defRPr/>
            </a:pPr>
            <a:r>
              <a:rPr lang="cs-CZ" dirty="0" smtClean="0"/>
              <a:t>Místní krajinu tvoří rozlehlé zámecké zahrady, záhony s květinovými koberci, krásné lesy, vinice a rybníky. </a:t>
            </a:r>
          </a:p>
          <a:p>
            <a:pPr eaLnBrk="1" hangingPunct="1">
              <a:defRPr/>
            </a:pPr>
            <a:r>
              <a:rPr lang="cs-CZ" dirty="0" smtClean="0"/>
              <a:t>V území se nacházejí četné historické stavby, jako jsou lovecké zámečky, chrámy, kaple a mnohé další architektonické skvosty.</a:t>
            </a:r>
          </a:p>
          <a:p>
            <a:pPr eaLnBrk="1" hangingPunct="1">
              <a:defRPr/>
            </a:pPr>
            <a:r>
              <a:rPr lang="cs-CZ" dirty="0" smtClean="0"/>
              <a:t>Součástí je i soustava Lednických rybníků.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1112" y="404664"/>
            <a:ext cx="7992888" cy="6264696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cs-CZ" dirty="0"/>
              <a:t>Území mikroregionu LVA leží v jižní a jihovýchodní části okresu Břeclav. Má nepravidelný tvar a je tvořeno katastry 3 měst a 5 obcí:</a:t>
            </a:r>
          </a:p>
          <a:p>
            <a:pPr eaLnBrk="1" hangingPunct="1">
              <a:defRPr/>
            </a:pPr>
            <a:r>
              <a:rPr lang="cs-CZ" dirty="0"/>
              <a:t>Břeclav (Charvatská Nová Ves, Ladná, Poštorná)</a:t>
            </a:r>
          </a:p>
          <a:p>
            <a:pPr eaLnBrk="1" hangingPunct="1">
              <a:defRPr/>
            </a:pPr>
            <a:r>
              <a:rPr lang="cs-CZ" dirty="0"/>
              <a:t>Podivín</a:t>
            </a:r>
          </a:p>
          <a:p>
            <a:pPr eaLnBrk="1" hangingPunct="1">
              <a:defRPr/>
            </a:pPr>
            <a:r>
              <a:rPr lang="cs-CZ" dirty="0"/>
              <a:t>Valtice (Úvaly)</a:t>
            </a:r>
          </a:p>
          <a:p>
            <a:pPr eaLnBrk="1" hangingPunct="1">
              <a:defRPr/>
            </a:pPr>
            <a:r>
              <a:rPr lang="cs-CZ" dirty="0"/>
              <a:t>Bulhary</a:t>
            </a:r>
          </a:p>
          <a:p>
            <a:pPr eaLnBrk="1" hangingPunct="1">
              <a:defRPr/>
            </a:pPr>
            <a:r>
              <a:rPr lang="cs-CZ" dirty="0"/>
              <a:t>Hlohovec</a:t>
            </a:r>
          </a:p>
          <a:p>
            <a:pPr eaLnBrk="1" hangingPunct="1">
              <a:defRPr/>
            </a:pPr>
            <a:r>
              <a:rPr lang="cs-CZ" dirty="0"/>
              <a:t>Lanžhot</a:t>
            </a:r>
          </a:p>
          <a:p>
            <a:pPr eaLnBrk="1" hangingPunct="1">
              <a:defRPr/>
            </a:pPr>
            <a:r>
              <a:rPr lang="cs-CZ" dirty="0"/>
              <a:t>Lednice (Nejdek)</a:t>
            </a:r>
          </a:p>
          <a:p>
            <a:pPr eaLnBrk="1" hangingPunct="1">
              <a:defRPr/>
            </a:pPr>
            <a:r>
              <a:rPr lang="cs-CZ" dirty="0"/>
              <a:t>Sedlec.</a:t>
            </a:r>
          </a:p>
          <a:p>
            <a:pPr eaLnBrk="1" hangingPunct="1">
              <a:defRPr/>
            </a:pPr>
            <a:r>
              <a:rPr lang="cs-CZ" dirty="0" smtClean="0"/>
              <a:t>Dnes </a:t>
            </a:r>
            <a:r>
              <a:rPr lang="cs-CZ" dirty="0"/>
              <a:t>je </a:t>
            </a:r>
            <a:r>
              <a:rPr lang="cs-CZ" i="1" dirty="0"/>
              <a:t>Lednicko-valtický areál</a:t>
            </a:r>
            <a:r>
              <a:rPr lang="cs-CZ" dirty="0"/>
              <a:t> považován za nejrozsáhlejší člověkem vymodelované území v Evropě (snad dokonce i na světě) a často se symbolicky označuje jako </a:t>
            </a:r>
            <a:r>
              <a:rPr lang="cs-CZ" i="1" dirty="0"/>
              <a:t>zahrada Evropy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115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Lednické rybníky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1214438"/>
            <a:ext cx="4643438" cy="3195637"/>
          </a:xfrm>
        </p:spPr>
        <p:txBody>
          <a:bodyPr>
            <a:normAutofit fontScale="55000" lnSpcReduction="20000"/>
          </a:bodyPr>
          <a:lstStyle/>
          <a:p>
            <a:pPr eaLnBrk="1" hangingPunct="1">
              <a:defRPr/>
            </a:pPr>
            <a:r>
              <a:rPr lang="cs-CZ" dirty="0" smtClean="0"/>
              <a:t>tvoří soustava šesti rybníků (</a:t>
            </a:r>
            <a:r>
              <a:rPr lang="cs-CZ" dirty="0" err="1" smtClean="0"/>
              <a:t>Nesyt</a:t>
            </a:r>
            <a:r>
              <a:rPr lang="cs-CZ" dirty="0" smtClean="0"/>
              <a:t>, </a:t>
            </a:r>
            <a:r>
              <a:rPr lang="cs-CZ" dirty="0" err="1" smtClean="0"/>
              <a:t>Hlohovecký</a:t>
            </a:r>
            <a:r>
              <a:rPr lang="cs-CZ" dirty="0" smtClean="0"/>
              <a:t>, Prostřední, Mlýnský, Zámecký, Podzámecký). Nachází se uprostřed Lednicko-valtického areálu. Rybniční soustava je dílo ze začátku 15. století. Hnízdí zde početné vodní ptactvo, je to křižovatka a odpočinková zastávka při ptačích tazích. Od roku 1990 je oblast zařazena navíc do seznamu mezinárodně významných mokřadů. Podél rybníků vede 11 km dlouhá naučná stezka s několika odbočkami. Je to národní přírodní rezervace. </a:t>
            </a:r>
          </a:p>
        </p:txBody>
      </p:sp>
      <p:pic>
        <p:nvPicPr>
          <p:cNvPr id="11268" name="Obrázek 5" descr="zameckyrybni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0" y="214313"/>
            <a:ext cx="295275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Obrázek 6" descr="nesyt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4429125"/>
            <a:ext cx="3357563" cy="223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Obrázek 7" descr="rybníkapoll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757932">
            <a:off x="6025560" y="2769294"/>
            <a:ext cx="2447925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750" y="214313"/>
            <a:ext cx="2565400" cy="7858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Valtice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63" y="3500438"/>
            <a:ext cx="7720012" cy="3286125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defRPr/>
            </a:pPr>
            <a:r>
              <a:rPr lang="cs-CZ" dirty="0" smtClean="0"/>
              <a:t>Písemné zprávy spadají do 12. století. Původní osadníci Valtic si vyvolili tento ne právě nejzdravější kout Moravy hlavně z bezpečnostních důvodů. Močály zdejšího kraje nepřátelské vetřelce příliš nevábily a blízké Pálavské vrchy poskytovaly pevnou záštitu v dobách největšího nebezpečí. První opevněné sídlo – mohutný pomezní hrad vznikl v polovině 11. století. V jeho podhradí potom vzniklo město. </a:t>
            </a:r>
          </a:p>
          <a:p>
            <a:pPr eaLnBrk="1" hangingPunct="1">
              <a:defRPr/>
            </a:pPr>
            <a:r>
              <a:rPr lang="cs-CZ" dirty="0" smtClean="0"/>
              <a:t>Hlavní dominantou města je zámek a zámecký park o rozloze 23ha. Nachází se na mírném návrší za městským náměstím. Původně zde stávala tvrz, později středověký hrad. Od 14. století patřil rodu </a:t>
            </a:r>
            <a:r>
              <a:rPr lang="cs-CZ" dirty="0" err="1" smtClean="0"/>
              <a:t>Liechtenštejnů</a:t>
            </a:r>
            <a:r>
              <a:rPr lang="cs-CZ" dirty="0" smtClean="0"/>
              <a:t>. Největšího rozvoje a rekonstrukci zámku započal Karel </a:t>
            </a:r>
            <a:r>
              <a:rPr lang="cs-CZ" dirty="0" err="1" smtClean="0"/>
              <a:t>Eusebius</a:t>
            </a:r>
            <a:r>
              <a:rPr lang="cs-CZ" dirty="0" smtClean="0"/>
              <a:t> - syn Karla z </a:t>
            </a:r>
            <a:r>
              <a:rPr lang="cs-CZ" dirty="0" err="1" smtClean="0"/>
              <a:t>Liechtenštejna</a:t>
            </a:r>
            <a:r>
              <a:rPr lang="cs-CZ" dirty="0" smtClean="0"/>
              <a:t> v 1. polovině 17. století. Od roku 1945 je zámek ve správě státu, konají se zde kulturní akce.</a:t>
            </a:r>
          </a:p>
          <a:p>
            <a:pPr eaLnBrk="1" hangingPunct="1">
              <a:defRPr/>
            </a:pPr>
            <a:r>
              <a:rPr lang="cs-CZ" dirty="0" smtClean="0"/>
              <a:t>K dalším významným památkám města patří farní kostel – renesančně barokní stavba. Udivuje svou velikostí – délka 48m, šířka 28m a výška 34m.</a:t>
            </a:r>
          </a:p>
          <a:p>
            <a:pPr eaLnBrk="1" hangingPunct="1">
              <a:defRPr/>
            </a:pPr>
            <a:r>
              <a:rPr lang="cs-CZ" dirty="0" smtClean="0"/>
              <a:t>K aktivnímu odpočinku se nabízí pěší turistika nebo cykloturistika po naučných a vinařských stezkách nebo si vyzkoušet jízdu na koni, navštívit historické objekty a hudební festivaly, tradiční jarmarky.</a:t>
            </a:r>
          </a:p>
        </p:txBody>
      </p:sp>
      <p:pic>
        <p:nvPicPr>
          <p:cNvPr id="12292" name="Obrázek 3" descr="zamekvalti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6263" y="428625"/>
            <a:ext cx="4471987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ovéPole 4"/>
          <p:cNvSpPr txBox="1">
            <a:spLocks noChangeArrowheads="1"/>
          </p:cNvSpPr>
          <p:nvPr/>
        </p:nvSpPr>
        <p:spPr bwMode="auto">
          <a:xfrm>
            <a:off x="1428750" y="1143000"/>
            <a:ext cx="271462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/>
              <a:t>Město Valtice se rozprostírá z větší části v kotlině u hranic s Rakouskem. Je to město vína a spolu s Lednicí centrum přírodně krajinářského komplexu, tzv. Lednicko-valtického areálu, který je od roku 1996 součástí světového kulturního dědictví UNESCO.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Lednice</a:t>
            </a:r>
            <a:br>
              <a:rPr lang="cs-CZ" dirty="0" smtClean="0"/>
            </a:b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836712"/>
            <a:ext cx="7776864" cy="1261120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defRPr/>
            </a:pPr>
            <a:r>
              <a:rPr lang="cs-CZ" dirty="0" smtClean="0"/>
              <a:t>Obec Lednice má za sebou bohatou historii a patří k turisticky nejatraktivnějším a nejnavštěvovanějším místům naší vlasti. Tuto prioritu obec získala díky zámku a zámeckému parku, které ročně navštíví velké množství návštěvníků. Lednice je součástí Lednicko-valtického areálu vyhlášeného v roce 1992 za krajinou památkovou zónu. Tato kulturní krajina s mnoha přírodními skvosty a památkami byla navíc v prosinci 1996 zapsána na Seznam světového kulturního a přírodního dědictví UNESCO</a:t>
            </a:r>
            <a:r>
              <a:rPr lang="cs-CZ" smtClean="0"/>
              <a:t>. </a:t>
            </a:r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036666"/>
            <a:ext cx="6945132" cy="46128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260648"/>
            <a:ext cx="32403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defRPr/>
            </a:pPr>
            <a:r>
              <a:rPr lang="cs-CZ" sz="1400" smtClean="0"/>
              <a:t>Poprvé </a:t>
            </a:r>
            <a:r>
              <a:rPr lang="cs-CZ" sz="1400"/>
              <a:t>se jméno Lednice v latinizující podobě Izgruobi objevuje v písemných pramenech roku 1222, kdy ji držel mocný rakouský rod Sirotků, kteří získali rozsáhlé statky na jihu Moravy od českého krále Přemysla Otakara I. </a:t>
            </a:r>
          </a:p>
          <a:p>
            <a:pPr eaLnBrk="1" hangingPunct="1">
              <a:defRPr/>
            </a:pPr>
            <a:endParaRPr lang="cs-CZ" sz="1400" smtClean="0"/>
          </a:p>
          <a:p>
            <a:pPr eaLnBrk="1" hangingPunct="1">
              <a:defRPr/>
            </a:pPr>
            <a:r>
              <a:rPr lang="cs-CZ" sz="1400" smtClean="0"/>
              <a:t>Bohatý </a:t>
            </a:r>
            <a:r>
              <a:rPr lang="cs-CZ" sz="1400"/>
              <a:t>stavební vývoj současné romantické stavby byl již od středověku spjat s významným rodem Lichtenštejnů, kteří od 18. století využívali Lednici k reprezentačním účelům. Z konce 17. století se dochovaly honosné barokní budovy jízdáren. K zámku přiléhá na východní straně </a:t>
            </a:r>
            <a:r>
              <a:rPr lang="cs-CZ" sz="1400" smtClean="0"/>
              <a:t>skleník.</a:t>
            </a:r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44741"/>
            <a:ext cx="4617004" cy="306652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501008"/>
            <a:ext cx="4617004" cy="306651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72" y="4038512"/>
            <a:ext cx="2998448" cy="199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518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75608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defRPr/>
            </a:pPr>
            <a:r>
              <a:rPr lang="cs-CZ" sz="1400"/>
              <a:t>Dokonalým rámcem zámku je francouzská zahrada a rozsáhlý krajinářský park, jeden z největších v České republice. Lze v něm nalézt pozoruhodné dekorativní stavby, např. Apollónův chrám, empírový Chrám tří grácií, umělou zříceninu Janův hrad a na bývalé moravsko-rakouské hranici Hraniční zámeček. Na dohled od zámku vyčnívá ze zeleně parku ladný minaret. </a:t>
            </a:r>
          </a:p>
          <a:p>
            <a:pPr eaLnBrk="1" hangingPunct="1">
              <a:defRPr/>
            </a:pPr>
            <a:r>
              <a:rPr lang="cs-CZ" sz="1400"/>
              <a:t>I zde naleznete nejrůznější způsoby, jak využít aktivní odpočinek. Pěší turistika nebo cykloturistika po naučných a vinařských cestách, plavby po řece Dyji, jízda na koni, návštěvy historických objektů a kulturních akcí. Mezi poměrně širokou škálu množství sportovního vyžití patří tenis, fotbal, bowling, kuželky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794" y="2406962"/>
            <a:ext cx="2539702" cy="382382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74858"/>
            <a:ext cx="2494606" cy="375592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17208" y="4465125"/>
            <a:ext cx="2645688" cy="17572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588" y="2474858"/>
            <a:ext cx="2686802" cy="17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06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50106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Sousoší Tří Grácií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251645"/>
            <a:ext cx="4824536" cy="1889323"/>
          </a:xfrm>
        </p:spPr>
        <p:txBody>
          <a:bodyPr>
            <a:normAutofit fontScale="550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– pozdně klasicistní kryté sloupořadí z roku 1825, vytesané z jednoho kamene. Nalézá se na parkově upravené pasece v lese nad Prostředním rybníkem. Má půlkruhový půdorys s 12 jónskými sloupy. Jsou zde umístěny sochy věd a múz. Sousoší znázorňuje antické bohyně Athénu,  Artemidu a Afroditu.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296" y="1268760"/>
            <a:ext cx="3191200" cy="481085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100" y="3356992"/>
            <a:ext cx="4104456" cy="2722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Hraniční zámeček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47800"/>
            <a:ext cx="7560840" cy="190919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cs-CZ" sz="2000" b="1" dirty="0" smtClean="0"/>
              <a:t>- leží na břehu </a:t>
            </a:r>
            <a:r>
              <a:rPr lang="cs-CZ" sz="2000" b="1" dirty="0" err="1" smtClean="0"/>
              <a:t>Hlohoveckého</a:t>
            </a:r>
            <a:r>
              <a:rPr lang="cs-CZ" sz="2000" b="1" dirty="0" smtClean="0"/>
              <a:t> rybníka od roku 1827. Jeho středem procházela původně zemská hranice mezi Rakouskem a Moravou tvořená potokem protékajícím dvoranou stavby.</a:t>
            </a:r>
          </a:p>
          <a:p>
            <a:pPr eaLnBrk="1" hangingPunct="1"/>
            <a:r>
              <a:rPr lang="cs-CZ" sz="2000" b="1" dirty="0" smtClean="0"/>
              <a:t>- v současnosti je zrekonstruován, nachází se zde restaurace a hotel. </a:t>
            </a:r>
            <a:endParaRPr lang="cs-CZ" sz="2000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56992"/>
            <a:ext cx="3960440" cy="262709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560" y="3356991"/>
            <a:ext cx="3960440" cy="26270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Lovecký zámeček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1403648" y="1375792"/>
            <a:ext cx="7241356" cy="1549152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cs-CZ" b="1" dirty="0" smtClean="0"/>
              <a:t>- leží při cestě z Lednice k </a:t>
            </a:r>
            <a:r>
              <a:rPr lang="cs-CZ" b="1" dirty="0" err="1" smtClean="0"/>
              <a:t>Janohradu</a:t>
            </a:r>
            <a:r>
              <a:rPr lang="cs-CZ" b="1" dirty="0" smtClean="0"/>
              <a:t> a do Kančí obory. Pochází z 20. let 19. století. Sloužil jako hájovna.</a:t>
            </a:r>
            <a:endParaRPr lang="cs-CZ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77" y="2938636"/>
            <a:ext cx="5400600" cy="35823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81724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b="1" dirty="0" smtClean="0"/>
              <a:t>Svatý Hubert</a:t>
            </a:r>
            <a:endParaRPr lang="cs-CZ" dirty="0"/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3266441" y="1373090"/>
            <a:ext cx="3681823" cy="2289496"/>
          </a:xfrm>
        </p:spPr>
        <p:txBody>
          <a:bodyPr>
            <a:normAutofit fontScale="55000" lnSpcReduction="20000"/>
          </a:bodyPr>
          <a:lstStyle/>
          <a:p>
            <a:pPr eaLnBrk="1" hangingPunct="1"/>
            <a:r>
              <a:rPr lang="cs-CZ" b="1" dirty="0" smtClean="0"/>
              <a:t>– novogotická kaple z roku 1855 se třemi arkádami, uprostřed parkově upravené paseky mezi Valticemi a Charvátskou Novou Vsí.</a:t>
            </a:r>
          </a:p>
          <a:p>
            <a:pPr eaLnBrk="1" hangingPunct="1"/>
            <a:r>
              <a:rPr lang="cs-CZ" b="1" dirty="0" smtClean="0"/>
              <a:t>Do tří stran otevřená stavba, v jejím středu je postava svatého Huberta v loveckém oděvu se psem u nohou.</a:t>
            </a:r>
            <a:endParaRPr lang="cs-CZ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789040"/>
            <a:ext cx="4176464" cy="277038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21060"/>
            <a:ext cx="2088232" cy="314808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29" y="434802"/>
            <a:ext cx="2135519" cy="3219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8100392" cy="778098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b="1" dirty="0" smtClean="0"/>
              <a:t>Zámeček Lány</a:t>
            </a:r>
            <a:endParaRPr lang="cs-CZ" dirty="0"/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1403648" y="1124744"/>
            <a:ext cx="6881316" cy="936104"/>
          </a:xfrm>
        </p:spPr>
        <p:txBody>
          <a:bodyPr>
            <a:normAutofit fontScale="85000" lnSpcReduction="10000"/>
          </a:bodyPr>
          <a:lstStyle/>
          <a:p>
            <a:pPr eaLnBrk="1" hangingPunct="1"/>
            <a:r>
              <a:rPr lang="cs-CZ" sz="2400" b="1" dirty="0" smtClean="0"/>
              <a:t>- jednopatrová budova je nejvzdálenější stavbou areálu ležící v lužních lesích jihovýchodně od Břeclavi. Byla postavena na počátku 19. století.</a:t>
            </a:r>
          </a:p>
          <a:p>
            <a:pPr eaLnBrk="1" hangingPunct="1"/>
            <a:endParaRPr lang="cs-CZ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944" y="2204864"/>
            <a:ext cx="6261848" cy="4156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8100392" cy="922114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b="1" dirty="0" err="1" smtClean="0"/>
              <a:t>Apollonův</a:t>
            </a:r>
            <a:r>
              <a:rPr lang="cs-CZ" b="1" dirty="0" smtClean="0"/>
              <a:t> chrám</a:t>
            </a:r>
            <a:endParaRPr lang="cs-CZ" dirty="0"/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1187624" y="1296219"/>
            <a:ext cx="3816424" cy="836637"/>
          </a:xfrm>
        </p:spPr>
        <p:txBody>
          <a:bodyPr>
            <a:normAutofit fontScale="62500" lnSpcReduction="20000"/>
          </a:bodyPr>
          <a:lstStyle/>
          <a:p>
            <a:pPr eaLnBrk="1" hangingPunct="1"/>
            <a:r>
              <a:rPr lang="cs-CZ" b="1" dirty="0" smtClean="0"/>
              <a:t>- empírová stavba z roku 1817 - 1819 nad Mlýnským rybníkem.</a:t>
            </a:r>
            <a:endParaRPr lang="cs-CZ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427" y="1412776"/>
            <a:ext cx="3672408" cy="243603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635" y="2132856"/>
            <a:ext cx="2664296" cy="401400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427" y="4037979"/>
            <a:ext cx="3672408" cy="243756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979712" y="6165304"/>
            <a:ext cx="2664296" cy="490947"/>
          </a:xfrm>
          <a:prstGeom prst="rect">
            <a:avLst/>
          </a:prstGeom>
          <a:noFill/>
        </p:spPr>
        <p:txBody>
          <a:bodyPr wrap="square" rtlCol="0">
            <a:normAutofit fontScale="85000" lnSpcReduction="20000"/>
          </a:bodyPr>
          <a:lstStyle/>
          <a:p>
            <a:pPr algn="ctr"/>
            <a:r>
              <a:rPr lang="cs-CZ" dirty="0" smtClean="0"/>
              <a:t>Výhled z Apollonova </a:t>
            </a:r>
            <a:r>
              <a:rPr lang="cs-CZ" dirty="0" err="1" smtClean="0"/>
              <a:t>chránu</a:t>
            </a:r>
            <a:r>
              <a:rPr lang="cs-CZ" dirty="0" smtClean="0"/>
              <a:t> na Mlýnský rybník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5688632" cy="778098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b="1" dirty="0" smtClean="0"/>
              <a:t>Rybniční zámeček</a:t>
            </a:r>
            <a:endParaRPr lang="cs-CZ" dirty="0"/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196752"/>
            <a:ext cx="5328592" cy="1758693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cs-CZ" b="1" dirty="0" smtClean="0"/>
              <a:t>- stojí mezi Valticemi a Lednicí po pravé straně Bezručovy aleje ve směru od Valtic nad Mlýnským rybníkem. Byl postaven v letech 1816 - 1817.</a:t>
            </a:r>
          </a:p>
          <a:p>
            <a:pPr eaLnBrk="1" hangingPunct="1"/>
            <a:endParaRPr lang="cs-CZ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140968"/>
            <a:ext cx="3797032" cy="252028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918" y="3153147"/>
            <a:ext cx="3778683" cy="25081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410" y="197421"/>
            <a:ext cx="1898719" cy="286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3960440" cy="850106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b="1" dirty="0" smtClean="0"/>
              <a:t>Nový dvůr</a:t>
            </a:r>
            <a:endParaRPr lang="cs-CZ" dirty="0"/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1064196" y="1196752"/>
            <a:ext cx="4032448" cy="2016224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cs-CZ" b="1" dirty="0" smtClean="0"/>
              <a:t>- hospodářská stavba z roku 1809 sloužila původně pro chov vzácných merinových ovcí, později zde byli chování koně.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212976"/>
            <a:ext cx="3888432" cy="258094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7" y="3212976"/>
            <a:ext cx="3888432" cy="258094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88013"/>
            <a:ext cx="3888432" cy="25809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22114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Belveder</a:t>
            </a:r>
            <a:endParaRPr lang="cs-CZ" dirty="0"/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1187624" y="1274465"/>
            <a:ext cx="7746826" cy="829072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cs-CZ" b="1" dirty="0" smtClean="0"/>
              <a:t>Belveder - leží hned za Valticemi ve stromoví vlevo od Bezručovy aleje od roku 1818.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132856"/>
            <a:ext cx="5715000" cy="4533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Kolonáda (</a:t>
            </a:r>
            <a:r>
              <a:rPr lang="cs-CZ" b="1" dirty="0" err="1" smtClean="0"/>
              <a:t>Reistna</a:t>
            </a:r>
            <a:r>
              <a:rPr lang="cs-CZ" b="1" dirty="0" smtClean="0"/>
              <a:t>)</a:t>
            </a:r>
            <a:endParaRPr lang="cs-CZ" dirty="0"/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90108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cs-CZ" sz="2000" b="1" dirty="0" smtClean="0"/>
              <a:t>– vyhlídkový objekt stojící na pokraji lesního komplexu jižně od Valtic byl postaven v letech 1817 - 1823. Je z ní nádherný panoramatický výhled na Mikulov, lužní lesy i Lednický areál. Kolonádu postavil Jan I. na památku svého otce Františka Josefa I..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505" y="2348880"/>
            <a:ext cx="5472608" cy="4104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337" y="4052483"/>
            <a:ext cx="3971321" cy="264341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err="1" smtClean="0"/>
              <a:t>Pohansko</a:t>
            </a:r>
            <a:endParaRPr lang="cs-CZ" dirty="0"/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>
          <a:xfrm>
            <a:off x="1115616" y="1196752"/>
            <a:ext cx="7920880" cy="3096344"/>
          </a:xfrm>
        </p:spPr>
        <p:txBody>
          <a:bodyPr>
            <a:normAutofit/>
          </a:bodyPr>
          <a:lstStyle/>
          <a:p>
            <a:pPr eaLnBrk="1" hangingPunct="1"/>
            <a:r>
              <a:rPr lang="cs-CZ" sz="2000" dirty="0" smtClean="0"/>
              <a:t>Lovecký zámeček </a:t>
            </a:r>
            <a:r>
              <a:rPr lang="cs-CZ" sz="2000" dirty="0" err="1" smtClean="0"/>
              <a:t>Pohansko</a:t>
            </a:r>
            <a:r>
              <a:rPr lang="cs-CZ" sz="2000" dirty="0" smtClean="0"/>
              <a:t> u Břeclavi nechal postavit v letech 1811 až 1812 kníže Jan I. z </a:t>
            </a:r>
            <a:r>
              <a:rPr lang="cs-CZ" sz="2000" dirty="0" err="1" smtClean="0"/>
              <a:t>Lichtenštejna</a:t>
            </a:r>
            <a:r>
              <a:rPr lang="cs-CZ" sz="2000" dirty="0" smtClean="0"/>
              <a:t>. Tato podlouhlá budova s mohutnými postranními arkádami stojí v unikátní lužní krajině přímo na valu velkomoravského hradiště, jež zde vzniklo počátkem 9. století a které patří k největším ranně středověkým opevněním v Evropě. Uvnitř zámečku je instalována archeologická expozice, která místní hradiště dokumentuje – lze tu spatřit četné archeologické nálezy, velkomoravské šperky, modely hradiště aj. V blízkosti zámečku je umístěna slovanská </a:t>
            </a:r>
            <a:r>
              <a:rPr lang="cs-CZ" sz="2000" dirty="0" err="1" smtClean="0"/>
              <a:t>polozemnice</a:t>
            </a:r>
            <a:r>
              <a:rPr lang="cs-CZ" sz="2000" dirty="0" smtClean="0"/>
              <a:t>, pohanské obětiště a studna z 9. století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477" y="4052484"/>
            <a:ext cx="3524547" cy="26434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b="1" dirty="0" err="1" smtClean="0"/>
              <a:t>Rendez</a:t>
            </a:r>
            <a:r>
              <a:rPr lang="cs-CZ" b="1" dirty="0" smtClean="0"/>
              <a:t>-vous (Dianin chrám)</a:t>
            </a:r>
            <a:endParaRPr lang="cs-CZ" dirty="0"/>
          </a:p>
        </p:txBody>
      </p:sp>
      <p:sp>
        <p:nvSpPr>
          <p:cNvPr id="25603" name="Zástupný symbol pro obsah 2"/>
          <p:cNvSpPr>
            <a:spLocks noGrp="1"/>
          </p:cNvSpPr>
          <p:nvPr>
            <p:ph idx="1"/>
          </p:nvPr>
        </p:nvSpPr>
        <p:spPr>
          <a:xfrm>
            <a:off x="1029147" y="1196752"/>
            <a:ext cx="8100392" cy="2664296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cs-CZ" sz="2400" b="1" dirty="0" smtClean="0"/>
              <a:t>– romantická stavba v lesích asi 1,5 km východně od zámku Valtice byla postavena v letech 1810 - 1812. Monument připomínající římský vítězný oblouk sloužil Janu I. a jeho hostům k loveckým snídaním. Stavba je zasvěcena Dianě - bohyně lovu, jež je zde spodobněna na trůnu posazeném na sloupu a má na hlavě měsíční srpek. Na celé stavbě je vyobrazeno několik loveckých výjevů. (lov na divokého kance, lov na jelena...)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5" y="3798714"/>
            <a:ext cx="3888431" cy="258261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53" y="3789040"/>
            <a:ext cx="3902995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50106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Obelisk</a:t>
            </a:r>
            <a:endParaRPr lang="cs-CZ" dirty="0"/>
          </a:p>
        </p:txBody>
      </p:sp>
      <p:sp>
        <p:nvSpPr>
          <p:cNvPr id="26627" name="Zástupný symbol pro obsah 2"/>
          <p:cNvSpPr>
            <a:spLocks noGrp="1"/>
          </p:cNvSpPr>
          <p:nvPr>
            <p:ph idx="1"/>
          </p:nvPr>
        </p:nvSpPr>
        <p:spPr>
          <a:xfrm>
            <a:off x="1259632" y="1196752"/>
            <a:ext cx="2952328" cy="4752528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cs-CZ" b="1" dirty="0" smtClean="0"/>
              <a:t>- lidově zvaný „Facka“ byl postaven mezi Lednicí a Podivínem r. 1798 jako památník mírové smlouvy mezi Rakouskem a Francií.</a:t>
            </a:r>
            <a:endParaRPr lang="cs-CZ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676" y="1052736"/>
            <a:ext cx="3775555" cy="5040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77809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b="1" dirty="0" smtClean="0"/>
              <a:t>Minaret</a:t>
            </a:r>
            <a:endParaRPr lang="cs-CZ" dirty="0"/>
          </a:p>
        </p:txBody>
      </p:sp>
      <p:sp>
        <p:nvSpPr>
          <p:cNvPr id="27651" name="Zástupný symbol pro obsah 2"/>
          <p:cNvSpPr>
            <a:spLocks noGrp="1"/>
          </p:cNvSpPr>
          <p:nvPr>
            <p:ph idx="1"/>
          </p:nvPr>
        </p:nvSpPr>
        <p:spPr>
          <a:xfrm>
            <a:off x="1187624" y="1052736"/>
            <a:ext cx="3960440" cy="5544616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cs-CZ" b="1" dirty="0" smtClean="0"/>
              <a:t>- vystavěn za vlády Aloise Josefa I. z </a:t>
            </a:r>
            <a:r>
              <a:rPr lang="cs-CZ" b="1" dirty="0" err="1" smtClean="0"/>
              <a:t>Lichtenštejna</a:t>
            </a:r>
            <a:r>
              <a:rPr lang="cs-CZ" b="1" dirty="0" smtClean="0"/>
              <a:t> v letech 1797 - 1802. Stavba byla založena na bažinatém terénu, což přinášelo od samého počátku velké problémy. Podloží muselo být zpevněno 500 dubovými pilíři. Štíhlá věž Minaretu vysoká 59,39 m je ukončena typickým arabským půlměsícem a na svrchní ochoz vedou 302 schody.</a:t>
            </a:r>
            <a:endParaRPr lang="cs-CZ" dirty="0" smtClean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124744"/>
            <a:ext cx="3864676" cy="4896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err="1" smtClean="0"/>
              <a:t>Janohrad</a:t>
            </a:r>
            <a:endParaRPr lang="cs-CZ" dirty="0"/>
          </a:p>
        </p:txBody>
      </p:sp>
      <p:sp>
        <p:nvSpPr>
          <p:cNvPr id="28675" name="Zástupný symbol pro obsah 2"/>
          <p:cNvSpPr>
            <a:spLocks noGrp="1"/>
          </p:cNvSpPr>
          <p:nvPr>
            <p:ph idx="1"/>
          </p:nvPr>
        </p:nvSpPr>
        <p:spPr>
          <a:xfrm>
            <a:off x="1115616" y="1396753"/>
            <a:ext cx="4680520" cy="1584176"/>
          </a:xfrm>
        </p:spPr>
        <p:txBody>
          <a:bodyPr/>
          <a:lstStyle/>
          <a:p>
            <a:pPr marL="82550" indent="0" eaLnBrk="1" hangingPunct="1">
              <a:buNone/>
            </a:pPr>
            <a:r>
              <a:rPr lang="cs-CZ" sz="1600" b="1" smtClean="0"/>
              <a:t>jednopatrová romantická zřícenina se čtyřmi nárožními věžicemi byla postavena v letech1805 - 1811. Měla sloužit knážeti Janu I. jako lovecký zámeček, proto jsou v přízemí psince a stáje pro koně. Nádvoří je obehnáno hradbami se zbytky cimbuří a střílnami.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656" y="3433687"/>
            <a:ext cx="2191347" cy="328673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064" y="3433688"/>
            <a:ext cx="4967536" cy="329933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908720"/>
            <a:ext cx="3141168" cy="20862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Podivín</a:t>
            </a:r>
            <a:endParaRPr lang="cs-CZ" dirty="0"/>
          </a:p>
        </p:txBody>
      </p:sp>
      <p:sp>
        <p:nvSpPr>
          <p:cNvPr id="296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smtClean="0"/>
              <a:t>Město s bohatou tradicí ležící na dolním toku řeky Dyje, na mírném návrší Dolnomoravského úvalu, ve výšce 170 m nad mořem. </a:t>
            </a:r>
          </a:p>
          <a:p>
            <a:pPr eaLnBrk="1" hangingPunct="1"/>
            <a:r>
              <a:rPr lang="cs-CZ" sz="2800" smtClean="0"/>
              <a:t>Podivín svou výhodnou polohou na okraji Lednicko-Valtického areálu přímo vybízí k různým turistickým aktivitám. Samo město má malebné okolí s možností koupání, se vzácnou faunou i flórou, zajímavou historii, folklorními akcemi a dalšími zajímavostmi.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Zdroj:</a:t>
            </a:r>
            <a:endParaRPr lang="cs-CZ"/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3565376"/>
          </a:xfrm>
        </p:spPr>
        <p:txBody>
          <a:bodyPr/>
          <a:lstStyle/>
          <a:p>
            <a:r>
              <a:rPr lang="cs-CZ" sz="2000" dirty="0" smtClean="0"/>
              <a:t>Zámecký rybník </a:t>
            </a:r>
            <a:r>
              <a:rPr lang="cs-CZ" sz="2000" dirty="0" smtClean="0">
                <a:hlinkClick r:id="rId2"/>
              </a:rPr>
              <a:t>www.itras.cz</a:t>
            </a:r>
            <a:endParaRPr lang="cs-CZ" sz="2000" dirty="0" smtClean="0"/>
          </a:p>
          <a:p>
            <a:r>
              <a:rPr lang="cs-CZ" sz="2000" dirty="0">
                <a:hlinkClick r:id="rId3"/>
              </a:rPr>
              <a:t>http</a:t>
            </a:r>
            <a:r>
              <a:rPr lang="cs-CZ" sz="2000">
                <a:hlinkClick r:id="rId3"/>
              </a:rPr>
              <a:t>://</a:t>
            </a:r>
            <a:r>
              <a:rPr lang="cs-CZ" sz="2000" smtClean="0">
                <a:hlinkClick r:id="rId3"/>
              </a:rPr>
              <a:t>www.cyklo-jizni-morava.cz/cyklotrasa-42</a:t>
            </a:r>
            <a:endParaRPr lang="cs-CZ" sz="2000" smtClean="0"/>
          </a:p>
          <a:p>
            <a:r>
              <a:rPr lang="cs-CZ" sz="2000" smtClean="0"/>
              <a:t>Foto: Jaroslav Minařík</a:t>
            </a:r>
          </a:p>
          <a:p>
            <a:r>
              <a:rPr lang="cs-CZ" sz="2000" smtClean="0"/>
              <a:t>MIKULICA</a:t>
            </a:r>
            <a:r>
              <a:rPr lang="cs-CZ" sz="2000"/>
              <a:t>, Vladimír, Josef ŠLANCAR a Metoděj ZEMEK. </a:t>
            </a:r>
            <a:r>
              <a:rPr lang="cs-CZ" sz="2000" i="1"/>
              <a:t>Břeclavsko</a:t>
            </a:r>
            <a:r>
              <a:rPr lang="cs-CZ" sz="2000"/>
              <a:t>. Martin: Osveta, 1980. ISBN 70-107-80.</a:t>
            </a:r>
          </a:p>
          <a:p>
            <a:r>
              <a:rPr lang="cs-CZ" sz="2000"/>
              <a:t>BRICHTOVÁ, Dobromila. </a:t>
            </a:r>
            <a:r>
              <a:rPr lang="cs-CZ" sz="2000" i="1"/>
              <a:t>Podoby kraje a času</a:t>
            </a:r>
            <a:r>
              <a:rPr lang="cs-CZ" sz="2000"/>
              <a:t>: </a:t>
            </a:r>
            <a:r>
              <a:rPr lang="cs-CZ" sz="2000" i="1"/>
              <a:t>kniha okresu Břeclav</a:t>
            </a:r>
            <a:r>
              <a:rPr lang="cs-CZ" sz="2000"/>
              <a:t>. 1. vyd. Mikulov: ARC, 1996, 212 s. ISBN 80-902-0921-1</a:t>
            </a:r>
            <a:r>
              <a:rPr lang="cs-CZ" sz="2000" smtClean="0"/>
              <a:t>.</a:t>
            </a:r>
          </a:p>
          <a:p>
            <a:r>
              <a:rPr lang="cs-CZ" sz="2000"/>
              <a:t>KORDIOVSKÝ, Emil. </a:t>
            </a:r>
            <a:r>
              <a:rPr lang="cs-CZ" sz="2000" i="1"/>
              <a:t>Lednicko-valtický areál a jeho památky</a:t>
            </a:r>
            <a:r>
              <a:rPr lang="cs-CZ" sz="2000"/>
              <a:t>. 1. vyd. Praha: Europrinty, 2003, 212 s.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628</TotalTime>
  <Words>1442</Words>
  <Application>Microsoft Office PowerPoint</Application>
  <PresentationFormat>Předvádění na obrazovce (4:3)</PresentationFormat>
  <Paragraphs>83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Slunovrat</vt:lpstr>
      <vt:lpstr>Prezentace aplikace PowerPoint</vt:lpstr>
      <vt:lpstr>Anotace</vt:lpstr>
      <vt:lpstr>Lednicko-valtický areál</vt:lpstr>
      <vt:lpstr>Prezentace aplikace PowerPoint</vt:lpstr>
      <vt:lpstr>Lednické rybníky</vt:lpstr>
      <vt:lpstr>Valtice</vt:lpstr>
      <vt:lpstr>Lednice </vt:lpstr>
      <vt:lpstr>Prezentace aplikace PowerPoint</vt:lpstr>
      <vt:lpstr>Prezentace aplikace PowerPoint</vt:lpstr>
      <vt:lpstr>Sousoší Tří Grácií</vt:lpstr>
      <vt:lpstr>Hraniční zámeček</vt:lpstr>
      <vt:lpstr>Lovecký zámeček</vt:lpstr>
      <vt:lpstr>Svatý Hubert</vt:lpstr>
      <vt:lpstr>Zámeček Lány</vt:lpstr>
      <vt:lpstr>Apollonův chrám</vt:lpstr>
      <vt:lpstr>Rybniční zámeček</vt:lpstr>
      <vt:lpstr>Nový dvůr</vt:lpstr>
      <vt:lpstr>Belveder</vt:lpstr>
      <vt:lpstr>Kolonáda (Reistna)</vt:lpstr>
      <vt:lpstr>Pohansko</vt:lpstr>
      <vt:lpstr>Rendez-vous (Dianin chrám)</vt:lpstr>
      <vt:lpstr>Obelisk</vt:lpstr>
      <vt:lpstr>Minaret</vt:lpstr>
      <vt:lpstr>Janohrad</vt:lpstr>
      <vt:lpstr>Podivín</vt:lpstr>
      <vt:lpstr>Zdroj:</vt:lpstr>
    </vt:vector>
  </TitlesOfParts>
  <Company>zš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č.</dc:title>
  <dc:creator>ZŠ Jana Noháče</dc:creator>
  <cp:lastModifiedBy>Marcela</cp:lastModifiedBy>
  <cp:revision>93</cp:revision>
  <dcterms:created xsi:type="dcterms:W3CDTF">2011-08-08T10:28:53Z</dcterms:created>
  <dcterms:modified xsi:type="dcterms:W3CDTF">2013-09-18T12:32:08Z</dcterms:modified>
</cp:coreProperties>
</file>