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  <p:sldId id="266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6" autoAdjust="0"/>
    <p:restoredTop sz="94660"/>
  </p:normalViewPr>
  <p:slideViewPr>
    <p:cSldViewPr>
      <p:cViewPr>
        <p:scale>
          <a:sx n="100" d="100"/>
          <a:sy n="100" d="100"/>
        </p:scale>
        <p:origin x="312" y="14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4420-18D6-4E58-916E-9B9A36F7FE9D}" type="datetimeFigureOut">
              <a:rPr lang="cs-CZ" smtClean="0"/>
              <a:pPr/>
              <a:t>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1.wmf"/><Relationship Id="rId7" Type="http://schemas.openxmlformats.org/officeDocument/2006/relationships/image" Target="../media/image3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bies_alba_Slovakia.jpg" TargetMode="External"/><Relationship Id="rId2" Type="http://schemas.openxmlformats.org/officeDocument/2006/relationships/hyperlink" Target="http://cs.wikipedia.org/wiki/Soubor:Pinus_nigra_young_tree_Bulgaria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manita_phalloides.jpg" TargetMode="External"/><Relationship Id="rId2" Type="http://schemas.openxmlformats.org/officeDocument/2006/relationships/hyperlink" Target="http://cs.wikipedia.org/wiki/Soubor:Corylus_chinensis_JPG1a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Parasol-Macrolepiota-procer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rmAutofit fontScale="32500" lnSpcReduction="20000"/>
          </a:bodyPr>
          <a:lstStyle/>
          <a:p>
            <a:pPr marL="88900" indent="20638">
              <a:buNone/>
            </a:pPr>
            <a:r>
              <a:rPr lang="cs-CZ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dirty="0" smtClean="0"/>
          </a:p>
          <a:p>
            <a:pPr marL="88900" indent="20638">
              <a:buNone/>
            </a:pPr>
            <a:r>
              <a:rPr lang="cs-CZ" dirty="0" smtClean="0"/>
              <a:t>Číslo projektu: CZ.1.07/1.4.00/21.2963</a:t>
            </a:r>
          </a:p>
          <a:p>
            <a:pPr marL="88900" indent="20638">
              <a:buNone/>
            </a:pPr>
            <a:endParaRPr lang="cs-CZ" dirty="0" smtClean="0"/>
          </a:p>
          <a:p>
            <a:pPr marL="88900" indent="20638">
              <a:buNone/>
            </a:pPr>
            <a:r>
              <a:rPr lang="cs-CZ" dirty="0" smtClean="0"/>
              <a:t>Výukový materiál č.: VY_32_INOVACE_43_V lese</a:t>
            </a:r>
          </a:p>
          <a:p>
            <a:pPr marL="88900" indent="20638">
              <a:buNone/>
            </a:pPr>
            <a:r>
              <a:rPr lang="cs-CZ" dirty="0" smtClean="0"/>
              <a:t> </a:t>
            </a:r>
          </a:p>
          <a:p>
            <a:pPr marL="88900" indent="20638">
              <a:buNone/>
            </a:pPr>
            <a:r>
              <a:rPr lang="cs-CZ" dirty="0" smtClean="0"/>
              <a:t>Vypracoval: </a:t>
            </a:r>
            <a:r>
              <a:rPr lang="cs-CZ" b="1" i="1" dirty="0" smtClean="0"/>
              <a:t>Bc. Martina Malá</a:t>
            </a:r>
            <a:endParaRPr lang="cs-CZ" dirty="0" smtClean="0"/>
          </a:p>
          <a:p>
            <a:pPr marL="88900" indent="20638">
              <a:buNone/>
            </a:pPr>
            <a:r>
              <a:rPr lang="cs-CZ" dirty="0" smtClean="0"/>
              <a:t> 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smtClean="0"/>
              <a:t>Určeno pro </a:t>
            </a:r>
            <a:r>
              <a:rPr lang="cs-CZ" dirty="0"/>
              <a:t>7. a 8. ročník  </a:t>
            </a:r>
            <a:r>
              <a:rPr lang="cs-CZ" i="1" dirty="0" smtClean="0"/>
              <a:t>ZŠ</a:t>
            </a:r>
            <a:r>
              <a:rPr lang="cs-CZ" dirty="0" smtClean="0"/>
              <a:t> speciální, vzdělávání žáků s TMR a souběžným postižením více vadami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smtClean="0"/>
              <a:t>Vzdělávací oblast: Člověk a </a:t>
            </a:r>
            <a:r>
              <a:rPr lang="cs-CZ" dirty="0" smtClean="0"/>
              <a:t>komunikace</a:t>
            </a:r>
            <a:endParaRPr lang="cs-CZ" dirty="0" smtClean="0"/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smtClean="0"/>
              <a:t>Vzdělávací obor: Rozumová výchova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smtClean="0"/>
              <a:t>Tematický okruh: Svět přírody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smtClean="0"/>
              <a:t>Vytvořeno dne: září 2012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dirty="0" err="1" smtClean="0"/>
              <a:t>Odpilotováno</a:t>
            </a:r>
            <a:r>
              <a:rPr lang="cs-CZ" dirty="0" smtClean="0"/>
              <a:t> ve výuce dne: </a:t>
            </a:r>
            <a:r>
              <a:rPr lang="cs-CZ" dirty="0"/>
              <a:t>1</a:t>
            </a:r>
            <a:r>
              <a:rPr lang="cs-CZ" dirty="0" smtClean="0"/>
              <a:t>. 10. </a:t>
            </a:r>
            <a:r>
              <a:rPr lang="cs-CZ" dirty="0"/>
              <a:t>2</a:t>
            </a:r>
            <a:r>
              <a:rPr lang="cs-CZ" dirty="0" smtClean="0"/>
              <a:t>012</a:t>
            </a:r>
          </a:p>
          <a:p>
            <a:pPr marL="88900" indent="20638">
              <a:buNone/>
            </a:pPr>
            <a:endParaRPr lang="cs-CZ" dirty="0" smtClean="0"/>
          </a:p>
          <a:p>
            <a:pPr marL="88900" indent="20638">
              <a:lnSpc>
                <a:spcPct val="170000"/>
              </a:lnSpc>
              <a:buNone/>
            </a:pPr>
            <a:r>
              <a:rPr lang="cs-CZ" sz="3700" dirty="0" smtClean="0"/>
              <a:t>Anotace: Prezentace </a:t>
            </a:r>
            <a:r>
              <a:rPr lang="cs-CZ" sz="3700" dirty="0" err="1" smtClean="0"/>
              <a:t>Powerpoint</a:t>
            </a:r>
            <a:r>
              <a:rPr lang="cs-CZ" sz="3700" dirty="0" smtClean="0"/>
              <a:t> je určena žákům ZŠ speciální, vzdělávání žáků s TMR a souběžným postižením více vadami jako výukový materiál pro rozumovou výchovu. </a:t>
            </a:r>
            <a:r>
              <a:rPr lang="cs-CZ" sz="3700" dirty="0"/>
              <a:t>Upevňujeme a rozšiřujeme  poznatky žáků o </a:t>
            </a:r>
            <a:r>
              <a:rPr lang="cs-CZ" sz="3700" dirty="0" smtClean="0"/>
              <a:t>lese. </a:t>
            </a:r>
            <a:r>
              <a:rPr lang="cs-CZ" sz="3700" dirty="0"/>
              <a:t>Pro individuální výuku používáme počítač s dotykovým </a:t>
            </a:r>
            <a:r>
              <a:rPr lang="cs-CZ" sz="3700" dirty="0" smtClean="0"/>
              <a:t>monitorem. </a:t>
            </a:r>
            <a:r>
              <a:rPr lang="cs-CZ" sz="3700" dirty="0"/>
              <a:t>Poslední snímek je určen k prověření osvojených vědomostí žáka.  Po kliknutí na správný obrázek patřící k </a:t>
            </a:r>
            <a:r>
              <a:rPr lang="cs-CZ" sz="3700" dirty="0" smtClean="0"/>
              <a:t>lesu </a:t>
            </a:r>
            <a:r>
              <a:rPr lang="cs-CZ" sz="3700" dirty="0"/>
              <a:t>se ozve potlesk, po kliknutí na chybný obrázek se spustí negativní zvuk a obrázek odlétne. Při skupinové činnosti používáme vytištěné </a:t>
            </a:r>
            <a:r>
              <a:rPr lang="cs-CZ" sz="3700" dirty="0" smtClean="0"/>
              <a:t>a </a:t>
            </a:r>
            <a:r>
              <a:rPr lang="cs-CZ" sz="3700" dirty="0" err="1" smtClean="0"/>
              <a:t>zalaminované</a:t>
            </a:r>
            <a:r>
              <a:rPr lang="cs-CZ" sz="3700" dirty="0" smtClean="0"/>
              <a:t> obrázky</a:t>
            </a:r>
            <a:r>
              <a:rPr lang="cs-CZ" sz="3700" dirty="0"/>
              <a:t>. Rozvíjíme slovní zásobu, pasivní slovní zásobu – ověřujeme ukazováním na požadovaný obrázek. </a:t>
            </a:r>
            <a:r>
              <a:rPr lang="cs-CZ" sz="3700" dirty="0" smtClean="0"/>
              <a:t>Text </a:t>
            </a:r>
            <a:r>
              <a:rPr lang="cs-CZ" sz="3700" dirty="0"/>
              <a:t>slouží jako průvodní slovo pedagoga.</a:t>
            </a:r>
          </a:p>
          <a:p>
            <a:pPr marL="88900" indent="20638">
              <a:lnSpc>
                <a:spcPct val="170000"/>
              </a:lnSpc>
              <a:buNone/>
            </a:pPr>
            <a:endParaRPr lang="cs-CZ" sz="3700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30423" y="1520830"/>
            <a:ext cx="141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 LESE</a:t>
            </a:r>
            <a:endParaRPr lang="cs-CZ" sz="3600" b="1" dirty="0"/>
          </a:p>
        </p:txBody>
      </p:sp>
      <p:pic>
        <p:nvPicPr>
          <p:cNvPr id="1028" name="Picture 4" descr="C:\Documents and Settings\TOM\Local Settings\Temporary Internet Files\Content.IE5\0VKDI43O\MP9004075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77071"/>
            <a:ext cx="3310979" cy="264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TOM\Local Settings\Temporary Internet Files\Content.IE5\B7UMDAEW\MP9004013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90" y="683017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TOM\Local Settings\Temporary Internet Files\Content.IE5\X2XFW6B6\MP9004011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870" y="683017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46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90131" y="297521"/>
            <a:ext cx="7336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 V LESE ROSTOU JEHLIČNATÉ STROMY</a:t>
            </a:r>
            <a:endParaRPr lang="cs-CZ" sz="3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2" y="1267018"/>
            <a:ext cx="2140014" cy="274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90131" y="4011725"/>
            <a:ext cx="1160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SMRK</a:t>
            </a:r>
            <a:endParaRPr lang="cs-CZ" sz="32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014" y="1298949"/>
            <a:ext cx="2035113" cy="2713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97120" y="4031416"/>
            <a:ext cx="1922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BOROVICE</a:t>
            </a:r>
            <a:endParaRPr lang="cs-CZ" sz="3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37661"/>
            <a:ext cx="1825817" cy="269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001509" y="4037843"/>
            <a:ext cx="1143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JEDLE</a:t>
            </a:r>
            <a:endParaRPr lang="cs-CZ" sz="3200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39" y="4741544"/>
            <a:ext cx="1967880" cy="1309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229" y="4569501"/>
            <a:ext cx="1055822" cy="158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091" y="4741544"/>
            <a:ext cx="1676960" cy="160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5225408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67633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 LESE ROSTOU LISTNATÉ STROMY</a:t>
            </a:r>
            <a:endParaRPr lang="cs-CZ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48384"/>
            <a:ext cx="2189584" cy="293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604" y="5013175"/>
            <a:ext cx="1513558" cy="1135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52596" y="4182278"/>
            <a:ext cx="8835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BUK</a:t>
            </a:r>
            <a:endParaRPr lang="cs-CZ" sz="32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889" y="5013175"/>
            <a:ext cx="1512168" cy="1134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006" y="1787647"/>
            <a:ext cx="2471936" cy="1853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44148" y="3617163"/>
            <a:ext cx="923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DUB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64473"/>
            <a:ext cx="1800200" cy="27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3516" y="4064773"/>
            <a:ext cx="11015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LÍSKA</a:t>
            </a: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279" y="5013175"/>
            <a:ext cx="1468057" cy="106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852611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297522"/>
            <a:ext cx="2615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LESNÍ PLODY</a:t>
            </a:r>
            <a:endParaRPr lang="cs-CZ" sz="3600" b="1" dirty="0"/>
          </a:p>
        </p:txBody>
      </p:sp>
      <p:pic>
        <p:nvPicPr>
          <p:cNvPr id="2053" name="Picture 5" descr="C:\Documents and Settings\TOM\Local Settings\Temporary Internet Files\Content.IE5\X2XFW6B6\MC9004369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574" y="886101"/>
            <a:ext cx="2347752" cy="23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TOM\Local Settings\Temporary Internet Files\Content.IE5\X2XFW6B6\MC90043690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02902"/>
            <a:ext cx="2225402" cy="222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TOM\Local Settings\Temporary Internet Files\Content.IE5\LPJXZ9J9\MC90043690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43853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TOM\Local Settings\Temporary Internet Files\Content.IE5\LPJXZ9J9\MC90043689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972" y="3567531"/>
            <a:ext cx="2146548" cy="214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51670" y="2941465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MALINA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65505" y="2941465"/>
            <a:ext cx="2127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OSTRUŽINA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8320" y="5714079"/>
            <a:ext cx="15598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JAHODA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54908" y="5693674"/>
            <a:ext cx="18117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BORŮVKY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33295544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404664"/>
            <a:ext cx="4628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 LESE ROSTOU HOUBY</a:t>
            </a:r>
            <a:endParaRPr lang="cs-CZ" sz="36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602" y="3643818"/>
            <a:ext cx="1396547" cy="194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04024" y="1285694"/>
            <a:ext cx="1152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JEDLÉ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80112" y="1285694"/>
            <a:ext cx="18902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JEDOVATÉ</a:t>
            </a:r>
            <a:endParaRPr lang="cs-CZ" sz="3200" b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50" y="3824707"/>
            <a:ext cx="2111524" cy="1583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524351" y="2403923"/>
            <a:ext cx="4209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     MUCHOMŮRKY</a:t>
            </a:r>
          </a:p>
          <a:p>
            <a:r>
              <a:rPr lang="cs-CZ" sz="2400" b="1" dirty="0" smtClean="0"/>
              <a:t>   </a:t>
            </a:r>
          </a:p>
          <a:p>
            <a:r>
              <a:rPr lang="cs-CZ" sz="2400" b="1" dirty="0" smtClean="0"/>
              <a:t>     ČERVENÁ                     ZELENÁ</a:t>
            </a:r>
            <a:endParaRPr lang="cs-CZ" sz="2400" b="1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75" y="1995026"/>
            <a:ext cx="2301978" cy="164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Documents and Settings\TOM\Local Settings\Temporary Internet Files\Content.IE5\LPJXZ9J9\MM90033698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169" y="978591"/>
            <a:ext cx="1198980" cy="119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42" y="4365104"/>
            <a:ext cx="2385443" cy="1598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471350" y="3643818"/>
            <a:ext cx="1018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BEDLA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77148" y="5949145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HŘIB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63720035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TOM\Local Settings\Temporary Internet Files\Content.IE5\LPJXZ9J9\MP9004392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519316" y="3573170"/>
            <a:ext cx="1925960" cy="258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TOM\Local Settings\Temporary Internet Files\Content.IE5\X2XFW6B6\MC900343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59"/>
            <a:ext cx="2088232" cy="206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83768" y="260648"/>
            <a:ext cx="3997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CO SE V LESE NESMÍ</a:t>
            </a:r>
            <a:endParaRPr lang="cs-CZ" sz="3600" b="1" dirty="0"/>
          </a:p>
        </p:txBody>
      </p:sp>
      <p:pic>
        <p:nvPicPr>
          <p:cNvPr id="2054" name="Picture 6" descr="C:\Documents and Settings\TOM\Local Settings\Temporary Internet Files\Content.IE5\X2XFW6B6\MC9000245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824" y="1390946"/>
            <a:ext cx="1809598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TOM\Local Settings\Temporary Internet Files\Content.IE5\LPJXZ9J9\MC9002909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359" y="1268759"/>
            <a:ext cx="1671873" cy="155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45128" y="6150495"/>
            <a:ext cx="1074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KŘIČET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8859" y="3352793"/>
            <a:ext cx="17936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ODHAZOVAT</a:t>
            </a:r>
          </a:p>
          <a:p>
            <a:r>
              <a:rPr lang="cs-CZ" sz="2400" b="1" dirty="0" smtClean="0"/>
              <a:t>  ODPADKY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04605" y="2827464"/>
            <a:ext cx="1155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KOUŘIT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70148" y="3215426"/>
            <a:ext cx="18309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ROZDĚLÁVAT</a:t>
            </a:r>
          </a:p>
          <a:p>
            <a:r>
              <a:rPr lang="cs-CZ" sz="2400" b="1" dirty="0" smtClean="0"/>
              <a:t>       OHEŇ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55067523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441538"/>
            <a:ext cx="48934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VYBER, CO ROSTE V LESE</a:t>
            </a:r>
            <a:endParaRPr lang="cs-CZ" sz="3600" b="1" dirty="0"/>
          </a:p>
        </p:txBody>
      </p:sp>
      <p:pic>
        <p:nvPicPr>
          <p:cNvPr id="1026" name="Picture 2" descr="C:\Documents and Settings\TOM\Local Settings\Temporary Internet Files\Content.IE5\0VKDI43O\MC900193432[1].wmf">
            <a:hlinkClick r:id="" action="ppaction://noaction">
              <a:snd r:embed="rId2" name="push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2335794" cy="115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TOM\Local Settings\Temporary Internet Files\Content.IE5\0VKDI43O\MC900436899[1].png">
            <a:hlinkClick r:id="" action="ppaction://noaction">
              <a:snd r:embed="rId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257175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TOM\Local Settings\Temporary Internet Files\Content.IE5\B7UMDAEW\MC900436900[1].png">
            <a:hlinkClick r:id="" action="ppaction://noaction">
              <a:snd r:embed="rId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77072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TOM\Local Settings\Temporary Internet Files\Content.IE5\LPJXZ9J9\MC900193516[1].wmf">
            <a:hlinkClick r:id="" action="ppaction://noaction">
              <a:snd r:embed="rId2" name="push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52566"/>
            <a:ext cx="1337266" cy="184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" action="ppaction://noaction">
              <a:snd r:embed="rId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271" y="4509120"/>
            <a:ext cx="238918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3282793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40"/>
            <a:ext cx="7627473" cy="689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CITACE: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s</a:t>
            </a:r>
            <a:r>
              <a:rPr lang="cs-CZ" sz="1400" dirty="0" smtClean="0"/>
              <a:t>mrk: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</a:t>
            </a:r>
            <a:r>
              <a:rPr lang="cs-CZ" sz="1400" dirty="0" smtClean="0"/>
              <a:t>WWW</a:t>
            </a:r>
            <a:r>
              <a:rPr lang="cs-CZ" sz="1400" dirty="0"/>
              <a:t>: http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//</a:t>
            </a:r>
            <a:r>
              <a:rPr lang="cs-CZ" sz="1400" dirty="0"/>
              <a:t>pixabay.com/</a:t>
            </a:r>
            <a:r>
              <a:rPr lang="cs-CZ" sz="1400" dirty="0" err="1"/>
              <a:t>cs</a:t>
            </a:r>
            <a:r>
              <a:rPr lang="cs-CZ" sz="1400" dirty="0"/>
              <a:t>/smrk-jehli%C4%8Dnan-v%C3%A1no%C4%8Dn%C3%AD-strom-les-1035</a:t>
            </a:r>
            <a:r>
              <a:rPr lang="cs-CZ" sz="1400" dirty="0" smtClean="0"/>
              <a:t>/</a:t>
            </a:r>
          </a:p>
          <a:p>
            <a:endParaRPr lang="cs-CZ" sz="1400" dirty="0"/>
          </a:p>
          <a:p>
            <a:r>
              <a:rPr lang="cs-CZ" sz="1400" dirty="0" smtClean="0"/>
              <a:t>Obr. </a:t>
            </a:r>
            <a:r>
              <a:rPr lang="cs-CZ" sz="1400" dirty="0"/>
              <a:t>š</a:t>
            </a:r>
            <a:r>
              <a:rPr lang="cs-CZ" sz="1400" dirty="0" smtClean="0"/>
              <a:t>iška – smrk: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http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//</a:t>
            </a:r>
            <a:r>
              <a:rPr lang="cs-CZ" sz="1400" dirty="0"/>
              <a:t>pixabay.com/</a:t>
            </a:r>
            <a:r>
              <a:rPr lang="cs-CZ" sz="1400" dirty="0" err="1"/>
              <a:t>cs</a:t>
            </a:r>
            <a:r>
              <a:rPr lang="cs-CZ" sz="1400" dirty="0"/>
              <a:t>/v%C4%9Btev-ku%C5%BEelov%C3%BD-jehli%C4%8Dnat%C3%BD-evergreen-2133/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Obr. </a:t>
            </a:r>
            <a:r>
              <a:rPr lang="cs-CZ" sz="1400" dirty="0"/>
              <a:t>b</a:t>
            </a:r>
            <a:r>
              <a:rPr lang="cs-CZ" sz="1400" dirty="0" smtClean="0"/>
              <a:t>orovice: </a:t>
            </a:r>
            <a:r>
              <a:rPr lang="cs-CZ" sz="1400" dirty="0"/>
              <a:t>GEORGI KUNEV. </a:t>
            </a:r>
            <a:r>
              <a:rPr lang="cs-CZ" sz="1400" i="1" dirty="0"/>
              <a:t>Wikipedia.cz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</a:p>
          <a:p>
            <a:r>
              <a:rPr lang="cs-CZ" sz="1400" dirty="0" smtClean="0"/>
              <a:t>Dostupný </a:t>
            </a:r>
            <a:r>
              <a:rPr lang="cs-CZ" sz="1400" dirty="0"/>
              <a:t>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cs.wikipedia.org/wiki/Soubor:Pinus_nigra_young_tree_Bulgaria.jpg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šiška – borovice: </a:t>
            </a:r>
            <a:r>
              <a:rPr lang="cs-CZ" sz="1400" dirty="0"/>
              <a:t>JOHN HASLAM. </a:t>
            </a:r>
            <a:r>
              <a:rPr lang="cs-CZ" sz="1400" i="1" dirty="0"/>
              <a:t>Wikipedia.cz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</a:t>
            </a:r>
            <a:endParaRPr lang="cs-CZ" sz="1400" dirty="0" smtClean="0"/>
          </a:p>
          <a:p>
            <a:r>
              <a:rPr lang="cs-CZ" sz="1400" dirty="0" smtClean="0"/>
              <a:t>http</a:t>
            </a:r>
            <a:r>
              <a:rPr lang="cs-CZ" sz="1400" dirty="0"/>
              <a:t>://cs.wikipedia.org/wiki/Soubor:Pine_cones_-_Scots_Pine.jpg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jedle: </a:t>
            </a:r>
            <a:r>
              <a:rPr lang="cs-CZ" sz="1400" dirty="0"/>
              <a:t>CRUSIER. </a:t>
            </a:r>
            <a:r>
              <a:rPr lang="cs-CZ" sz="1400" i="1" dirty="0"/>
              <a:t>Wikipedia.cz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</a:p>
          <a:p>
            <a:r>
              <a:rPr lang="cs-CZ" sz="1400" dirty="0" smtClean="0"/>
              <a:t>Dostupný </a:t>
            </a:r>
            <a:r>
              <a:rPr lang="cs-CZ" sz="1400" dirty="0"/>
              <a:t>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cs.wikipedia.org/wiki/Soubor:Abies_alba_Slovakia.jpg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</a:t>
            </a:r>
            <a:r>
              <a:rPr lang="cs-CZ" sz="1400" dirty="0"/>
              <a:t>š</a:t>
            </a:r>
            <a:r>
              <a:rPr lang="cs-CZ" sz="1400" dirty="0" smtClean="0"/>
              <a:t>iška – jedle: </a:t>
            </a:r>
            <a:r>
              <a:rPr lang="cs-CZ" sz="1400" dirty="0"/>
              <a:t>AUTOR NEZNÁMÝ.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http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//</a:t>
            </a:r>
            <a:r>
              <a:rPr lang="cs-CZ" sz="1400" dirty="0"/>
              <a:t>pixabay.com/</a:t>
            </a:r>
            <a:r>
              <a:rPr lang="cs-CZ" sz="1400" dirty="0" err="1"/>
              <a:t>cs</a:t>
            </a:r>
            <a:r>
              <a:rPr lang="cs-CZ" sz="1400" dirty="0"/>
              <a:t>/v%C4%9Btev-hn%C4%9Bd%C3%A1-ku%C5%BEelov%C3%BD-podrobnosti-72280/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Obr. </a:t>
            </a:r>
            <a:r>
              <a:rPr lang="cs-CZ" sz="1400" dirty="0"/>
              <a:t>b</a:t>
            </a:r>
            <a:r>
              <a:rPr lang="cs-CZ" sz="1400" dirty="0" smtClean="0"/>
              <a:t>uk: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http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//</a:t>
            </a:r>
            <a:r>
              <a:rPr lang="cs-CZ" sz="1400" dirty="0"/>
              <a:t>pixabay.com/</a:t>
            </a:r>
            <a:r>
              <a:rPr lang="cs-CZ" sz="1400" dirty="0" err="1"/>
              <a:t>cs</a:t>
            </a:r>
            <a:r>
              <a:rPr lang="cs-CZ" sz="1400" dirty="0"/>
              <a:t>/m%C4%9B%C4%8F-buk-fialov%C3%BD-buk-kniha-55904</a:t>
            </a:r>
            <a:r>
              <a:rPr lang="cs-CZ" sz="1400" dirty="0" smtClean="0"/>
              <a:t>/</a:t>
            </a:r>
          </a:p>
          <a:p>
            <a:endParaRPr lang="cs-CZ" sz="1400" dirty="0"/>
          </a:p>
          <a:p>
            <a:r>
              <a:rPr lang="cs-CZ" sz="1400" dirty="0" smtClean="0"/>
              <a:t>Obr. </a:t>
            </a:r>
            <a:r>
              <a:rPr lang="cs-CZ" sz="1400" dirty="0"/>
              <a:t>b</a:t>
            </a:r>
            <a:r>
              <a:rPr lang="cs-CZ" sz="1400" dirty="0" smtClean="0"/>
              <a:t>ukvice: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</a:t>
            </a:r>
            <a:endParaRPr lang="cs-CZ" sz="1400" dirty="0" smtClean="0"/>
          </a:p>
          <a:p>
            <a:r>
              <a:rPr lang="cs-CZ" sz="1400" dirty="0" smtClean="0"/>
              <a:t>http</a:t>
            </a:r>
            <a:r>
              <a:rPr lang="cs-CZ" sz="1400" dirty="0"/>
              <a:t>://pixabay.com/cs/beechnut-strom-buk-podzim-10257/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Obr. </a:t>
            </a:r>
            <a:r>
              <a:rPr lang="cs-CZ" sz="1400" dirty="0"/>
              <a:t>d</a:t>
            </a:r>
            <a:r>
              <a:rPr lang="cs-CZ" sz="1400" dirty="0" smtClean="0"/>
              <a:t>ub: </a:t>
            </a:r>
            <a:r>
              <a:rPr lang="cs-CZ" sz="1400" dirty="0"/>
              <a:t>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</a:t>
            </a:r>
            <a:r>
              <a:rPr lang="cs-CZ" sz="1400" dirty="0" smtClean="0"/>
              <a:t>29.9.2012]. </a:t>
            </a:r>
            <a:r>
              <a:rPr lang="cs-CZ" sz="1400" dirty="0"/>
              <a:t>Dostupný na WWW: http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//</a:t>
            </a:r>
            <a:r>
              <a:rPr lang="cs-CZ" sz="1400" dirty="0"/>
              <a:t>pixabay.com/</a:t>
            </a:r>
            <a:r>
              <a:rPr lang="cs-CZ" sz="1400" dirty="0" err="1"/>
              <a:t>cs</a:t>
            </a:r>
            <a:r>
              <a:rPr lang="cs-CZ" sz="1400" dirty="0"/>
              <a:t>/strom-dub-velk%C3%A9-obrovsk%C3%BD-v%C3%BDkonn%C3%A9-56012</a:t>
            </a:r>
            <a:r>
              <a:rPr lang="cs-CZ" sz="1400" dirty="0" smtClean="0"/>
              <a:t>/</a:t>
            </a:r>
          </a:p>
          <a:p>
            <a:endParaRPr lang="cs-CZ" sz="1400" dirty="0"/>
          </a:p>
          <a:p>
            <a:endParaRPr lang="cs-CZ" sz="14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4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476672"/>
            <a:ext cx="8678722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/>
              <a:t>Obr. žaludy: 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29.9.2012]. Dostupný na WWW: http:</a:t>
            </a:r>
          </a:p>
          <a:p>
            <a:r>
              <a:rPr lang="cs-CZ" sz="1400" dirty="0"/>
              <a:t>//pixabay.com/</a:t>
            </a:r>
            <a:r>
              <a:rPr lang="cs-CZ" sz="1400" dirty="0" err="1"/>
              <a:t>cs</a:t>
            </a:r>
            <a:r>
              <a:rPr lang="cs-CZ" sz="1400" dirty="0"/>
              <a:t>/h%C5%99%C3%ADdel-dub-provenienc%C3%AD-quercus-robur-10384/</a:t>
            </a:r>
          </a:p>
          <a:p>
            <a:endParaRPr lang="cs-CZ" sz="1400" dirty="0"/>
          </a:p>
          <a:p>
            <a:r>
              <a:rPr lang="cs-CZ" sz="1400" dirty="0"/>
              <a:t>Obr. líska: JEAN-POL GRANDMONT. </a:t>
            </a:r>
            <a:r>
              <a:rPr lang="cs-CZ" sz="1400" i="1" dirty="0"/>
              <a:t>Wikipedie.cz</a:t>
            </a:r>
            <a:r>
              <a:rPr lang="cs-CZ" sz="1400" dirty="0"/>
              <a:t> [online]. [cit. 29.9.2012]. </a:t>
            </a:r>
          </a:p>
          <a:p>
            <a:r>
              <a:rPr lang="cs-CZ" sz="1400" dirty="0"/>
              <a:t>Dostupný na WWW: </a:t>
            </a:r>
            <a:r>
              <a:rPr lang="cs-CZ" sz="1400" dirty="0">
                <a:hlinkClick r:id="rId2"/>
              </a:rPr>
              <a:t>http://cs.wikipedia.org/wiki/Soubor:Corylus_chinensis_JPG1a.jpg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Obr. lískový ořech: AUTOR NEUVEDEN. </a:t>
            </a:r>
            <a:r>
              <a:rPr lang="cs-CZ" sz="1400" i="1" dirty="0"/>
              <a:t>Pixabay.com</a:t>
            </a:r>
            <a:r>
              <a:rPr lang="cs-CZ" sz="1400" dirty="0"/>
              <a:t> [online]. [cit. 29.9.2012]. Dostupný na WWW: http:</a:t>
            </a:r>
          </a:p>
          <a:p>
            <a:r>
              <a:rPr lang="cs-CZ" sz="1400" dirty="0"/>
              <a:t>//pixabay.com/</a:t>
            </a:r>
            <a:r>
              <a:rPr lang="cs-CZ" sz="1400" dirty="0" err="1"/>
              <a:t>cs</a:t>
            </a:r>
            <a:r>
              <a:rPr lang="cs-CZ" sz="1400" dirty="0"/>
              <a:t>/ovoce-l%C3%ADskov%C3%A9-o%C5%99echy-bursk%C3%A9-o%C5%99%C3%AD%C5%A1ky-87718/</a:t>
            </a:r>
          </a:p>
          <a:p>
            <a:endParaRPr lang="cs-CZ" sz="1400" dirty="0"/>
          </a:p>
          <a:p>
            <a:r>
              <a:rPr lang="cs-CZ" sz="1400" dirty="0"/>
              <a:t>Obr. muchomůrka zelená: TAKEN BY USER:HANKWANG. </a:t>
            </a:r>
            <a:r>
              <a:rPr lang="cs-CZ" sz="1400" i="1" dirty="0"/>
              <a:t>Wikipedie.cz</a:t>
            </a:r>
            <a:r>
              <a:rPr lang="cs-CZ" sz="1400" dirty="0"/>
              <a:t> [online]. [cit. 29.9.2012]. </a:t>
            </a:r>
          </a:p>
          <a:p>
            <a:r>
              <a:rPr lang="cs-CZ" sz="1400" dirty="0"/>
              <a:t>Dostupný na WWW: </a:t>
            </a:r>
            <a:r>
              <a:rPr lang="cs-CZ" sz="1400" dirty="0">
                <a:hlinkClick r:id="rId3"/>
              </a:rPr>
              <a:t>http://cs.wikipedia.org/wiki/Soubor:Amanita_phalloides.jpg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 smtClean="0"/>
              <a:t>Obr</a:t>
            </a:r>
            <a:r>
              <a:rPr lang="cs-CZ" sz="1400" dirty="0"/>
              <a:t>. muchomůrka červená: ONDERWIJSGEK. </a:t>
            </a:r>
            <a:r>
              <a:rPr lang="cs-CZ" sz="1400" i="1" dirty="0"/>
              <a:t>Wikipedie.cz</a:t>
            </a:r>
            <a:r>
              <a:rPr lang="cs-CZ" sz="1400" dirty="0"/>
              <a:t> [online]. [cit. 29.9.2012]. </a:t>
            </a:r>
          </a:p>
          <a:p>
            <a:r>
              <a:rPr lang="cs-CZ" sz="1400" dirty="0"/>
              <a:t>Dostupný na WWW: http://cs.wikipedia.org/wiki/Soubor:Amanita_muscaria_3_</a:t>
            </a:r>
          </a:p>
          <a:p>
            <a:r>
              <a:rPr lang="cs-CZ" sz="1400" dirty="0"/>
              <a:t>vliegenzwammen_op_rij.jpg</a:t>
            </a:r>
          </a:p>
          <a:p>
            <a:endParaRPr lang="cs-CZ" sz="1400" dirty="0"/>
          </a:p>
          <a:p>
            <a:r>
              <a:rPr lang="cs-CZ" sz="1400" dirty="0"/>
              <a:t>Obr. bedla: H.KRISP. </a:t>
            </a:r>
            <a:r>
              <a:rPr lang="cs-CZ" sz="1400" i="1" dirty="0"/>
              <a:t>Wikipedia.cz</a:t>
            </a:r>
            <a:r>
              <a:rPr lang="cs-CZ" sz="1400" dirty="0"/>
              <a:t> [online]. [cit. 29.9.2012]. </a:t>
            </a:r>
          </a:p>
          <a:p>
            <a:r>
              <a:rPr lang="cs-CZ" sz="1400" dirty="0"/>
              <a:t>Dostupný na WWW: </a:t>
            </a:r>
            <a:r>
              <a:rPr lang="cs-CZ" sz="1400" dirty="0">
                <a:hlinkClick r:id="rId4"/>
              </a:rPr>
              <a:t>http://cs.wikipedia.org/wiki/Soubor:Parasol-Macrolepiota-procera.jpg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Obr. hřib: ERNIE. </a:t>
            </a:r>
            <a:r>
              <a:rPr lang="cs-CZ" sz="1400" i="1" dirty="0"/>
              <a:t>Wikipedia.cz</a:t>
            </a:r>
            <a:r>
              <a:rPr lang="cs-CZ" sz="1400" dirty="0"/>
              <a:t> [online]. [cit. 29.9.2012]. </a:t>
            </a:r>
          </a:p>
          <a:p>
            <a:r>
              <a:rPr lang="cs-CZ" sz="1400" dirty="0"/>
              <a:t>Dostupný na WWW: http://cs.wikipedia.org/wiki/Soubor:AD2009Sep13_Boletus_edulis_01.jpg</a:t>
            </a:r>
          </a:p>
          <a:p>
            <a:r>
              <a:rPr lang="cs-CZ" sz="1400" dirty="0" smtClean="0"/>
              <a:t> </a:t>
            </a:r>
          </a:p>
          <a:p>
            <a:r>
              <a:rPr lang="cs-CZ" sz="1400" dirty="0" smtClean="0"/>
              <a:t>Ilustrace</a:t>
            </a:r>
            <a:r>
              <a:rPr lang="cs-CZ" sz="1400" dirty="0"/>
              <a:t>: www.office.microsoft.com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3051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635</TotalTime>
  <Words>93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</dc:creator>
  <cp:lastModifiedBy>TOM</cp:lastModifiedBy>
  <cp:revision>59</cp:revision>
  <dcterms:created xsi:type="dcterms:W3CDTF">2012-11-19T12:36:06Z</dcterms:created>
  <dcterms:modified xsi:type="dcterms:W3CDTF">2013-09-05T17:47:49Z</dcterms:modified>
</cp:coreProperties>
</file>