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74" r:id="rId3"/>
    <p:sldId id="275" r:id="rId4"/>
    <p:sldId id="276" r:id="rId5"/>
    <p:sldId id="279" r:id="rId6"/>
    <p:sldId id="280" r:id="rId7"/>
    <p:sldId id="278" r:id="rId8"/>
    <p:sldId id="281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348" autoAdjust="0"/>
    <p:restoredTop sz="94660"/>
  </p:normalViewPr>
  <p:slideViewPr>
    <p:cSldViewPr>
      <p:cViewPr varScale="1">
        <p:scale>
          <a:sx n="69" d="100"/>
          <a:sy n="69" d="100"/>
        </p:scale>
        <p:origin x="-128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844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C95D6C8-834B-42FE-8BFB-ED43057A7ED9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0E82ECF-4F78-47A7-B8D0-49B9335558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323928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575902B-4374-479B-A556-7DBDB3923A83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E7AD0CC8-5DCC-4FD9-A7AB-1BFF87459D75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7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71A059A2-55E6-46FD-8442-96F9894446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F99D00-CBC2-4047-9C33-A6C2194473C0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8B12C9-9240-43D8-89FE-8A9292A125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634F7225-4D5D-41C4-B307-1A1BBD9392CB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D15A833-322B-4E2E-B058-9EAF36B5BF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033424-6645-436C-ACA2-2FFB836279D9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479E71-D590-40B4-A957-AC8AC8B1DB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2D7F06-828F-4BFB-B528-6A5765D67570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8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80E90-E362-40B5-A4A6-74E0556B10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8323FD-A90B-4EBD-A551-CF1FC083A985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D7282A-56C1-409D-AC28-6D032BAEA9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853DFE-5473-4C6A-8507-71DE5E9DF55E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3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0ABE60-2C90-4A3E-9CA4-88C29BD59E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A7424B-9806-4BB2-A23F-0B21431904CB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0225B2-5320-4B54-A31C-C74C89E3DC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12C1191-DEB1-4EBB-9D36-5A9CA5D176D7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A1D5059-8A8E-468E-B286-365C5CD765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D9B8AB-788D-479D-AFCE-1B0F46B7CAF0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D024FE-5E1F-4F92-B9F2-CE334C9023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1403E96-47BD-4F5C-8BD0-649C90CFE22C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6D00D36D-11AC-4356-BE1F-9F5D1C1DE5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0" name="Zástupný symbol pro text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2D188AB0-849B-4646-8FD4-F39317EED9D0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C2A65027-E44A-420D-83FA-70C02C0B35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8" r:id="rId1"/>
    <p:sldLayoutId id="2147483841" r:id="rId2"/>
    <p:sldLayoutId id="2147483849" r:id="rId3"/>
    <p:sldLayoutId id="2147483842" r:id="rId4"/>
    <p:sldLayoutId id="2147483843" r:id="rId5"/>
    <p:sldLayoutId id="2147483844" r:id="rId6"/>
    <p:sldLayoutId id="2147483845" r:id="rId7"/>
    <p:sldLayoutId id="2147483846" r:id="rId8"/>
    <p:sldLayoutId id="2147483850" r:id="rId9"/>
    <p:sldLayoutId id="2147483847" r:id="rId10"/>
    <p:sldLayoutId id="214748385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eaLnBrk="0" fontAlgn="base" hangingPunct="0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eaLnBrk="0" fontAlgn="base" hangingPunct="0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hyperlink" Target="//upload.wikimedia.org/wikipedia/commons/8/89/MB_O_405_N_MVV274.jpeg" TargetMode="External"/><Relationship Id="rId7" Type="http://schemas.openxmlformats.org/officeDocument/2006/relationships/hyperlink" Target="//upload.wikimedia.org/wikipedia/commons/4/4c/Locomotive-cz-363180-2.jpg" TargetMode="External"/><Relationship Id="rId12" Type="http://schemas.openxmlformats.org/officeDocument/2006/relationships/image" Target="../media/image15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11" Type="http://schemas.openxmlformats.org/officeDocument/2006/relationships/hyperlink" Target="//upload.wikimedia.org/wikipedia/commons/0/00/Massey_Fergusson_6490_Dynashift.JPG" TargetMode="External"/><Relationship Id="rId5" Type="http://schemas.openxmlformats.org/officeDocument/2006/relationships/hyperlink" Target="//upload.wikimedia.org/wikipedia/commons/1/19/Depo_Ka%C4%8Derov,_dv%C4%9B_soupravy_M1.jpg" TargetMode="External"/><Relationship Id="rId10" Type="http://schemas.openxmlformats.org/officeDocument/2006/relationships/image" Target="../media/image14.jpeg"/><Relationship Id="rId4" Type="http://schemas.openxmlformats.org/officeDocument/2006/relationships/image" Target="../media/image11.jpeg"/><Relationship Id="rId9" Type="http://schemas.openxmlformats.org/officeDocument/2006/relationships/hyperlink" Target="//upload.wikimedia.org/wikipedia/commons/0/0d/Tram_01_Trio_Ostrava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Depo_Ka%C4%8Derov,_dv%C4%9B_soupravy_M1.jpg" TargetMode="External"/><Relationship Id="rId7" Type="http://schemas.openxmlformats.org/officeDocument/2006/relationships/image" Target="../media/image2.jpeg"/><Relationship Id="rId2" Type="http://schemas.openxmlformats.org/officeDocument/2006/relationships/hyperlink" Target="http://cs.wikipedia.org/wiki/Soubor:MB_O_405_N_MVV274.jpe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Massey_Fergusson_6490_Dynashift.JPG" TargetMode="External"/><Relationship Id="rId5" Type="http://schemas.openxmlformats.org/officeDocument/2006/relationships/hyperlink" Target="http://cs.wikipedia.org/wiki/Soubor:Tram_01_Trio_Ostrava.jpg" TargetMode="External"/><Relationship Id="rId4" Type="http://schemas.openxmlformats.org/officeDocument/2006/relationships/hyperlink" Target="http://cs.wikipedia.org/wiki/Soubor:Locomotive-cz-363180-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548680"/>
            <a:ext cx="7788700" cy="145544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DOPRAVNÍ Výchova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6147" name="Podnadpis 2"/>
          <p:cNvSpPr>
            <a:spLocks noGrp="1"/>
          </p:cNvSpPr>
          <p:nvPr>
            <p:ph type="subTitle" idx="1"/>
          </p:nvPr>
        </p:nvSpPr>
        <p:spPr>
          <a:xfrm>
            <a:off x="2339975" y="2060575"/>
            <a:ext cx="6335713" cy="2305050"/>
          </a:xfrm>
        </p:spPr>
        <p:txBody>
          <a:bodyPr/>
          <a:lstStyle/>
          <a:p>
            <a:pPr algn="ctr" eaLnBrk="1" hangingPunct="1"/>
            <a:r>
              <a:rPr lang="cs-CZ" dirty="0" smtClean="0"/>
              <a:t>Mgr. Iveta </a:t>
            </a:r>
            <a:r>
              <a:rPr lang="cs-CZ" dirty="0" err="1" smtClean="0"/>
              <a:t>Niederlová</a:t>
            </a:r>
            <a:endParaRPr lang="cs-CZ" dirty="0" smtClean="0"/>
          </a:p>
          <a:p>
            <a:pPr algn="ctr" eaLnBrk="1" hangingPunct="1"/>
            <a:endParaRPr lang="cs-CZ" dirty="0" smtClean="0"/>
          </a:p>
          <a:p>
            <a:pPr algn="ctr" eaLnBrk="1" hangingPunct="1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VY_32_INOVACE_19</a:t>
            </a:r>
            <a:r>
              <a:rPr lang="cs-CZ" smtClean="0"/>
              <a:t>_ 17_semafor</a:t>
            </a:r>
            <a:endParaRPr lang="cs-CZ" dirty="0" smtClean="0"/>
          </a:p>
        </p:txBody>
      </p:sp>
      <p:pic>
        <p:nvPicPr>
          <p:cNvPr id="6148" name="Obrázek 3" descr="logo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6600" y="4581525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804069"/>
          </a:xfrm>
        </p:spPr>
        <p:txBody>
          <a:bodyPr/>
          <a:lstStyle/>
          <a:p>
            <a:pPr>
              <a:defRPr/>
            </a:pPr>
            <a:r>
              <a:rPr lang="cs-CZ" sz="4800" dirty="0" smtClean="0">
                <a:solidFill>
                  <a:schemeClr val="tx1"/>
                </a:solidFill>
              </a:rPr>
              <a:t>Popis prezentace</a:t>
            </a:r>
            <a:endParaRPr lang="cs-CZ" sz="4800" dirty="0"/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smtClean="0"/>
              <a:t>1.- 3. snímek – Semafor (výklad)</a:t>
            </a:r>
          </a:p>
          <a:p>
            <a:r>
              <a:rPr lang="cs-CZ" sz="3200" smtClean="0"/>
              <a:t>4.snímek – říkejte si s námi - básnička</a:t>
            </a:r>
          </a:p>
          <a:p>
            <a:r>
              <a:rPr lang="cs-CZ" sz="3200" smtClean="0"/>
              <a:t>5. snímek – Křížovka 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7239000" cy="79208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dirty="0" smtClean="0"/>
              <a:t>Semafor</a:t>
            </a:r>
            <a:endParaRPr lang="cs-CZ" sz="4400" dirty="0"/>
          </a:p>
        </p:txBody>
      </p:sp>
      <p:sp>
        <p:nvSpPr>
          <p:cNvPr id="8195" name="Zástupný symbol pro obsah 4"/>
          <p:cNvSpPr>
            <a:spLocks noGrp="1"/>
          </p:cNvSpPr>
          <p:nvPr>
            <p:ph idx="1"/>
          </p:nvPr>
        </p:nvSpPr>
        <p:spPr>
          <a:xfrm>
            <a:off x="457200" y="1484313"/>
            <a:ext cx="6491288" cy="4972050"/>
          </a:xfrm>
        </p:spPr>
        <p:txBody>
          <a:bodyPr/>
          <a:lstStyle/>
          <a:p>
            <a:pPr lvl="1"/>
            <a:r>
              <a:rPr lang="cs-CZ" sz="2800" dirty="0" smtClean="0"/>
              <a:t>Světelné signalizační zařízení na pozemních komunikacích</a:t>
            </a:r>
          </a:p>
          <a:p>
            <a:pPr lvl="1"/>
            <a:r>
              <a:rPr lang="cs-CZ" sz="2800" dirty="0" smtClean="0"/>
              <a:t>signály pro chodce</a:t>
            </a:r>
          </a:p>
          <a:p>
            <a:pPr lvl="1"/>
            <a:r>
              <a:rPr lang="cs-CZ" sz="2800" dirty="0" smtClean="0"/>
              <a:t>signály pro tramvaje</a:t>
            </a:r>
          </a:p>
          <a:p>
            <a:pPr lvl="1"/>
            <a:r>
              <a:rPr lang="cs-CZ" sz="2800" dirty="0" smtClean="0"/>
              <a:t>Signály pro  řidiče motorových vozidel</a:t>
            </a:r>
          </a:p>
          <a:p>
            <a:endParaRPr lang="cs-CZ" sz="2000" dirty="0" smtClean="0"/>
          </a:p>
        </p:txBody>
      </p:sp>
      <p:pic>
        <p:nvPicPr>
          <p:cNvPr id="8197" name="Picture 5" descr="C:\Users\Václav Niederle\AppData\Local\Microsoft\Windows\Temporary Internet Files\Content.IE5\SJ6GY09X\MC90038259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4005064"/>
            <a:ext cx="2520280" cy="25202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7239000" cy="11430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Semafor pro Chodce</a:t>
            </a:r>
            <a:endParaRPr lang="cs-CZ" dirty="0"/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419475" y="5013325"/>
            <a:ext cx="30972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/>
              <a:t>Stůj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419475" y="2708275"/>
            <a:ext cx="30972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/>
              <a:t>Volno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755650" y="1268413"/>
            <a:ext cx="65532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Svítí-li na semaforu : zelená,znamená to </a:t>
            </a:r>
          </a:p>
        </p:txBody>
      </p:sp>
      <p:pic>
        <p:nvPicPr>
          <p:cNvPr id="9224" name="Picture 8" descr="http://www.vz24.cz/obj/files/8/sys_media_735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1916113"/>
            <a:ext cx="2532063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5" name="Picture 9" descr="C:\Users\Václav Niederle\Desktop\Obrázek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750" y="4508500"/>
            <a:ext cx="2560638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827088" y="3860800"/>
            <a:ext cx="65532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Svítí-li na semaforu : červená,znamená to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9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9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7239000" cy="11430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Semafor pro řidiče</a:t>
            </a:r>
            <a:endParaRPr lang="cs-CZ" dirty="0"/>
          </a:p>
        </p:txBody>
      </p:sp>
      <p:pic>
        <p:nvPicPr>
          <p:cNvPr id="399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288" y="1196975"/>
            <a:ext cx="781050" cy="177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3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750" y="4724400"/>
            <a:ext cx="781050" cy="177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4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913" y="2924175"/>
            <a:ext cx="781050" cy="177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331913" y="1196975"/>
            <a:ext cx="65532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Svítí-li na semaforu : červená, znamená to 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268538" y="3644900"/>
            <a:ext cx="23749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/>
              <a:t>PŘIPRAVIT</a:t>
            </a: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2268538" y="2997200"/>
            <a:ext cx="54165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Svítí-li na semaforu : žlutá (oranžová), znamená to 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547813" y="1844675"/>
            <a:ext cx="20161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/>
              <a:t>STŮJ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03350" y="4868863"/>
            <a:ext cx="45196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Svítí-li na semaforu : zelená, znamená to 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1476375" y="5876925"/>
            <a:ext cx="2016125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/>
              <a:t>VOLNO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99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99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99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99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7239000" cy="626963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Semafor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765175"/>
            <a:ext cx="7777162" cy="4846638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/>
              <a:t> 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Stojí, stojí sám,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je barevný pán.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Barvičky mu blikají,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auta na ně čekají.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Červená je stůj,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vypni motor svůj.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Oranžová připravit,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motor znova naladit.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Zelená je, jeď !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Jedna, dva, tři teď. 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11269" name="Picture 5" descr="C:\Users\Václav Niederle\AppData\Local\Microsoft\Windows\Temporary Internet Files\Content.IE5\ZNWC5TLS\MC90029038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1484784"/>
            <a:ext cx="4272090" cy="46805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675"/>
            <a:ext cx="6995120" cy="372021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dirty="0" smtClean="0"/>
              <a:t>Křížovka</a:t>
            </a:r>
            <a:endParaRPr lang="cs-CZ" dirty="0"/>
          </a:p>
        </p:txBody>
      </p:sp>
      <p:sp>
        <p:nvSpPr>
          <p:cNvPr id="12291" name="TextovéPole 11"/>
          <p:cNvSpPr txBox="1">
            <a:spLocks noChangeArrowheads="1"/>
          </p:cNvSpPr>
          <p:nvPr/>
        </p:nvSpPr>
        <p:spPr bwMode="auto">
          <a:xfrm>
            <a:off x="539750" y="6237288"/>
            <a:ext cx="51117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Tajenka: ………………………………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250825" y="836613"/>
          <a:ext cx="5400598" cy="4104457"/>
        </p:xfrm>
        <a:graphic>
          <a:graphicData uri="http://schemas.openxmlformats.org/drawingml/2006/table">
            <a:tbl>
              <a:tblPr/>
              <a:tblGrid>
                <a:gridCol w="284242"/>
                <a:gridCol w="426363"/>
                <a:gridCol w="426363"/>
                <a:gridCol w="426363"/>
                <a:gridCol w="426363"/>
                <a:gridCol w="426363"/>
                <a:gridCol w="426363"/>
                <a:gridCol w="426363"/>
                <a:gridCol w="426363"/>
                <a:gridCol w="426363"/>
                <a:gridCol w="426363"/>
                <a:gridCol w="426363"/>
                <a:gridCol w="426363"/>
              </a:tblGrid>
              <a:tr h="586351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latin typeface="Arial"/>
                        </a:rPr>
                        <a:t>1.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6351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latin typeface="Arial"/>
                        </a:rPr>
                        <a:t>2.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5"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351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latin typeface="Arial"/>
                        </a:rPr>
                        <a:t>3.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351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latin typeface="Arial"/>
                        </a:rPr>
                        <a:t>4.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86351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latin typeface="Arial"/>
                        </a:rPr>
                        <a:t>5.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800" b="0" i="0" u="none" strike="noStrike"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800" b="0" i="0" u="none" strike="noStrike"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800" b="0" i="0" u="none" strike="noStrike"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800" b="0" i="0" u="none" strike="noStrike"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6351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latin typeface="Arial"/>
                        </a:rPr>
                        <a:t>6.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800" b="0" i="0" u="none" strike="noStrike"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800" b="0" i="0" u="none" strike="noStrike"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800" b="0" i="0" u="none" strike="noStrike"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800" b="0" i="0" u="none" strike="noStrike"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351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latin typeface="Arial"/>
                        </a:rPr>
                        <a:t>7.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800" b="0" i="0" u="none" strike="noStrike"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800" b="0" i="0" u="none" strike="noStrike"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800" b="0" i="0" u="none" strike="noStrike"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800" b="0" i="0" u="none" strike="noStrike">
                        <a:latin typeface="Arial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2417" name="TextovéPole 14"/>
          <p:cNvSpPr txBox="1">
            <a:spLocks noChangeArrowheads="1"/>
          </p:cNvSpPr>
          <p:nvPr/>
        </p:nvSpPr>
        <p:spPr bwMode="auto">
          <a:xfrm>
            <a:off x="6084888" y="260350"/>
            <a:ext cx="5032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/>
              <a:t>1.</a:t>
            </a:r>
          </a:p>
        </p:txBody>
      </p:sp>
      <p:sp>
        <p:nvSpPr>
          <p:cNvPr id="12421" name="TextovéPole 18"/>
          <p:cNvSpPr txBox="1">
            <a:spLocks noChangeArrowheads="1"/>
          </p:cNvSpPr>
          <p:nvPr/>
        </p:nvSpPr>
        <p:spPr bwMode="auto">
          <a:xfrm>
            <a:off x="5076056" y="5733256"/>
            <a:ext cx="5762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/>
              <a:t>6.</a:t>
            </a:r>
          </a:p>
        </p:txBody>
      </p:sp>
      <p:sp>
        <p:nvSpPr>
          <p:cNvPr id="12422" name="TextovéPole 19"/>
          <p:cNvSpPr txBox="1">
            <a:spLocks noChangeArrowheads="1"/>
          </p:cNvSpPr>
          <p:nvPr/>
        </p:nvSpPr>
        <p:spPr bwMode="auto">
          <a:xfrm>
            <a:off x="3851920" y="260648"/>
            <a:ext cx="7207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/>
              <a:t>7.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7812360" y="177281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812360" y="162880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2.</a:t>
            </a:r>
            <a:endParaRPr lang="cs-CZ" b="1" dirty="0"/>
          </a:p>
        </p:txBody>
      </p:sp>
      <p:pic>
        <p:nvPicPr>
          <p:cNvPr id="12424" name="Picture 136" descr="C:\Users\Václav Niederle\AppData\Local\Microsoft\Windows\Temporary Internet Files\Content.IE5\ZNWC5TLS\MC9004134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5822614"/>
            <a:ext cx="1368152" cy="1035386"/>
          </a:xfrm>
          <a:prstGeom prst="rect">
            <a:avLst/>
          </a:prstGeom>
          <a:noFill/>
        </p:spPr>
      </p:pic>
      <p:pic>
        <p:nvPicPr>
          <p:cNvPr id="3074" name="Picture 2" descr="Soubor:MB O 405 N MVV274.jpe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199" y="188640"/>
            <a:ext cx="1767705" cy="1224136"/>
          </a:xfrm>
          <a:prstGeom prst="rect">
            <a:avLst/>
          </a:prstGeom>
          <a:noFill/>
        </p:spPr>
      </p:pic>
      <p:pic>
        <p:nvPicPr>
          <p:cNvPr id="3076" name="Picture 4" descr="Soubor:Depo Kačerov, dvě soupravy M1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28183" y="1556792"/>
            <a:ext cx="1632181" cy="1224136"/>
          </a:xfrm>
          <a:prstGeom prst="rect">
            <a:avLst/>
          </a:prstGeom>
          <a:noFill/>
        </p:spPr>
      </p:pic>
      <p:pic>
        <p:nvPicPr>
          <p:cNvPr id="3078" name="Picture 6" descr="Soubor:Locomotive-cz-363180-2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012160" y="3284984"/>
            <a:ext cx="1758777" cy="1324048"/>
          </a:xfrm>
          <a:prstGeom prst="rect">
            <a:avLst/>
          </a:prstGeom>
          <a:noFill/>
        </p:spPr>
      </p:pic>
      <p:sp>
        <p:nvSpPr>
          <p:cNvPr id="25" name="TextovéPole 24"/>
          <p:cNvSpPr txBox="1"/>
          <p:nvPr/>
        </p:nvSpPr>
        <p:spPr>
          <a:xfrm>
            <a:off x="7308304" y="328498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3.</a:t>
            </a:r>
            <a:endParaRPr lang="cs-CZ" b="1" dirty="0"/>
          </a:p>
        </p:txBody>
      </p:sp>
      <p:pic>
        <p:nvPicPr>
          <p:cNvPr id="3080" name="Picture 8" descr="Soubor:Tram 01 Trio Ostrava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876256" y="5031178"/>
            <a:ext cx="1763688" cy="1322766"/>
          </a:xfrm>
          <a:prstGeom prst="rect">
            <a:avLst/>
          </a:prstGeom>
          <a:noFill/>
        </p:spPr>
      </p:pic>
      <p:sp>
        <p:nvSpPr>
          <p:cNvPr id="26" name="TextovéPole 25"/>
          <p:cNvSpPr txBox="1"/>
          <p:nvPr/>
        </p:nvSpPr>
        <p:spPr>
          <a:xfrm>
            <a:off x="6948264" y="508518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4.</a:t>
            </a:r>
            <a:endParaRPr lang="cs-CZ" b="1" dirty="0"/>
          </a:p>
        </p:txBody>
      </p:sp>
      <p:pic>
        <p:nvPicPr>
          <p:cNvPr id="3082" name="Picture 10" descr="Soubor:Massey Fergusson 6490 Dynashift.JPG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139952" y="188640"/>
            <a:ext cx="1598426" cy="11468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7239000" cy="55432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7239000" cy="5688632"/>
          </a:xfrm>
        </p:spPr>
        <p:txBody>
          <a:bodyPr/>
          <a:lstStyle/>
          <a:p>
            <a:pPr eaLnBrk="1" hangingPunct="1"/>
            <a:r>
              <a:rPr lang="cs-CZ" sz="1600" dirty="0" smtClean="0"/>
              <a:t>Snímek č. 1</a:t>
            </a:r>
            <a:r>
              <a:rPr lang="cs-CZ" sz="1600" dirty="0" smtClean="0">
                <a:latin typeface="Times New Roman" pitchFamily="18" charset="0"/>
              </a:rPr>
              <a:t>,15</a:t>
            </a:r>
            <a:r>
              <a:rPr lang="cs-CZ" sz="1600" dirty="0" smtClean="0"/>
              <a:t>: 13. 04. 2011, [cit. 2011-04-13]. Dostupný z WWW: &lt;http://www.</a:t>
            </a:r>
            <a:r>
              <a:rPr lang="cs-CZ" sz="1600" dirty="0" err="1" smtClean="0"/>
              <a:t>eupenizeskolam.cz</a:t>
            </a:r>
            <a:r>
              <a:rPr lang="cs-CZ" sz="1600" dirty="0" smtClean="0"/>
              <a:t>/</a:t>
            </a:r>
            <a:r>
              <a:rPr lang="cs-CZ" sz="1600" dirty="0" err="1" smtClean="0"/>
              <a:t>uploads</a:t>
            </a:r>
            <a:r>
              <a:rPr lang="cs-CZ" sz="1600" dirty="0" smtClean="0"/>
              <a:t>/</a:t>
            </a:r>
            <a:r>
              <a:rPr lang="cs-CZ" sz="1600" dirty="0" err="1" smtClean="0"/>
              <a:t>images</a:t>
            </a:r>
            <a:r>
              <a:rPr lang="cs-CZ" sz="1600" dirty="0" smtClean="0"/>
              <a:t>/loga/loga_celek.</a:t>
            </a:r>
            <a:r>
              <a:rPr lang="cs-CZ" sz="1600" dirty="0" err="1" smtClean="0"/>
              <a:t>png</a:t>
            </a:r>
            <a:r>
              <a:rPr lang="cs-CZ" sz="1600" dirty="0" smtClean="0"/>
              <a:t> &gt;.</a:t>
            </a:r>
          </a:p>
          <a:p>
            <a:pPr eaLnBrk="1" hangingPunct="1"/>
            <a:r>
              <a:rPr lang="cs-CZ" sz="1600" dirty="0" smtClean="0"/>
              <a:t>Microsoft PowerPoint_vložení_klipart_semafor</a:t>
            </a:r>
          </a:p>
          <a:p>
            <a:pPr eaLnBrk="1" hangingPunct="1"/>
            <a:r>
              <a:rPr lang="cs-CZ" sz="1600" dirty="0" smtClean="0"/>
              <a:t>Microsoft PowerPoint_vložení_klipart_kolo</a:t>
            </a:r>
          </a:p>
          <a:p>
            <a:pPr eaLnBrk="1" hangingPunct="1"/>
            <a:r>
              <a:rPr lang="cs-CZ" sz="1600" i="1" dirty="0" smtClean="0">
                <a:hlinkClick r:id="rId2"/>
              </a:rPr>
              <a:t>http://cs.wikipedia.org/wiki/Soubor:MB_O_405_N_MVV274.jpeg</a:t>
            </a:r>
            <a:endParaRPr lang="cs-CZ" sz="1600" i="1" dirty="0" smtClean="0"/>
          </a:p>
          <a:p>
            <a:pPr eaLnBrk="1" hangingPunct="1"/>
            <a:r>
              <a:rPr lang="cs-CZ" sz="1600" i="1" dirty="0" smtClean="0">
                <a:hlinkClick r:id="rId3"/>
              </a:rPr>
              <a:t>http://cs.wikipedia.org/wiki/Soubor:Depo_Ka%C4%8Derov,_dv%C4%9B_soupravy_M1.jpg</a:t>
            </a:r>
            <a:endParaRPr lang="cs-CZ" sz="1600" i="1" dirty="0" smtClean="0"/>
          </a:p>
          <a:p>
            <a:pPr eaLnBrk="1" hangingPunct="1"/>
            <a:r>
              <a:rPr lang="cs-CZ" sz="1600" i="1" dirty="0" smtClean="0">
                <a:hlinkClick r:id="rId4"/>
              </a:rPr>
              <a:t>http://cs.wikipedia.org/wiki/Soubor:Locomotive-cz-363180-2.jpg</a:t>
            </a:r>
            <a:endParaRPr lang="cs-CZ" sz="1600" i="1" dirty="0" smtClean="0"/>
          </a:p>
          <a:p>
            <a:pPr eaLnBrk="1" hangingPunct="1"/>
            <a:r>
              <a:rPr lang="cs-CZ" sz="1600" i="1" dirty="0" smtClean="0">
                <a:hlinkClick r:id="rId5"/>
              </a:rPr>
              <a:t>http://cs.wikipedia.org/wiki/Soubor:Tram_01_Trio_Ostrava.jpg</a:t>
            </a:r>
            <a:endParaRPr lang="cs-CZ" sz="1600" i="1" dirty="0" smtClean="0"/>
          </a:p>
          <a:p>
            <a:pPr eaLnBrk="1" hangingPunct="1"/>
            <a:r>
              <a:rPr lang="cs-CZ" sz="1600" i="1" dirty="0" smtClean="0">
                <a:hlinkClick r:id="rId6"/>
              </a:rPr>
              <a:t>http://cs.wikipedia.org/wiki/Soubor:Massey_Fergusson_6490_Dynashift.JPG</a:t>
            </a:r>
            <a:endParaRPr lang="cs-CZ" sz="1600" i="1" dirty="0" smtClean="0"/>
          </a:p>
          <a:p>
            <a:pPr eaLnBrk="1" hangingPunct="1"/>
            <a:r>
              <a:rPr lang="cs-CZ" sz="1600" i="1" dirty="0" smtClean="0"/>
              <a:t>Autorem materiálu a všech jeho částí, není-li uvedeno jinak, je Mgr. Iveta </a:t>
            </a:r>
            <a:r>
              <a:rPr lang="cs-CZ" sz="1600" i="1" dirty="0" err="1" smtClean="0"/>
              <a:t>Niederlová</a:t>
            </a:r>
            <a:endParaRPr lang="cs-CZ" sz="1600" dirty="0" smtClean="0"/>
          </a:p>
        </p:txBody>
      </p:sp>
      <p:pic>
        <p:nvPicPr>
          <p:cNvPr id="13316" name="Obrázek 3" descr="logo.JP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27088" y="5013325"/>
            <a:ext cx="6248400" cy="120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485</TotalTime>
  <Words>142</Words>
  <Application>Microsoft Office PowerPoint</Application>
  <PresentationFormat>Předvádění na obrazovce (4:3)</PresentationFormat>
  <Paragraphs>67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DOPRAVNÍ Výchova </vt:lpstr>
      <vt:lpstr>Popis prezentace</vt:lpstr>
      <vt:lpstr>Semafor</vt:lpstr>
      <vt:lpstr>Semafor pro Chodce</vt:lpstr>
      <vt:lpstr>Semafor pro řidiče</vt:lpstr>
      <vt:lpstr>Semafor</vt:lpstr>
      <vt:lpstr>Křížovka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PROSTŘEDKY</dc:title>
  <dc:creator>Václav Niederle</dc:creator>
  <cp:lastModifiedBy>pc</cp:lastModifiedBy>
  <cp:revision>57</cp:revision>
  <dcterms:created xsi:type="dcterms:W3CDTF">2011-09-25T08:02:40Z</dcterms:created>
  <dcterms:modified xsi:type="dcterms:W3CDTF">2012-03-15T11:37:17Z</dcterms:modified>
</cp:coreProperties>
</file>