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3" r:id="rId3"/>
    <p:sldId id="27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4" r:id="rId14"/>
    <p:sldId id="267" r:id="rId15"/>
    <p:sldId id="266" r:id="rId16"/>
    <p:sldId id="268" r:id="rId17"/>
    <p:sldId id="269" r:id="rId18"/>
    <p:sldId id="270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5C06C5D-543A-4AFF-BE21-28540A2CC7C9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7C82DED-5484-4881-826A-B42D79E87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425594"/>
            <a:chOff x="0" y="0"/>
            <a:chExt cx="5760" cy="548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7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endParaRPr lang="cs-CZ" sz="2400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 smtClean="0">
                  <a:solidFill>
                    <a:prstClr val="black"/>
                  </a:solidFill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1.07/1.4.00/21.1962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000" u="sng" dirty="0">
                  <a:solidFill>
                    <a:prstClr val="black"/>
                  </a:solidFill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Tel.515298438, e-mail: </a:t>
              </a:r>
              <a:r>
                <a:rPr lang="cs-CZ" sz="2400" dirty="0" err="1" smtClean="0">
                  <a:solidFill>
                    <a:prstClr val="black"/>
                  </a:solidFill>
                  <a:cs typeface="Arial" charset="0"/>
                </a:rPr>
                <a:t>zslub</a:t>
              </a:r>
              <a:r>
                <a:rPr lang="cs-CZ" sz="2400" dirty="0" smtClean="0">
                  <a:solidFill>
                    <a:prstClr val="black"/>
                  </a:solidFill>
                  <a:cs typeface="Arial" charset="0"/>
                </a:rPr>
                <a:t>@</a:t>
              </a:r>
              <a:r>
                <a:rPr lang="cs-CZ" sz="2400" dirty="0" err="1" smtClean="0">
                  <a:solidFill>
                    <a:prstClr val="black"/>
                  </a:solidFill>
                  <a:cs typeface="Arial" charset="0"/>
                </a:rPr>
                <a:t>mboxzn.cz</a:t>
              </a:r>
              <a:endParaRPr lang="cs-CZ" sz="2400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r>
                <a:rPr lang="cs-CZ" sz="2400" b="1" dirty="0" smtClean="0">
                  <a:solidFill>
                    <a:prstClr val="black"/>
                  </a:solidFill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cs typeface="Arial" charset="0"/>
                </a:rPr>
                <a:t>DUM</a:t>
              </a:r>
              <a:r>
                <a:rPr lang="cs-CZ" sz="2400" b="1">
                  <a:solidFill>
                    <a:prstClr val="black"/>
                  </a:solidFill>
                  <a:cs typeface="Arial" charset="0"/>
                </a:rPr>
                <a:t>:  </a:t>
              </a:r>
              <a:r>
                <a:rPr lang="cs-CZ" sz="2400" b="1" smtClean="0">
                  <a:solidFill>
                    <a:prstClr val="black"/>
                  </a:solidFill>
                  <a:cs typeface="Arial" charset="0"/>
                </a:rPr>
                <a:t>VY_32_INOVACE_CJ8_08</a:t>
              </a:r>
              <a:r>
                <a:rPr lang="cs-CZ" b="1" smtClean="0">
                  <a:solidFill>
                    <a:prstClr val="black"/>
                  </a:solidFill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cs typeface="Arial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58058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tvorby: </a:t>
            </a:r>
            <a:r>
              <a:rPr lang="cs-CZ" dirty="0" smtClean="0"/>
              <a:t>15. 10. </a:t>
            </a:r>
            <a:r>
              <a:rPr lang="cs-CZ" dirty="0" smtClean="0"/>
              <a:t>2012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764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83880" cy="1051560"/>
          </a:xfrm>
        </p:spPr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183880" cy="4187952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určen pro žáky 8. třídy ZŠ</a:t>
            </a:r>
          </a:p>
          <a:p>
            <a:r>
              <a:rPr lang="cs-CZ" dirty="0" smtClean="0"/>
              <a:t>ž</a:t>
            </a:r>
            <a:r>
              <a:rPr lang="cs-CZ" dirty="0" smtClean="0"/>
              <a:t>áci si zopakují postup určová</a:t>
            </a:r>
            <a:r>
              <a:rPr lang="cs-CZ" dirty="0" smtClean="0"/>
              <a:t>n</a:t>
            </a:r>
            <a:r>
              <a:rPr lang="cs-CZ" dirty="0" smtClean="0"/>
              <a:t>í větných členů a poté jej aplikují ve větných rozborech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8360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20206"/>
            <a:ext cx="8352928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/>
              <a:t>Postup určování větných členů,</a:t>
            </a:r>
            <a:br>
              <a:rPr lang="cs-CZ" sz="4000" dirty="0" smtClean="0"/>
            </a:br>
            <a:r>
              <a:rPr lang="cs-CZ" sz="4000" dirty="0" smtClean="0"/>
              <a:t>vě</a:t>
            </a:r>
            <a:r>
              <a:rPr lang="cs-CZ" sz="4000" dirty="0" smtClean="0"/>
              <a:t>tné </a:t>
            </a:r>
            <a:r>
              <a:rPr lang="cs-CZ" sz="4000" dirty="0" smtClean="0"/>
              <a:t>rozbory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 třída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24936" cy="1051560"/>
          </a:xfrm>
        </p:spPr>
        <p:txBody>
          <a:bodyPr>
            <a:normAutofit/>
          </a:bodyPr>
          <a:lstStyle/>
          <a:p>
            <a:r>
              <a:rPr lang="cs-CZ" dirty="0" smtClean="0"/>
              <a:t>Postup určování větných členů: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1628800"/>
            <a:ext cx="77768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Najdeme přísudek, podtrhneme vlnovkou, nadepíšeme zkratku: </a:t>
            </a:r>
            <a:r>
              <a:rPr lang="cs-CZ" sz="2400" i="1" dirty="0" err="1" smtClean="0"/>
              <a:t>Př</a:t>
            </a:r>
            <a:endParaRPr lang="cs-CZ" sz="2400" i="1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Zeptáme se kdo, co, najdeme podmět, podtrhneme rovnou čarou: </a:t>
            </a:r>
            <a:r>
              <a:rPr lang="cs-CZ" sz="2400" i="1" dirty="0" smtClean="0"/>
              <a:t>Po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Postupujeme zleva doprava a hledáme podstatná jména, ptáme se jaký, který, čí a označíme přívlastky: </a:t>
            </a:r>
            <a:r>
              <a:rPr lang="cs-CZ" sz="2400" i="1" dirty="0" err="1" smtClean="0"/>
              <a:t>Pks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Pkn</a:t>
            </a:r>
            <a:endParaRPr lang="cs-CZ" sz="2400" i="1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Zeptáme se slovesem (příslovcem, příd. jménem), označíme předměty – ptáme se </a:t>
            </a:r>
          </a:p>
          <a:p>
            <a:pPr marL="457200" indent="-457200"/>
            <a:r>
              <a:rPr lang="cs-CZ" sz="2400" dirty="0"/>
              <a:t> </a:t>
            </a:r>
            <a:r>
              <a:rPr lang="cs-CZ" sz="2400" dirty="0" smtClean="0"/>
              <a:t>   - pádovou otázkou: </a:t>
            </a:r>
            <a:r>
              <a:rPr lang="cs-CZ" sz="2400" i="1" dirty="0" err="1" smtClean="0"/>
              <a:t>Pt</a:t>
            </a:r>
            <a:endParaRPr lang="cs-CZ" sz="2400" i="1" dirty="0" smtClean="0"/>
          </a:p>
          <a:p>
            <a:pPr marL="457200" indent="-457200"/>
            <a:r>
              <a:rPr lang="cs-CZ" sz="2400" dirty="0" smtClean="0"/>
              <a:t>    - ptáme se jinak, je to příslovečné určení: </a:t>
            </a:r>
            <a:r>
              <a:rPr lang="cs-CZ" sz="2400" i="1" dirty="0" smtClean="0"/>
              <a:t>PU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b="1" dirty="0" smtClean="0"/>
              <a:t>Auto jsme koupili v autoservisu.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000" b="1" dirty="0" err="1" smtClean="0">
                <a:solidFill>
                  <a:srgbClr val="C00000"/>
                </a:solidFill>
              </a:rPr>
              <a:t>Pt</a:t>
            </a:r>
            <a:r>
              <a:rPr lang="cs-CZ" sz="2000" b="1" dirty="0" smtClean="0">
                <a:solidFill>
                  <a:srgbClr val="C00000"/>
                </a:solidFill>
              </a:rPr>
              <a:t>    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Př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  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Pu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    Po</a:t>
            </a:r>
            <a:endParaRPr lang="cs-CZ" b="1" dirty="0" smtClean="0"/>
          </a:p>
          <a:p>
            <a:r>
              <a:rPr lang="cs-CZ" sz="2800" b="1" dirty="0" smtClean="0"/>
              <a:t>Auto </a:t>
            </a:r>
            <a:r>
              <a:rPr lang="cs-CZ" sz="2800" b="1" u="wavyHeavy" dirty="0" smtClean="0"/>
              <a:t>jsme</a:t>
            </a:r>
            <a:r>
              <a:rPr lang="cs-CZ" sz="2800" b="1" u="wavyHeavy" dirty="0"/>
              <a:t> </a:t>
            </a:r>
            <a:r>
              <a:rPr lang="cs-CZ" sz="2800" b="1" u="wavyHeavy" dirty="0" smtClean="0"/>
              <a:t>koupili</a:t>
            </a:r>
            <a:r>
              <a:rPr lang="cs-CZ" sz="2800" b="1" dirty="0" smtClean="0"/>
              <a:t> v autoservisu.(</a:t>
            </a:r>
            <a:r>
              <a:rPr lang="cs-CZ" sz="2800" b="1" u="sng" dirty="0" smtClean="0"/>
              <a:t>my</a:t>
            </a:r>
            <a:r>
              <a:rPr lang="cs-CZ" sz="2800" b="1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endParaRPr lang="cs-CZ" b="1" dirty="0" smtClean="0"/>
          </a:p>
          <a:p>
            <a:r>
              <a:rPr lang="cs-CZ" sz="2800" b="1" dirty="0" smtClean="0"/>
              <a:t>Ty se toho psa snad bojíš?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Po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Pks</a:t>
            </a:r>
            <a:r>
              <a:rPr lang="cs-CZ" sz="2000" b="1" dirty="0" smtClean="0">
                <a:solidFill>
                  <a:srgbClr val="C00000"/>
                </a:solidFill>
              </a:rPr>
              <a:t>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Pt</a:t>
            </a:r>
            <a:r>
              <a:rPr lang="cs-CZ" sz="2000" b="1" dirty="0" smtClean="0">
                <a:solidFill>
                  <a:srgbClr val="C00000"/>
                </a:solidFill>
              </a:rPr>
              <a:t>  </a:t>
            </a:r>
            <a:r>
              <a:rPr lang="cs-CZ" sz="1400" b="1" dirty="0" smtClean="0">
                <a:solidFill>
                  <a:srgbClr val="C00000"/>
                </a:solidFill>
              </a:rPr>
              <a:t>není větný člen</a:t>
            </a:r>
            <a:r>
              <a:rPr lang="cs-CZ" sz="2000" b="1" dirty="0" smtClean="0">
                <a:solidFill>
                  <a:srgbClr val="C00000"/>
                </a:solidFill>
              </a:rPr>
              <a:t>  </a:t>
            </a:r>
            <a:r>
              <a:rPr lang="cs-CZ" sz="2000" b="1" dirty="0" err="1" smtClean="0">
                <a:solidFill>
                  <a:srgbClr val="C00000"/>
                </a:solidFill>
              </a:rPr>
              <a:t>Př</a:t>
            </a:r>
            <a:r>
              <a:rPr lang="cs-CZ" sz="2000" b="1" dirty="0" smtClean="0">
                <a:solidFill>
                  <a:srgbClr val="C00000"/>
                </a:solidFill>
              </a:rPr>
              <a:t>     </a:t>
            </a:r>
            <a:endParaRPr lang="cs-CZ" b="1" dirty="0" smtClean="0"/>
          </a:p>
          <a:p>
            <a:r>
              <a:rPr lang="cs-CZ" sz="2800" b="1" u="sng" dirty="0" smtClean="0"/>
              <a:t>Ty</a:t>
            </a:r>
            <a:r>
              <a:rPr lang="cs-CZ" sz="2800" b="1" dirty="0" smtClean="0"/>
              <a:t> </a:t>
            </a:r>
            <a:r>
              <a:rPr lang="cs-CZ" sz="2800" b="1" u="wavyHeavy" dirty="0"/>
              <a:t>se</a:t>
            </a:r>
            <a:r>
              <a:rPr lang="cs-CZ" sz="2800" b="1" dirty="0" smtClean="0"/>
              <a:t> toho psa snad </a:t>
            </a:r>
            <a:r>
              <a:rPr lang="cs-CZ" sz="2800" b="1" u="wavyHeavy" dirty="0" smtClean="0"/>
              <a:t>bojíš?</a:t>
            </a: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endParaRPr lang="cs-CZ" b="1" dirty="0" smtClean="0"/>
          </a:p>
          <a:p>
            <a:r>
              <a:rPr lang="cs-CZ" sz="2800" b="1" dirty="0" smtClean="0"/>
              <a:t>Těšili jsme se na prázdniny.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Př</a:t>
            </a:r>
            <a:r>
              <a:rPr lang="cs-CZ" sz="2000" b="1" dirty="0" smtClean="0">
                <a:solidFill>
                  <a:srgbClr val="C00000"/>
                </a:solidFill>
              </a:rPr>
              <a:t> 			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Pt</a:t>
            </a:r>
            <a:r>
              <a:rPr lang="cs-CZ" sz="2000" b="1" dirty="0" smtClean="0">
                <a:solidFill>
                  <a:srgbClr val="C00000"/>
                </a:solidFill>
              </a:rPr>
              <a:t>		      Po</a:t>
            </a:r>
            <a:endParaRPr lang="cs-CZ" b="1" dirty="0" smtClean="0"/>
          </a:p>
          <a:p>
            <a:r>
              <a:rPr lang="cs-CZ" sz="2800" b="1" u="wavyHeavy" dirty="0" smtClean="0"/>
              <a:t>Těšili jsme se</a:t>
            </a:r>
            <a:r>
              <a:rPr lang="cs-CZ" sz="2800" b="1" dirty="0" smtClean="0"/>
              <a:t> na prázdniny. (</a:t>
            </a:r>
            <a:r>
              <a:rPr lang="cs-CZ" sz="2800" b="1" u="sng" dirty="0" smtClean="0"/>
              <a:t>my</a:t>
            </a:r>
            <a:r>
              <a:rPr lang="cs-CZ" sz="2800" b="1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</a:rPr>
              <a:t> </a:t>
            </a:r>
            <a:r>
              <a:rPr lang="cs-CZ" sz="2000" b="1" smtClean="0">
                <a:solidFill>
                  <a:srgbClr val="C00000"/>
                </a:solidFill>
              </a:rPr>
              <a:t>           </a:t>
            </a:r>
            <a:endParaRPr lang="cs-CZ" b="1" dirty="0" smtClean="0"/>
          </a:p>
          <a:p>
            <a:r>
              <a:rPr lang="cs-CZ" sz="2800" b="1" dirty="0" smtClean="0"/>
              <a:t>Zatmění slunce bylo dobře viditelné.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 Po		   </a:t>
            </a:r>
            <a:r>
              <a:rPr lang="cs-CZ" sz="2000" b="1" dirty="0" err="1" smtClean="0">
                <a:solidFill>
                  <a:srgbClr val="C00000"/>
                </a:solidFill>
              </a:rPr>
              <a:t>Pkn</a:t>
            </a:r>
            <a:r>
              <a:rPr lang="cs-CZ" sz="2000" b="1" dirty="0" smtClean="0">
                <a:solidFill>
                  <a:srgbClr val="C00000"/>
                </a:solidFill>
              </a:rPr>
              <a:t>	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Př</a:t>
            </a:r>
            <a:r>
              <a:rPr lang="cs-CZ" sz="2000" b="1" dirty="0" smtClean="0">
                <a:solidFill>
                  <a:srgbClr val="C00000"/>
                </a:solidFill>
              </a:rPr>
              <a:t>   </a:t>
            </a:r>
            <a:r>
              <a:rPr lang="cs-CZ" sz="2000" b="1" dirty="0" err="1" smtClean="0">
                <a:solidFill>
                  <a:srgbClr val="C00000"/>
                </a:solidFill>
              </a:rPr>
              <a:t>PUzpůsobu</a:t>
            </a:r>
            <a:endParaRPr lang="cs-CZ" b="1" dirty="0" smtClean="0"/>
          </a:p>
          <a:p>
            <a:r>
              <a:rPr lang="cs-CZ" sz="2800" b="1" u="sng" dirty="0" smtClean="0"/>
              <a:t>Zatmění</a:t>
            </a:r>
            <a:r>
              <a:rPr lang="cs-CZ" sz="2800" b="1" dirty="0" smtClean="0"/>
              <a:t> slunce </a:t>
            </a:r>
            <a:r>
              <a:rPr lang="cs-CZ" sz="2800" b="1" u="wavyHeavy" dirty="0" smtClean="0"/>
              <a:t>bylo</a:t>
            </a:r>
            <a:r>
              <a:rPr lang="cs-CZ" sz="2800" b="1" dirty="0"/>
              <a:t> dobře </a:t>
            </a:r>
            <a:r>
              <a:rPr lang="cs-CZ" sz="2800" b="1" u="wavyHeavy" dirty="0" smtClean="0"/>
              <a:t>viditelné.</a:t>
            </a:r>
            <a:r>
              <a:rPr lang="cs-CZ" sz="2800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 </a:t>
            </a:r>
            <a:endParaRPr lang="cs-CZ" b="1" dirty="0" smtClean="0"/>
          </a:p>
          <a:p>
            <a:r>
              <a:rPr lang="cs-CZ" sz="2800" b="1" dirty="0" smtClean="0"/>
              <a:t>Lukáš je velmi zajímavý chlapec.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 Po</a:t>
            </a:r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Př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PUmíry</a:t>
            </a:r>
            <a:r>
              <a:rPr lang="cs-CZ" sz="2000" b="1" dirty="0" smtClean="0">
                <a:solidFill>
                  <a:srgbClr val="C00000"/>
                </a:solidFill>
              </a:rPr>
              <a:t> 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Pks</a:t>
            </a:r>
            <a:endParaRPr lang="cs-CZ" b="1" dirty="0" smtClean="0"/>
          </a:p>
          <a:p>
            <a:r>
              <a:rPr lang="cs-CZ" sz="2800" b="1" u="sng" dirty="0" smtClean="0"/>
              <a:t>Lukáš</a:t>
            </a:r>
            <a:r>
              <a:rPr lang="cs-CZ" sz="2800" b="1" dirty="0" smtClean="0"/>
              <a:t> </a:t>
            </a:r>
            <a:r>
              <a:rPr lang="cs-CZ" sz="2800" b="1" u="wavyHeavy" dirty="0" smtClean="0"/>
              <a:t>je</a:t>
            </a:r>
            <a:r>
              <a:rPr lang="cs-CZ" sz="2800" b="1" dirty="0" smtClean="0"/>
              <a:t> velmi zajímavý </a:t>
            </a:r>
            <a:r>
              <a:rPr lang="cs-CZ" sz="2800" b="1" u="wavyHeavy" dirty="0" smtClean="0"/>
              <a:t>chlapec.</a:t>
            </a: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  </a:t>
            </a:r>
            <a:endParaRPr lang="cs-CZ" b="1" dirty="0" smtClean="0"/>
          </a:p>
          <a:p>
            <a:r>
              <a:rPr lang="cs-CZ" sz="2800" b="1" dirty="0" smtClean="0"/>
              <a:t>Opravdu nemají žádné starosti?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C00000"/>
                </a:solidFill>
              </a:rPr>
              <a:t>není větný člen</a:t>
            </a:r>
            <a:r>
              <a:rPr lang="cs-CZ" sz="2000" b="1" dirty="0" smtClean="0">
                <a:solidFill>
                  <a:srgbClr val="C00000"/>
                </a:solidFill>
              </a:rPr>
              <a:t>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Př</a:t>
            </a:r>
            <a:r>
              <a:rPr lang="cs-CZ" sz="2000" b="1" dirty="0" smtClean="0">
                <a:solidFill>
                  <a:srgbClr val="C00000"/>
                </a:solidFill>
              </a:rPr>
              <a:t>   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Pks</a:t>
            </a:r>
            <a:r>
              <a:rPr lang="cs-CZ" sz="2000" b="1" dirty="0" smtClean="0">
                <a:solidFill>
                  <a:srgbClr val="C00000"/>
                </a:solidFill>
              </a:rPr>
              <a:t>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Pt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Po</a:t>
            </a:r>
            <a:endParaRPr lang="cs-CZ" b="1" dirty="0" smtClean="0"/>
          </a:p>
          <a:p>
            <a:r>
              <a:rPr lang="cs-CZ" sz="2800" b="1" dirty="0" smtClean="0"/>
              <a:t>Opravdu </a:t>
            </a:r>
            <a:r>
              <a:rPr lang="cs-CZ" sz="2800" b="1" u="wavyHeavy" dirty="0" smtClean="0"/>
              <a:t>nemají</a:t>
            </a:r>
            <a:r>
              <a:rPr lang="cs-CZ" sz="2800" b="1" dirty="0" smtClean="0"/>
              <a:t> žádné starosti? (</a:t>
            </a:r>
            <a:r>
              <a:rPr lang="cs-CZ" sz="2800" b="1" u="sng" dirty="0" smtClean="0"/>
              <a:t>oni</a:t>
            </a:r>
            <a:r>
              <a:rPr lang="cs-CZ" sz="2800" b="1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708920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r>
              <a:rPr lang="cs-CZ" sz="2800" b="1" dirty="0" smtClean="0"/>
              <a:t>Mráz maluje na okna mozaikové tvary.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708920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 Po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Př</a:t>
            </a:r>
            <a:r>
              <a:rPr lang="cs-CZ" sz="2000" b="1" dirty="0" smtClean="0">
                <a:solidFill>
                  <a:srgbClr val="C00000"/>
                </a:solidFill>
              </a:rPr>
              <a:t>   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PUmísta</a:t>
            </a:r>
            <a:r>
              <a:rPr lang="cs-CZ" sz="2000" b="1" dirty="0" smtClean="0">
                <a:solidFill>
                  <a:srgbClr val="C00000"/>
                </a:solidFill>
              </a:rPr>
              <a:t>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Pks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</a:t>
            </a:r>
            <a:r>
              <a:rPr lang="cs-CZ" sz="2000" b="1" dirty="0" err="1" smtClean="0">
                <a:solidFill>
                  <a:srgbClr val="C00000"/>
                </a:solidFill>
              </a:rPr>
              <a:t>Pt</a:t>
            </a:r>
            <a:endParaRPr lang="cs-CZ" b="1" dirty="0" smtClean="0"/>
          </a:p>
          <a:p>
            <a:r>
              <a:rPr lang="cs-CZ" sz="2800" b="1" u="sng" dirty="0" smtClean="0"/>
              <a:t>Mráz</a:t>
            </a:r>
            <a:r>
              <a:rPr lang="cs-CZ" sz="2800" b="1" dirty="0" smtClean="0"/>
              <a:t> </a:t>
            </a:r>
            <a:r>
              <a:rPr lang="cs-CZ" sz="2800" b="1" u="wavyHeavy" dirty="0" smtClean="0"/>
              <a:t>maluje</a:t>
            </a:r>
            <a:r>
              <a:rPr lang="cs-CZ" sz="2800" b="1" dirty="0" smtClean="0"/>
              <a:t> na okna mozaikové tvary.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75</TotalTime>
  <Words>286</Words>
  <Application>Microsoft Office PowerPoint</Application>
  <PresentationFormat>Předvádění na obrazovce (4:3)</PresentationFormat>
  <Paragraphs>68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Aspekt</vt:lpstr>
      <vt:lpstr>Snímek 1</vt:lpstr>
      <vt:lpstr>Snímek 2</vt:lpstr>
      <vt:lpstr>Anotace a metodický pokyn</vt:lpstr>
      <vt:lpstr> Postup určování větných členů, větné rozbory</vt:lpstr>
      <vt:lpstr>Postup určování větných členů: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>Preinstalled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rozbory</dc:title>
  <dc:creator>User</dc:creator>
  <cp:lastModifiedBy>User</cp:lastModifiedBy>
  <cp:revision>6</cp:revision>
  <dcterms:created xsi:type="dcterms:W3CDTF">2012-10-15T15:53:58Z</dcterms:created>
  <dcterms:modified xsi:type="dcterms:W3CDTF">2012-11-17T17:44:26Z</dcterms:modified>
</cp:coreProperties>
</file>