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8" r:id="rId2"/>
    <p:sldId id="259" r:id="rId3"/>
    <p:sldId id="256" r:id="rId4"/>
    <p:sldId id="257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737" autoAdjust="0"/>
  </p:normalViewPr>
  <p:slideViewPr>
    <p:cSldViewPr>
      <p:cViewPr>
        <p:scale>
          <a:sx n="70" d="100"/>
          <a:sy n="70" d="100"/>
        </p:scale>
        <p:origin x="-420" y="-3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4" d="100"/>
          <a:sy n="54" d="100"/>
        </p:scale>
        <p:origin x="-2844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69ADC8-6EE1-4AE1-9DD1-669CCA3CAFAB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B4E7A1-8239-4D72-92C2-CC73A0F0606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7465C-8B64-4727-9314-871CDBB8CD4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7465C-8B64-4727-9314-871CDBB8CD4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B4E7A1-8239-4D72-92C2-CC73A0F06067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B4E7A1-8239-4D72-92C2-CC73A0F06067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96BB6-16C4-49E4-B673-F9B7F5314D83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31749-2118-4E48-B749-3B32D05CD5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96BB6-16C4-49E4-B673-F9B7F5314D83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31749-2118-4E48-B749-3B32D05CD5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96BB6-16C4-49E4-B673-F9B7F5314D83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31749-2118-4E48-B749-3B32D05CD5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96BB6-16C4-49E4-B673-F9B7F5314D83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31749-2118-4E48-B749-3B32D05CD5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96BB6-16C4-49E4-B673-F9B7F5314D83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31749-2118-4E48-B749-3B32D05CD5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96BB6-16C4-49E4-B673-F9B7F5314D83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31749-2118-4E48-B749-3B32D05CD5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96BB6-16C4-49E4-B673-F9B7F5314D83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31749-2118-4E48-B749-3B32D05CD5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96BB6-16C4-49E4-B673-F9B7F5314D83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31749-2118-4E48-B749-3B32D05CD5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96BB6-16C4-49E4-B673-F9B7F5314D83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31749-2118-4E48-B749-3B32D05CD5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96BB6-16C4-49E4-B673-F9B7F5314D83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31749-2118-4E48-B749-3B32D05CD5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96BB6-16C4-49E4-B673-F9B7F5314D83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31749-2118-4E48-B749-3B32D05CD5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496BB6-16C4-49E4-B673-F9B7F5314D83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E31749-2118-4E48-B749-3B32D05CD55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3" Type="http://schemas.openxmlformats.org/officeDocument/2006/relationships/image" Target="../media/image3.gif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slide" Target="slide1.xml"/><Relationship Id="rId9" Type="http://schemas.openxmlformats.org/officeDocument/2006/relationships/image" Target="../media/image8.png"/><Relationship Id="rId14" Type="http://schemas.openxmlformats.org/officeDocument/2006/relationships/image" Target="../media/image13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3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404813"/>
            <a:ext cx="5759450" cy="1258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827088" y="2205038"/>
            <a:ext cx="7489825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+mj-lt"/>
                <a:cs typeface="Arial" pitchFamily="34" charset="0"/>
              </a:rPr>
              <a:t>Interaktivní osmisměrka ČR </a:t>
            </a: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+mj-lt"/>
                <a:cs typeface="Arial" pitchFamily="34" charset="0"/>
              </a:rPr>
              <a:t>3</a:t>
            </a:r>
            <a:endParaRPr lang="cs-CZ" sz="3200" dirty="0">
              <a:solidFill>
                <a:schemeClr val="tx2">
                  <a:lumMod val="75000"/>
                </a:schemeClr>
              </a:solidFill>
              <a:latin typeface="+mj-lt"/>
              <a:cs typeface="Arial" pitchFamily="34" charset="0"/>
            </a:endParaRPr>
          </a:p>
        </p:txBody>
      </p:sp>
      <p:pic>
        <p:nvPicPr>
          <p:cNvPr id="2052" name="Obrázek 2" descr="GT-COL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95738" y="4941888"/>
            <a:ext cx="1152525" cy="72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54" name="TextovéPole 6"/>
          <p:cNvSpPr txBox="1">
            <a:spLocks noChangeArrowheads="1"/>
          </p:cNvSpPr>
          <p:nvPr/>
        </p:nvSpPr>
        <p:spPr bwMode="auto">
          <a:xfrm>
            <a:off x="900112" y="4400550"/>
            <a:ext cx="3095824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>
                <a:latin typeface="Calibri" pitchFamily="34" charset="0"/>
              </a:rPr>
              <a:t>Autor</a:t>
            </a:r>
            <a:r>
              <a:rPr lang="cs-CZ" dirty="0" smtClean="0">
                <a:latin typeface="Calibri" pitchFamily="34" charset="0"/>
              </a:rPr>
              <a:t>: Mgr. Martin Rosocha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2055" name="TextovéPole 8"/>
          <p:cNvSpPr txBox="1">
            <a:spLocks noChangeArrowheads="1"/>
          </p:cNvSpPr>
          <p:nvPr/>
        </p:nvSpPr>
        <p:spPr bwMode="auto">
          <a:xfrm>
            <a:off x="6084888" y="4400550"/>
            <a:ext cx="2159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dirty="0">
                <a:latin typeface="Calibri" pitchFamily="34" charset="0"/>
              </a:rPr>
              <a:t>Datum</a:t>
            </a:r>
            <a:r>
              <a:rPr lang="cs-CZ" dirty="0" smtClean="0">
                <a:latin typeface="Calibri" pitchFamily="34" charset="0"/>
              </a:rPr>
              <a:t>: 15. 09. 2013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2056" name="TextovéPole 9"/>
          <p:cNvSpPr txBox="1">
            <a:spLocks noChangeArrowheads="1"/>
          </p:cNvSpPr>
          <p:nvPr/>
        </p:nvSpPr>
        <p:spPr bwMode="auto">
          <a:xfrm>
            <a:off x="1692275" y="5661025"/>
            <a:ext cx="604837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>
                <a:latin typeface="Calibri" pitchFamily="34" charset="0"/>
              </a:rPr>
              <a:t>Gymnázium, Třeboň, Na Sadech 308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900113" y="620713"/>
          <a:ext cx="7200800" cy="5294085"/>
        </p:xfrm>
        <a:graphic>
          <a:graphicData uri="http://schemas.openxmlformats.org/drawingml/2006/table">
            <a:tbl>
              <a:tblPr/>
              <a:tblGrid>
                <a:gridCol w="2190257"/>
                <a:gridCol w="5010543"/>
              </a:tblGrid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CZ.1.07/1.5.00/34.0702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smtClean="0">
                          <a:latin typeface="+mn-lt"/>
                          <a:ea typeface="Calibri"/>
                          <a:cs typeface="Times New Roman"/>
                        </a:rPr>
                        <a:t>VY_32_INOVACE_ZE.60</a:t>
                      </a:r>
                      <a:endParaRPr lang="cs-CZ" sz="1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Škola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Gymnázium, Třeboň, Na Sadech 308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Mgr. Martin Rosocha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+mn-lt"/>
                          <a:ea typeface="Calibri"/>
                          <a:cs typeface="Times New Roman"/>
                        </a:rPr>
                        <a:t>Hledání</a:t>
                      </a:r>
                      <a:r>
                        <a:rPr lang="cs-CZ" sz="1400" baseline="0" dirty="0" smtClean="0">
                          <a:latin typeface="+mn-lt"/>
                          <a:ea typeface="Calibri"/>
                          <a:cs typeface="Times New Roman"/>
                        </a:rPr>
                        <a:t> okresu </a:t>
                      </a:r>
                      <a:r>
                        <a:rPr lang="cs-CZ" sz="1400" baseline="0" dirty="0" smtClean="0">
                          <a:latin typeface="+mn-lt"/>
                          <a:ea typeface="Calibri"/>
                          <a:cs typeface="Times New Roman"/>
                        </a:rPr>
                        <a:t>3</a:t>
                      </a:r>
                      <a:endParaRPr lang="cs-CZ" sz="1400" dirty="0" smtClean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Zeměpis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Tematická oblast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+mn-lt"/>
                          <a:ea typeface="Calibri"/>
                          <a:cs typeface="Times New Roman"/>
                        </a:rPr>
                        <a:t>Regionální geografie</a:t>
                      </a:r>
                      <a:r>
                        <a:rPr lang="cs-CZ" sz="1400" baseline="0" dirty="0" smtClean="0">
                          <a:latin typeface="+mn-lt"/>
                          <a:ea typeface="Calibri"/>
                          <a:cs typeface="Times New Roman"/>
                        </a:rPr>
                        <a:t> ČR</a:t>
                      </a:r>
                      <a:endParaRPr lang="cs-CZ" sz="1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886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Šablona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40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smtClean="0">
                          <a:latin typeface="Arial"/>
                          <a:ea typeface="Calibri"/>
                          <a:cs typeface="Times New Roman"/>
                        </a:rPr>
                        <a:t>III/2 </a:t>
                      </a:r>
                      <a:r>
                        <a:rPr lang="cs-CZ" sz="1400" dirty="0">
                          <a:latin typeface="Arial"/>
                          <a:ea typeface="Calibri"/>
                          <a:cs typeface="Times New Roman"/>
                        </a:rPr>
                        <a:t>- Inovace a zkvalitnění výuky prostřednictvím </a:t>
                      </a:r>
                      <a:r>
                        <a:rPr lang="cs-CZ" sz="1400" dirty="0" err="1" smtClean="0">
                          <a:latin typeface="Arial"/>
                          <a:ea typeface="Calibri"/>
                          <a:cs typeface="Times New Roman"/>
                        </a:rPr>
                        <a:t>ICT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IV, VI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Metodický list/Anotace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Interaktivní prezentace slouží k procvičení okresů ČR.</a:t>
                      </a:r>
                      <a:endParaRPr lang="cs-CZ" sz="1400" baseline="0" dirty="0" smtClean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Pokud není uvedeno jinak, použitý materiál je z vlastních zdrojů autora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0" y="6304002"/>
            <a:ext cx="4176464" cy="553998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500" dirty="0" smtClean="0"/>
              <a:t>Doplňte název okresu vpravo dole (malé číslice u jednotlivých okresů vám pomohou… )</a:t>
            </a:r>
            <a:endParaRPr lang="cs-CZ" sz="1500" dirty="0"/>
          </a:p>
        </p:txBody>
      </p:sp>
      <p:pic>
        <p:nvPicPr>
          <p:cNvPr id="21" name="Obrázek 20" descr="cr_okresy1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5744847"/>
          </a:xfrm>
          <a:prstGeom prst="rect">
            <a:avLst/>
          </a:prstGeom>
        </p:spPr>
      </p:pic>
      <p:cxnSp>
        <p:nvCxnSpPr>
          <p:cNvPr id="33" name="Přímá spojovací šipka 32"/>
          <p:cNvCxnSpPr/>
          <p:nvPr/>
        </p:nvCxnSpPr>
        <p:spPr>
          <a:xfrm flipH="1">
            <a:off x="467544" y="836712"/>
            <a:ext cx="216024" cy="93610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7" name="Přímá spojovací šipka 36"/>
          <p:cNvCxnSpPr>
            <a:stCxn id="1045" idx="2"/>
          </p:cNvCxnSpPr>
          <p:nvPr/>
        </p:nvCxnSpPr>
        <p:spPr>
          <a:xfrm>
            <a:off x="2026395" y="390525"/>
            <a:ext cx="529381" cy="590203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9" name="Přímá spojovací šipka 38"/>
          <p:cNvCxnSpPr/>
          <p:nvPr/>
        </p:nvCxnSpPr>
        <p:spPr>
          <a:xfrm flipH="1">
            <a:off x="4788024" y="692696"/>
            <a:ext cx="648072" cy="144016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41" name="Přímá spojovací šipka 40"/>
          <p:cNvCxnSpPr>
            <a:stCxn id="1044" idx="2"/>
          </p:cNvCxnSpPr>
          <p:nvPr/>
        </p:nvCxnSpPr>
        <p:spPr>
          <a:xfrm flipH="1">
            <a:off x="7164288" y="1611660"/>
            <a:ext cx="1241525" cy="131328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44" name="Přímá spojovací šipka 43"/>
          <p:cNvCxnSpPr/>
          <p:nvPr/>
        </p:nvCxnSpPr>
        <p:spPr>
          <a:xfrm flipH="1">
            <a:off x="5724128" y="1268760"/>
            <a:ext cx="864096" cy="201622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47" name="Přímá spojovací šipka 46"/>
          <p:cNvCxnSpPr/>
          <p:nvPr/>
        </p:nvCxnSpPr>
        <p:spPr>
          <a:xfrm flipH="1" flipV="1">
            <a:off x="6372200" y="4293096"/>
            <a:ext cx="1152129" cy="1008113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50" name="Přímá spojovací šipka 49"/>
          <p:cNvCxnSpPr>
            <a:stCxn id="1046" idx="0"/>
          </p:cNvCxnSpPr>
          <p:nvPr/>
        </p:nvCxnSpPr>
        <p:spPr>
          <a:xfrm flipV="1">
            <a:off x="2885728" y="2924944"/>
            <a:ext cx="606152" cy="25922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52" name="Přímá spojovací šipka 51"/>
          <p:cNvCxnSpPr/>
          <p:nvPr/>
        </p:nvCxnSpPr>
        <p:spPr>
          <a:xfrm flipV="1">
            <a:off x="827584" y="1988840"/>
            <a:ext cx="1368152" cy="280831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55" name="TextovéPole 54"/>
          <p:cNvSpPr txBox="1"/>
          <p:nvPr/>
        </p:nvSpPr>
        <p:spPr>
          <a:xfrm>
            <a:off x="467544" y="5733256"/>
            <a:ext cx="864096" cy="369332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řešení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8" name="TextovéPole 57">
            <a:hlinkClick r:id="rId4" action="ppaction://hlinksldjump"/>
          </p:cNvPr>
          <p:cNvSpPr txBox="1"/>
          <p:nvPr/>
        </p:nvSpPr>
        <p:spPr>
          <a:xfrm>
            <a:off x="8135888" y="0"/>
            <a:ext cx="1008112" cy="338554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znovu</a:t>
            </a:r>
            <a:endParaRPr lang="cs-CZ" sz="1600" dirty="0"/>
          </a:p>
        </p:txBody>
      </p:sp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68093" y="5922000"/>
            <a:ext cx="4875907" cy="93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44" name="Picture 20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667625" y="1268760"/>
            <a:ext cx="1476375" cy="342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45" name="Picture 21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259632" y="0"/>
            <a:ext cx="1533525" cy="390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46" name="Picture 2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123728" y="5517232"/>
            <a:ext cx="1524000" cy="38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47" name="Picture 23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860032" y="332656"/>
            <a:ext cx="279082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48" name="Picture 24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012160" y="908720"/>
            <a:ext cx="15525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49" name="Picture 25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596336" y="5157192"/>
            <a:ext cx="1333500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50" name="Picture 26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0" y="476672"/>
            <a:ext cx="971550" cy="390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51" name="Picture 27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251520" y="4797152"/>
            <a:ext cx="1657350" cy="466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5" name="Obrázek 84" descr="kutna_hora.jpg"/>
          <p:cNvPicPr>
            <a:picLocks noChangeAspect="1"/>
          </p:cNvPicPr>
          <p:nvPr/>
        </p:nvPicPr>
        <p:blipFill>
          <a:blip r:embed="rId14" cstate="print"/>
          <a:stretch>
            <a:fillRect/>
          </a:stretch>
        </p:blipFill>
        <p:spPr>
          <a:xfrm>
            <a:off x="4283968" y="5926478"/>
            <a:ext cx="4860032" cy="931522"/>
          </a:xfrm>
          <a:prstGeom prst="rect">
            <a:avLst/>
          </a:prstGeom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0" presetClass="path" presetSubtype="0" accel="50000" decel="50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-0.05746 -0.04949 C -0.04878 -0.06105 -0.05191 -0.0555 -0.04705 -0.06545 C -0.04548 -0.07215 -0.04271 -0.07655 -0.04114 -0.08325 C -0.04392 -0.10361 -0.05503 -0.11656 -0.06649 -0.12904 C -0.07066 -0.13367 -0.07257 -0.14061 -0.07691 -0.145 C -0.08281 -0.15078 -0.08993 -0.15865 -0.09635 -0.16281 C -0.1033 -0.17692 -0.0993 -0.17229 -0.10677 -0.17877 C -0.11736 -0.20051 -0.10087 -0.16767 -0.11423 -0.19056 C -0.12014 -0.20074 -0.12222 -0.21114 -0.12917 -0.2204 C -0.13177 -0.23034 -0.13646 -0.2382 -0.14114 -0.2463 C -0.14514 -0.26318 -0.13871 -0.23843 -0.14705 -0.26017 C -0.14896 -0.26526 -0.15 -0.27081 -0.15156 -0.27613 C -0.15434 -0.28584 -0.15486 -0.2988 -0.16059 -0.30596 C -0.16285 -0.31545 -0.16371 -0.32562 -0.16805 -0.33372 C -0.16996 -0.34204 -0.17326 -0.35037 -0.17691 -0.35754 C -0.17864 -0.36609 -0.18142 -0.37511 -0.18594 -0.38159 C -0.18785 -0.39246 -0.19184 -0.4031 -0.19774 -0.41142 C -0.20017 -0.42021 -0.20573 -0.42414 -0.20972 -0.43131 C -0.21528 -0.44126 -0.2184 -0.45236 -0.22621 -0.45906 C -0.22969 -0.466 -0.23298 -0.4704 -0.23819 -0.47502 C -0.24149 -0.4815 -0.24375 -0.48473 -0.24861 -0.4889 C -0.2526 -0.49699 -0.25746 -0.50347 -0.26354 -0.50879 C -0.27101 -0.52359 -0.27222 -0.52544 -0.28142 -0.53654 " pathEditMode="relative" rAng="0" ptsTypes="ffffffffffffffffffffffA">
                                      <p:cBhvr>
                                        <p:cTn id="10" dur="3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4" y="-2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US" sz="1900" dirty="0" smtClean="0"/>
              <a:t>Discovery education - free for classroom use. [online]. [cit. 2013-09-1</a:t>
            </a:r>
            <a:r>
              <a:rPr lang="cs-CZ" sz="1900" dirty="0" smtClean="0"/>
              <a:t>5</a:t>
            </a:r>
            <a:r>
              <a:rPr lang="en-US" sz="1900" dirty="0" smtClean="0"/>
              <a:t>]. </a:t>
            </a:r>
            <a:r>
              <a:rPr lang="en-US" sz="1900" dirty="0" err="1" smtClean="0"/>
              <a:t>Dostupné</a:t>
            </a:r>
            <a:r>
              <a:rPr lang="en-US" sz="1900" dirty="0" smtClean="0"/>
              <a:t> z: http://puzzlemaker.discoveryeducation.com/DoublePuzzleSetupForm.asp</a:t>
            </a:r>
            <a:endParaRPr lang="cs-CZ" sz="1900" dirty="0" smtClean="0"/>
          </a:p>
          <a:p>
            <a:pPr marL="457200" indent="-457200">
              <a:buFont typeface="+mj-lt"/>
              <a:buAutoNum type="arabicPeriod"/>
            </a:pPr>
            <a:r>
              <a:rPr lang="pl-PL" sz="1900" dirty="0" smtClean="0"/>
              <a:t>Okresy v Česku. [online]. [cit. 2013-09-16]. Dostupné z: http://cs.wikipedia.org/wiki/Okresy_v_%C4%8Cesku</a:t>
            </a:r>
            <a:r>
              <a:rPr lang="pl-PL" sz="2000" dirty="0" smtClean="0"/>
              <a:t> </a:t>
            </a:r>
          </a:p>
          <a:p>
            <a:endParaRPr lang="cs-CZ" sz="2000" dirty="0" smtClean="0"/>
          </a:p>
          <a:p>
            <a:pPr marL="514350" indent="-514350">
              <a:buFont typeface="+mj-lt"/>
              <a:buAutoNum type="arabicPeriod"/>
            </a:pPr>
            <a:endParaRPr lang="cs-CZ" sz="2000" dirty="0" smtClean="0"/>
          </a:p>
          <a:p>
            <a:pPr marL="514350" indent="-514350">
              <a:buFont typeface="+mj-lt"/>
              <a:buAutoNum type="arabicPeriod"/>
            </a:pPr>
            <a:endParaRPr lang="cs-CZ" sz="2000" dirty="0" smtClean="0"/>
          </a:p>
          <a:p>
            <a:pPr marL="514350" indent="-514350">
              <a:buFont typeface="+mj-lt"/>
              <a:buAutoNum type="arabicPeriod"/>
            </a:pPr>
            <a:endParaRPr lang="cs-CZ" sz="2000" dirty="0" smtClean="0"/>
          </a:p>
          <a:p>
            <a:pPr marL="514350" indent="-514350">
              <a:buFont typeface="+mj-lt"/>
              <a:buAutoNum type="arabicPeriod"/>
            </a:pPr>
            <a:endParaRPr lang="cs-CZ" sz="2000" dirty="0" smtClean="0"/>
          </a:p>
          <a:p>
            <a:pPr marL="514350" indent="-514350">
              <a:buFont typeface="+mj-lt"/>
              <a:buAutoNum type="arabicPeriod"/>
            </a:pPr>
            <a:endParaRPr lang="cs-CZ" sz="2000" dirty="0" smtClean="0"/>
          </a:p>
          <a:p>
            <a:pPr marL="514350" indent="-514350">
              <a:buFont typeface="+mj-lt"/>
              <a:buAutoNum type="arabicPeriod"/>
            </a:pP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1181</TotalTime>
  <Words>151</Words>
  <Application>Microsoft Office PowerPoint</Application>
  <PresentationFormat>Předvádění na obrazovce (4:3)</PresentationFormat>
  <Paragraphs>41</Paragraphs>
  <Slides>4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Snímek 1</vt:lpstr>
      <vt:lpstr>Snímek 2</vt:lpstr>
      <vt:lpstr>Snímek 3</vt:lpstr>
      <vt:lpstr>Zdroje</vt:lpstr>
    </vt:vector>
  </TitlesOfParts>
  <Company>Lenovo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Rosocha</dc:creator>
  <cp:lastModifiedBy>Rosocha</cp:lastModifiedBy>
  <cp:revision>189</cp:revision>
  <dcterms:created xsi:type="dcterms:W3CDTF">2013-04-06T11:19:09Z</dcterms:created>
  <dcterms:modified xsi:type="dcterms:W3CDTF">2013-09-18T14:33:23Z</dcterms:modified>
</cp:coreProperties>
</file>