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2"/>
  </p:notesMasterIdLst>
  <p:sldIdLst>
    <p:sldId id="256" r:id="rId2"/>
    <p:sldId id="264" r:id="rId3"/>
    <p:sldId id="257" r:id="rId4"/>
    <p:sldId id="275" r:id="rId5"/>
    <p:sldId id="265" r:id="rId6"/>
    <p:sldId id="276" r:id="rId7"/>
    <p:sldId id="271" r:id="rId8"/>
    <p:sldId id="277" r:id="rId9"/>
    <p:sldId id="267" r:id="rId10"/>
    <p:sldId id="274" r:id="rId11"/>
    <p:sldId id="266" r:id="rId12"/>
    <p:sldId id="268" r:id="rId13"/>
    <p:sldId id="278" r:id="rId14"/>
    <p:sldId id="269" r:id="rId15"/>
    <p:sldId id="279" r:id="rId16"/>
    <p:sldId id="270" r:id="rId17"/>
    <p:sldId id="272" r:id="rId18"/>
    <p:sldId id="280" r:id="rId19"/>
    <p:sldId id="273" r:id="rId20"/>
    <p:sldId id="26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50" autoAdjust="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1200" baseline="0" smtClean="0"/>
            <a:t>VY_32_INOVACE_15_ČS_MÍSTO, KDE </a:t>
          </a:r>
          <a:r>
            <a:rPr lang="cs-CZ" sz="1200" baseline="0" dirty="0" smtClean="0"/>
            <a:t>ŽIJEME</a:t>
          </a:r>
          <a:endParaRPr lang="cs-CZ" sz="12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800" dirty="0" smtClean="0"/>
            <a:t>Základní škola a Mateřská škola Halže,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HISTORIE TACHOVA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2C90433-5833-4FBB-B44D-19162BCCA373}">
      <dgm:prSet custT="1"/>
      <dgm:spPr/>
      <dgm:t>
        <a:bodyPr/>
        <a:lstStyle/>
        <a:p>
          <a:pPr algn="l" rtl="0"/>
          <a:r>
            <a:rPr lang="cs-CZ" sz="2000" dirty="0"/>
            <a:t>                         </a:t>
          </a:r>
          <a:r>
            <a:rPr lang="cs-CZ" sz="1800" dirty="0"/>
            <a:t>příspěvková organizace</a:t>
          </a:r>
          <a:endParaRPr lang="cs-CZ" sz="2000" dirty="0"/>
        </a:p>
      </dgm:t>
    </dgm:pt>
    <dgm:pt modelId="{FE263347-0334-4678-A4E1-694A34352365}" type="parTrans" cxnId="{44F76B10-125B-49BC-B31D-2D21480A6EC6}">
      <dgm:prSet/>
      <dgm:spPr/>
      <dgm:t>
        <a:bodyPr/>
        <a:lstStyle/>
        <a:p>
          <a:endParaRPr lang="cs-CZ"/>
        </a:p>
      </dgm:t>
    </dgm:pt>
    <dgm:pt modelId="{85A51028-DDCB-4FE7-B282-F905D135B24A}" type="sibTrans" cxnId="{44F76B10-125B-49BC-B31D-2D21480A6EC6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Pavla Dokoupilová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 custLinFactNeighborX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97" custLinFactNeighborY="1829"/>
      <dgm:spPr/>
      <dgm:t>
        <a:bodyPr/>
        <a:lstStyle/>
        <a:p>
          <a:endParaRPr lang="cs-CZ"/>
        </a:p>
      </dgm:t>
    </dgm:pt>
    <dgm:pt modelId="{4F6CFBA2-9153-4703-BA77-A719B4C5992C}" type="pres">
      <dgm:prSet presAssocID="{B2C90433-5833-4FBB-B44D-19162BCCA373}" presName="vertSpace2" presStyleLbl="node1" presStyleIdx="0" presStyleCnt="6"/>
      <dgm:spPr/>
    </dgm:pt>
    <dgm:pt modelId="{14A8BC0B-DAF3-4FCE-8B99-89DA11DD994F}" type="pres">
      <dgm:prSet presAssocID="{B2C90433-5833-4FBB-B44D-19162BCCA373}" presName="circle2" presStyleLbl="node1" presStyleIdx="1" presStyleCnt="6"/>
      <dgm:spPr/>
      <dgm:t>
        <a:bodyPr/>
        <a:lstStyle/>
        <a:p>
          <a:endParaRPr lang="cs-CZ"/>
        </a:p>
      </dgm:t>
    </dgm:pt>
    <dgm:pt modelId="{D9392410-2770-4347-933B-60A9F6903FBE}" type="pres">
      <dgm:prSet presAssocID="{B2C90433-5833-4FBB-B44D-19162BCCA373}" presName="rect2" presStyleLbl="alignAcc1" presStyleIdx="1" presStyleCnt="6"/>
      <dgm:spPr/>
      <dgm:t>
        <a:bodyPr/>
        <a:lstStyle/>
        <a:p>
          <a:endParaRPr lang="cs-CZ"/>
        </a:p>
      </dgm:t>
    </dgm:pt>
    <dgm:pt modelId="{09EDFEAC-03A2-463C-9AF0-B3BDF8DF2AE1}" type="pres">
      <dgm:prSet presAssocID="{D1B46980-6531-4606-95E6-44980827E919}" presName="vertSpace3" presStyleLbl="node1" presStyleIdx="1" presStyleCnt="6"/>
      <dgm:spPr/>
    </dgm:pt>
    <dgm:pt modelId="{7CF15BB8-F72E-45BD-9712-5ED6653D95D5}" type="pres">
      <dgm:prSet presAssocID="{D1B46980-6531-4606-95E6-44980827E919}" presName="circle3" presStyleLbl="node1" presStyleIdx="2" presStyleCnt="6" custLinFactNeighborX="-2221" custLinFactNeighborY="-4429"/>
      <dgm:spPr/>
    </dgm:pt>
    <dgm:pt modelId="{5F013748-4A2A-480C-96C5-0CD231CBE889}" type="pres">
      <dgm:prSet presAssocID="{D1B46980-6531-4606-95E6-44980827E919}" presName="rect3" presStyleLbl="alignAcc1" presStyleIdx="2" presStyleCnt="6"/>
      <dgm:spPr/>
      <dgm:t>
        <a:bodyPr/>
        <a:lstStyle/>
        <a:p>
          <a:endParaRPr lang="cs-CZ"/>
        </a:p>
      </dgm:t>
    </dgm:pt>
    <dgm:pt modelId="{4E9C25AC-9260-44B9-B073-F9B14E98DB74}" type="pres">
      <dgm:prSet presAssocID="{B651F6E3-6281-48DB-9319-2AEAFDAE7572}" presName="vertSpace4" presStyleLbl="node1" presStyleIdx="2" presStyleCnt="6"/>
      <dgm:spPr/>
    </dgm:pt>
    <dgm:pt modelId="{C9A5F600-7420-4D42-9687-33E03BDF265C}" type="pres">
      <dgm:prSet presAssocID="{B651F6E3-6281-48DB-9319-2AEAFDAE7572}" presName="circle4" presStyleLbl="node1" presStyleIdx="3" presStyleCnt="6"/>
      <dgm:spPr/>
    </dgm:pt>
    <dgm:pt modelId="{3AA16991-9ECE-445A-A70C-A94F691C7006}" type="pres">
      <dgm:prSet presAssocID="{B651F6E3-6281-48DB-9319-2AEAFDAE7572}" presName="rect4" presStyleLbl="alignAcc1" presStyleIdx="3" presStyleCnt="6"/>
      <dgm:spPr/>
      <dgm:t>
        <a:bodyPr/>
        <a:lstStyle/>
        <a:p>
          <a:endParaRPr lang="cs-CZ"/>
        </a:p>
      </dgm:t>
    </dgm:pt>
    <dgm:pt modelId="{DD3786C8-B436-4B50-9608-196999D0516C}" type="pres">
      <dgm:prSet presAssocID="{D8197B8C-B260-4A16-BDF4-0947B075E274}" presName="vertSpace5" presStyleLbl="node1" presStyleIdx="3" presStyleCnt="6"/>
      <dgm:spPr/>
    </dgm:pt>
    <dgm:pt modelId="{F8FC9227-4FB5-4957-BB25-93061D0C28FB}" type="pres">
      <dgm:prSet presAssocID="{D8197B8C-B260-4A16-BDF4-0947B075E274}" presName="circle5" presStyleLbl="node1" presStyleIdx="4" presStyleCnt="6"/>
      <dgm:spPr/>
    </dgm:pt>
    <dgm:pt modelId="{CA38FC10-2C5A-4897-8271-E6B0CE1D6BB0}" type="pres">
      <dgm:prSet presAssocID="{D8197B8C-B260-4A16-BDF4-0947B075E274}" presName="rect5" presStyleLbl="alignAcc1" presStyleIdx="4" presStyleCnt="6"/>
      <dgm:spPr/>
      <dgm:t>
        <a:bodyPr/>
        <a:lstStyle/>
        <a:p>
          <a:endParaRPr lang="cs-CZ"/>
        </a:p>
      </dgm:t>
    </dgm:pt>
    <dgm:pt modelId="{31B89C0F-C23D-4A3E-8A0B-BECE90065C6E}" type="pres">
      <dgm:prSet presAssocID="{4C35D32F-0EAB-4CD7-82EE-45574DC2A586}" presName="vertSpace6" presStyleLbl="node1" presStyleIdx="4" presStyleCnt="6"/>
      <dgm:spPr/>
    </dgm:pt>
    <dgm:pt modelId="{5D5757ED-2392-418D-A431-E9244F111100}" type="pres">
      <dgm:prSet presAssocID="{4C35D32F-0EAB-4CD7-82EE-45574DC2A586}" presName="circle6" presStyleLbl="node1" presStyleIdx="5" presStyleCnt="6"/>
      <dgm:spPr/>
    </dgm:pt>
    <dgm:pt modelId="{3C37292F-5271-4C3A-A997-20B5C1B6872D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6A7B9D-E3A6-4D41-8CDA-DEA199065E9E}" type="pres">
      <dgm:prSet presAssocID="{B2C90433-5833-4FBB-B44D-19162BCCA373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E5CC36-9736-4704-B22E-2D7944A0BBD1}" type="pres">
      <dgm:prSet presAssocID="{D1B46980-6531-4606-95E6-44980827E91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DB4571-421D-4058-AAB5-064D170F22B0}" type="pres">
      <dgm:prSet presAssocID="{B651F6E3-6281-48DB-9319-2AEAFDAE7572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D4614E-3F74-4EC4-B359-7FB1B8348A94}" type="pres">
      <dgm:prSet presAssocID="{D8197B8C-B260-4A16-BDF4-0947B075E27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616B6F-1171-4D86-B1AD-21F3C76E9237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A783F27-8B91-4F52-9A32-759AE6797265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AEC10B1B-31EC-4FBA-B270-9FFF9F32F283}" type="presOf" srcId="{D1B46980-6531-4606-95E6-44980827E919}" destId="{37E5CC36-9736-4704-B22E-2D7944A0BBD1}" srcOrd="1" destOrd="0" presId="urn:microsoft.com/office/officeart/2005/8/layout/target3"/>
    <dgm:cxn modelId="{E83913B6-08E4-45A0-957A-F7EFDA74B2EC}" type="presOf" srcId="{D1D4F407-5343-4D3F-B5B9-D407B03CAEB4}" destId="{D005CE8C-CC26-4C3E-AC11-E15060ECD759}" srcOrd="0" destOrd="0" presId="urn:microsoft.com/office/officeart/2005/8/layout/target3"/>
    <dgm:cxn modelId="{100F29D4-3697-427F-A53B-E291CCD20CFE}" type="presOf" srcId="{D1D4F407-5343-4D3F-B5B9-D407B03CAEB4}" destId="{AED2198E-93D5-4001-81B4-73124B309672}" srcOrd="1" destOrd="0" presId="urn:microsoft.com/office/officeart/2005/8/layout/target3"/>
    <dgm:cxn modelId="{BE7242F9-DEC2-4B75-AB16-F8AA2EF8CB25}" type="presOf" srcId="{4C35D32F-0EAB-4CD7-82EE-45574DC2A586}" destId="{3C37292F-5271-4C3A-A997-20B5C1B6872D}" srcOrd="0" destOrd="0" presId="urn:microsoft.com/office/officeart/2005/8/layout/target3"/>
    <dgm:cxn modelId="{E12F733B-4BA4-466D-9998-E6323F5CA074}" type="presOf" srcId="{D1B46980-6531-4606-95E6-44980827E919}" destId="{5F013748-4A2A-480C-96C5-0CD231CBE889}" srcOrd="0" destOrd="0" presId="urn:microsoft.com/office/officeart/2005/8/layout/target3"/>
    <dgm:cxn modelId="{DF5AEABA-FF75-48C9-943F-39553BBE3DFE}" type="presOf" srcId="{B651F6E3-6281-48DB-9319-2AEAFDAE7572}" destId="{64DB4571-421D-4058-AAB5-064D170F22B0}" srcOrd="1" destOrd="0" presId="urn:microsoft.com/office/officeart/2005/8/layout/target3"/>
    <dgm:cxn modelId="{08445F60-E30A-4A7F-9BD5-F50AA6558E82}" type="presOf" srcId="{D8197B8C-B260-4A16-BDF4-0947B075E274}" destId="{12D4614E-3F74-4EC4-B359-7FB1B8348A94}" srcOrd="1" destOrd="0" presId="urn:microsoft.com/office/officeart/2005/8/layout/target3"/>
    <dgm:cxn modelId="{2EA6DC0F-9190-4E41-A31E-D5A56A300E9C}" type="presOf" srcId="{B2C90433-5833-4FBB-B44D-19162BCCA373}" destId="{526A7B9D-E3A6-4D41-8CDA-DEA199065E9E}" srcOrd="1" destOrd="0" presId="urn:microsoft.com/office/officeart/2005/8/layout/target3"/>
    <dgm:cxn modelId="{E2ACA40C-B71F-4C29-9785-5E05F6DEA534}" type="presOf" srcId="{D8197B8C-B260-4A16-BDF4-0947B075E274}" destId="{CA38FC10-2C5A-4897-8271-E6B0CE1D6BB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3AF5927-56E0-478A-8784-76ED5CB49871}" type="presOf" srcId="{4C35D32F-0EAB-4CD7-82EE-45574DC2A586}" destId="{69616B6F-1171-4D86-B1AD-21F3C76E9237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44F76B10-125B-49BC-B31D-2D21480A6EC6}" srcId="{757F3AB3-0718-4624-B441-E567A8F0AB56}" destId="{B2C90433-5833-4FBB-B44D-19162BCCA373}" srcOrd="1" destOrd="0" parTransId="{FE263347-0334-4678-A4E1-694A34352365}" sibTransId="{85A51028-DDCB-4FE7-B282-F905D135B24A}"/>
    <dgm:cxn modelId="{B78BE8FD-2275-453D-8FC9-393BA3A674C0}" type="presOf" srcId="{B651F6E3-6281-48DB-9319-2AEAFDAE7572}" destId="{3AA16991-9ECE-445A-A70C-A94F691C7006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7182E054-C7C5-41E6-AFB8-76FEB30C9C7F}" type="presOf" srcId="{B2C90433-5833-4FBB-B44D-19162BCCA373}" destId="{D9392410-2770-4347-933B-60A9F6903FBE}" srcOrd="0" destOrd="0" presId="urn:microsoft.com/office/officeart/2005/8/layout/target3"/>
    <dgm:cxn modelId="{AE9081F6-02AB-4468-A840-7268932293F1}" type="presParOf" srcId="{333A1088-737F-45CB-B68E-254E46348037}" destId="{F5ABB229-8D3B-4694-996A-96F23CF14429}" srcOrd="0" destOrd="0" presId="urn:microsoft.com/office/officeart/2005/8/layout/target3"/>
    <dgm:cxn modelId="{CADD8F87-8E36-44D3-AEB7-2886614A4905}" type="presParOf" srcId="{333A1088-737F-45CB-B68E-254E46348037}" destId="{F41139FD-01EE-4571-8B17-4FB00FC51163}" srcOrd="1" destOrd="0" presId="urn:microsoft.com/office/officeart/2005/8/layout/target3"/>
    <dgm:cxn modelId="{1325419E-CF8E-4174-A93A-F807452C5F20}" type="presParOf" srcId="{333A1088-737F-45CB-B68E-254E46348037}" destId="{D005CE8C-CC26-4C3E-AC11-E15060ECD759}" srcOrd="2" destOrd="0" presId="urn:microsoft.com/office/officeart/2005/8/layout/target3"/>
    <dgm:cxn modelId="{98A8091D-9301-49DC-9100-143D0077999E}" type="presParOf" srcId="{333A1088-737F-45CB-B68E-254E46348037}" destId="{4F6CFBA2-9153-4703-BA77-A719B4C5992C}" srcOrd="3" destOrd="0" presId="urn:microsoft.com/office/officeart/2005/8/layout/target3"/>
    <dgm:cxn modelId="{BAEC510E-412A-4ECC-92C9-6BECC1E56607}" type="presParOf" srcId="{333A1088-737F-45CB-B68E-254E46348037}" destId="{14A8BC0B-DAF3-4FCE-8B99-89DA11DD994F}" srcOrd="4" destOrd="0" presId="urn:microsoft.com/office/officeart/2005/8/layout/target3"/>
    <dgm:cxn modelId="{04BD7C77-FCE5-4950-A2BE-549110E947BD}" type="presParOf" srcId="{333A1088-737F-45CB-B68E-254E46348037}" destId="{D9392410-2770-4347-933B-60A9F6903FBE}" srcOrd="5" destOrd="0" presId="urn:microsoft.com/office/officeart/2005/8/layout/target3"/>
    <dgm:cxn modelId="{8E4FF673-DDF8-44E6-A991-8BBA11242368}" type="presParOf" srcId="{333A1088-737F-45CB-B68E-254E46348037}" destId="{09EDFEAC-03A2-463C-9AF0-B3BDF8DF2AE1}" srcOrd="6" destOrd="0" presId="urn:microsoft.com/office/officeart/2005/8/layout/target3"/>
    <dgm:cxn modelId="{9D1B8614-B1F7-4676-BB44-2B850235D34E}" type="presParOf" srcId="{333A1088-737F-45CB-B68E-254E46348037}" destId="{7CF15BB8-F72E-45BD-9712-5ED6653D95D5}" srcOrd="7" destOrd="0" presId="urn:microsoft.com/office/officeart/2005/8/layout/target3"/>
    <dgm:cxn modelId="{26307E76-DCE5-4719-9D9E-6BC16C1A8961}" type="presParOf" srcId="{333A1088-737F-45CB-B68E-254E46348037}" destId="{5F013748-4A2A-480C-96C5-0CD231CBE889}" srcOrd="8" destOrd="0" presId="urn:microsoft.com/office/officeart/2005/8/layout/target3"/>
    <dgm:cxn modelId="{C506C0DE-AC81-4B5B-A456-0FAD2E9C060D}" type="presParOf" srcId="{333A1088-737F-45CB-B68E-254E46348037}" destId="{4E9C25AC-9260-44B9-B073-F9B14E98DB74}" srcOrd="9" destOrd="0" presId="urn:microsoft.com/office/officeart/2005/8/layout/target3"/>
    <dgm:cxn modelId="{A1E20E19-EC68-4F3F-AC47-29E8E8018C7E}" type="presParOf" srcId="{333A1088-737F-45CB-B68E-254E46348037}" destId="{C9A5F600-7420-4D42-9687-33E03BDF265C}" srcOrd="10" destOrd="0" presId="urn:microsoft.com/office/officeart/2005/8/layout/target3"/>
    <dgm:cxn modelId="{F589EC24-8D0A-4B59-9F2E-1EC6F8DDB13C}" type="presParOf" srcId="{333A1088-737F-45CB-B68E-254E46348037}" destId="{3AA16991-9ECE-445A-A70C-A94F691C7006}" srcOrd="11" destOrd="0" presId="urn:microsoft.com/office/officeart/2005/8/layout/target3"/>
    <dgm:cxn modelId="{D30BBEA7-A5D1-4C2C-9D42-7AF44E2B915F}" type="presParOf" srcId="{333A1088-737F-45CB-B68E-254E46348037}" destId="{DD3786C8-B436-4B50-9608-196999D0516C}" srcOrd="12" destOrd="0" presId="urn:microsoft.com/office/officeart/2005/8/layout/target3"/>
    <dgm:cxn modelId="{EF0CF145-7F72-4A71-89CE-DDD94EBCD16D}" type="presParOf" srcId="{333A1088-737F-45CB-B68E-254E46348037}" destId="{F8FC9227-4FB5-4957-BB25-93061D0C28FB}" srcOrd="13" destOrd="0" presId="urn:microsoft.com/office/officeart/2005/8/layout/target3"/>
    <dgm:cxn modelId="{81ECCD5E-C4FF-4F2D-AFE5-4C87FBA33777}" type="presParOf" srcId="{333A1088-737F-45CB-B68E-254E46348037}" destId="{CA38FC10-2C5A-4897-8271-E6B0CE1D6BB0}" srcOrd="14" destOrd="0" presId="urn:microsoft.com/office/officeart/2005/8/layout/target3"/>
    <dgm:cxn modelId="{FA18F3A6-F23D-4471-903A-21483681E6F2}" type="presParOf" srcId="{333A1088-737F-45CB-B68E-254E46348037}" destId="{31B89C0F-C23D-4A3E-8A0B-BECE90065C6E}" srcOrd="15" destOrd="0" presId="urn:microsoft.com/office/officeart/2005/8/layout/target3"/>
    <dgm:cxn modelId="{E0B859EC-C44B-47C2-82FB-81D1864E0EC2}" type="presParOf" srcId="{333A1088-737F-45CB-B68E-254E46348037}" destId="{5D5757ED-2392-418D-A431-E9244F111100}" srcOrd="16" destOrd="0" presId="urn:microsoft.com/office/officeart/2005/8/layout/target3"/>
    <dgm:cxn modelId="{2B8BCCA4-1C78-4C23-AF81-3C9EC01AC436}" type="presParOf" srcId="{333A1088-737F-45CB-B68E-254E46348037}" destId="{3C37292F-5271-4C3A-A997-20B5C1B6872D}" srcOrd="17" destOrd="0" presId="urn:microsoft.com/office/officeart/2005/8/layout/target3"/>
    <dgm:cxn modelId="{E193E4FF-EAD0-4DDA-B485-A90199FA8DF2}" type="presParOf" srcId="{333A1088-737F-45CB-B68E-254E46348037}" destId="{AED2198E-93D5-4001-81B4-73124B309672}" srcOrd="18" destOrd="0" presId="urn:microsoft.com/office/officeart/2005/8/layout/target3"/>
    <dgm:cxn modelId="{9DED3AC4-2951-4309-B233-1FED05D906C3}" type="presParOf" srcId="{333A1088-737F-45CB-B68E-254E46348037}" destId="{526A7B9D-E3A6-4D41-8CDA-DEA199065E9E}" srcOrd="19" destOrd="0" presId="urn:microsoft.com/office/officeart/2005/8/layout/target3"/>
    <dgm:cxn modelId="{7366B740-D744-41BD-B364-E76D5B6C9A2A}" type="presParOf" srcId="{333A1088-737F-45CB-B68E-254E46348037}" destId="{37E5CC36-9736-4704-B22E-2D7944A0BBD1}" srcOrd="20" destOrd="0" presId="urn:microsoft.com/office/officeart/2005/8/layout/target3"/>
    <dgm:cxn modelId="{E8545C4A-5FC1-4F73-9B89-E81967F6B0FE}" type="presParOf" srcId="{333A1088-737F-45CB-B68E-254E46348037}" destId="{64DB4571-421D-4058-AAB5-064D170F22B0}" srcOrd="21" destOrd="0" presId="urn:microsoft.com/office/officeart/2005/8/layout/target3"/>
    <dgm:cxn modelId="{6829F5BE-FDE2-40DD-9305-4C80C0254774}" type="presParOf" srcId="{333A1088-737F-45CB-B68E-254E46348037}" destId="{12D4614E-3F74-4EC4-B359-7FB1B8348A94}" srcOrd="22" destOrd="0" presId="urn:microsoft.com/office/officeart/2005/8/layout/target3"/>
    <dgm:cxn modelId="{7BC0CB3F-DDDE-4DD6-947E-08931DDB9846}" type="presParOf" srcId="{333A1088-737F-45CB-B68E-254E46348037}" destId="{69616B6F-1171-4D86-B1AD-21F3C76E9237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156" y="0"/>
          <a:ext cx="2604135" cy="260413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02067" y="0"/>
          <a:ext cx="5150802" cy="26041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800" kern="1200" dirty="0" smtClean="0"/>
            <a:t>Základní škola a Mateřská škola Halže,</a:t>
          </a:r>
          <a:endParaRPr lang="cs-CZ" sz="2000" kern="1200" dirty="0"/>
        </a:p>
      </dsp:txBody>
      <dsp:txXfrm>
        <a:off x="1302067" y="0"/>
        <a:ext cx="5150802" cy="325517"/>
      </dsp:txXfrm>
    </dsp:sp>
    <dsp:sp modelId="{14A8BC0B-DAF3-4FCE-8B99-89DA11DD994F}">
      <dsp:nvSpPr>
        <dsp:cNvPr id="0" name=""/>
        <dsp:cNvSpPr/>
      </dsp:nvSpPr>
      <dsp:spPr>
        <a:xfrm>
          <a:off x="227862" y="325517"/>
          <a:ext cx="2148410" cy="21484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9392410-2770-4347-933B-60A9F6903FBE}">
      <dsp:nvSpPr>
        <dsp:cNvPr id="0" name=""/>
        <dsp:cNvSpPr/>
      </dsp:nvSpPr>
      <dsp:spPr>
        <a:xfrm>
          <a:off x="1302067" y="325517"/>
          <a:ext cx="5150802" cy="21484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/>
            <a:t>                         </a:t>
          </a:r>
          <a:r>
            <a:rPr lang="cs-CZ" sz="1800" kern="1200" dirty="0"/>
            <a:t>příspěvková organizace</a:t>
          </a:r>
          <a:endParaRPr lang="cs-CZ" sz="2000" kern="1200" dirty="0"/>
        </a:p>
      </dsp:txBody>
      <dsp:txXfrm>
        <a:off x="1302067" y="325517"/>
        <a:ext cx="5150802" cy="325517"/>
      </dsp:txXfrm>
    </dsp:sp>
    <dsp:sp modelId="{7CF15BB8-F72E-45BD-9712-5ED6653D95D5}">
      <dsp:nvSpPr>
        <dsp:cNvPr id="0" name=""/>
        <dsp:cNvSpPr/>
      </dsp:nvSpPr>
      <dsp:spPr>
        <a:xfrm>
          <a:off x="418129" y="576066"/>
          <a:ext cx="1692686" cy="169268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013748-4A2A-480C-96C5-0CD231CBE889}">
      <dsp:nvSpPr>
        <dsp:cNvPr id="0" name=""/>
        <dsp:cNvSpPr/>
      </dsp:nvSpPr>
      <dsp:spPr>
        <a:xfrm>
          <a:off x="1302067" y="651035"/>
          <a:ext cx="5150802" cy="16926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Pavla Dokoupilová</a:t>
          </a:r>
          <a:endParaRPr lang="cs-CZ" sz="2000" kern="1200" dirty="0"/>
        </a:p>
      </dsp:txBody>
      <dsp:txXfrm>
        <a:off x="1302067" y="651035"/>
        <a:ext cx="5150802" cy="325515"/>
      </dsp:txXfrm>
    </dsp:sp>
    <dsp:sp modelId="{C9A5F600-7420-4D42-9687-33E03BDF265C}">
      <dsp:nvSpPr>
        <dsp:cNvPr id="0" name=""/>
        <dsp:cNvSpPr/>
      </dsp:nvSpPr>
      <dsp:spPr>
        <a:xfrm>
          <a:off x="683585" y="976550"/>
          <a:ext cx="1236964" cy="12369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AA16991-9ECE-445A-A70C-A94F691C7006}">
      <dsp:nvSpPr>
        <dsp:cNvPr id="0" name=""/>
        <dsp:cNvSpPr/>
      </dsp:nvSpPr>
      <dsp:spPr>
        <a:xfrm>
          <a:off x="1302067" y="976550"/>
          <a:ext cx="5150802" cy="12369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1200" kern="1200" baseline="0" smtClean="0"/>
            <a:t>VY_32_INOVACE_15_ČS_MÍSTO, KDE </a:t>
          </a:r>
          <a:r>
            <a:rPr lang="cs-CZ" sz="1200" kern="1200" baseline="0" dirty="0" smtClean="0"/>
            <a:t>ŽIJEME</a:t>
          </a:r>
          <a:endParaRPr lang="cs-CZ" sz="1200" kern="1200" dirty="0"/>
        </a:p>
      </dsp:txBody>
      <dsp:txXfrm>
        <a:off x="1302067" y="976550"/>
        <a:ext cx="5150802" cy="325517"/>
      </dsp:txXfrm>
    </dsp:sp>
    <dsp:sp modelId="{F8FC9227-4FB5-4957-BB25-93061D0C28FB}">
      <dsp:nvSpPr>
        <dsp:cNvPr id="0" name=""/>
        <dsp:cNvSpPr/>
      </dsp:nvSpPr>
      <dsp:spPr>
        <a:xfrm>
          <a:off x="911447" y="1302068"/>
          <a:ext cx="781239" cy="781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38FC10-2C5A-4897-8271-E6B0CE1D6BB0}">
      <dsp:nvSpPr>
        <dsp:cNvPr id="0" name=""/>
        <dsp:cNvSpPr/>
      </dsp:nvSpPr>
      <dsp:spPr>
        <a:xfrm>
          <a:off x="1302067" y="1302068"/>
          <a:ext cx="5150802" cy="781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HISTORIE TACHOVA</a:t>
          </a:r>
          <a:endParaRPr lang="cs-CZ" sz="2000" kern="1200" dirty="0"/>
        </a:p>
      </dsp:txBody>
      <dsp:txXfrm>
        <a:off x="1302067" y="1302068"/>
        <a:ext cx="5150802" cy="325517"/>
      </dsp:txXfrm>
    </dsp:sp>
    <dsp:sp modelId="{5D5757ED-2392-418D-A431-E9244F111100}">
      <dsp:nvSpPr>
        <dsp:cNvPr id="0" name=""/>
        <dsp:cNvSpPr/>
      </dsp:nvSpPr>
      <dsp:spPr>
        <a:xfrm>
          <a:off x="1139309" y="1627586"/>
          <a:ext cx="325515" cy="3255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37292F-5271-4C3A-A997-20B5C1B6872D}">
      <dsp:nvSpPr>
        <dsp:cNvPr id="0" name=""/>
        <dsp:cNvSpPr/>
      </dsp:nvSpPr>
      <dsp:spPr>
        <a:xfrm>
          <a:off x="1302067" y="1627586"/>
          <a:ext cx="5150802" cy="3255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1302067" y="1627586"/>
        <a:ext cx="5150802" cy="325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3893E-6172-4037-82B9-2D2D93F82C5A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08B31E-43B3-4575-86CE-A4C013E6F7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8086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08B31E-43B3-4575-86CE-A4C013E6F7B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3325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152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1503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7633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927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8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763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8582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50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3407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0693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5708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BFFD5-02BA-4523-96F6-4F02B163D0E7}" type="datetimeFigureOut">
              <a:rPr lang="cs-CZ" smtClean="0"/>
              <a:t>18.9.2013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B0627-500B-40C5-AD46-CC885821B4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7255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okay.cz/img/design/mapa_cr_prodejny.png" TargetMode="External"/><Relationship Id="rId3" Type="http://schemas.openxmlformats.org/officeDocument/2006/relationships/hyperlink" Target="http://www.husitskamesta.net/img_resize.php?way=data/photobank/fotobanka/tachov/tachov-mesto/zamek01/extra/2008-12-09-12-41-08-400.jpg&amp;width=458&amp;type=cropImage&amp;height=240" TargetMode="External"/><Relationship Id="rId7" Type="http://schemas.openxmlformats.org/officeDocument/2006/relationships/hyperlink" Target="http://files.zemepisar.webnode.sk/system_preview_detail_200000061-be89cbf83a-public/Plze%C5%88sk%C3%BD%20kraj.jpg" TargetMode="External"/><Relationship Id="rId12" Type="http://schemas.openxmlformats.org/officeDocument/2006/relationships/hyperlink" Target="http://upload.wikimedia.org/wikipedia/commons/8/84/Tachov_mohyla.JPG" TargetMode="External"/><Relationship Id="rId2" Type="http://schemas.openxmlformats.org/officeDocument/2006/relationships/hyperlink" Target="http://www.tds.tachov-mesto.cz/zkusebn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bytovani-tachov.com/Images/Tachov.JPG" TargetMode="External"/><Relationship Id="rId11" Type="http://schemas.openxmlformats.org/officeDocument/2006/relationships/hyperlink" Target="http://www.office.microsoft.com/" TargetMode="External"/><Relationship Id="rId5" Type="http://schemas.openxmlformats.org/officeDocument/2006/relationships/hyperlink" Target="http://upload.wikimedia.org/wikipedia/commons/thumb/0/0a/Tachov_bitva.JPG/280px-Tachov_bitva.JPG" TargetMode="External"/><Relationship Id="rId10" Type="http://schemas.openxmlformats.org/officeDocument/2006/relationships/hyperlink" Target="http://turista.tachov-mesto.cz/tc_vaclav.htm" TargetMode="External"/><Relationship Id="rId4" Type="http://schemas.openxmlformats.org/officeDocument/2006/relationships/hyperlink" Target="http://www.cestujsdetmi.cz/upload/obrazky/galerie_obrazku/muzeum-lesa-2264.jpg" TargetMode="External"/><Relationship Id="rId9" Type="http://schemas.openxmlformats.org/officeDocument/2006/relationships/hyperlink" Target="http://turista.tachov-mesto.cz/svetce/csv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3259444"/>
              </p:ext>
            </p:extLst>
          </p:nvPr>
        </p:nvGraphicFramePr>
        <p:xfrm>
          <a:off x="1345565" y="764704"/>
          <a:ext cx="6452870" cy="26041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4221088"/>
            <a:ext cx="6440760" cy="14177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21088"/>
            <a:ext cx="6238875" cy="125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54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Anotace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5. ročníku.</a:t>
            </a:r>
          </a:p>
          <a:p>
            <a:r>
              <a:rPr lang="cs-CZ" dirty="0" smtClean="0"/>
              <a:t>Slouží k získání nových poznatků</a:t>
            </a:r>
            <a:r>
              <a:rPr lang="cs-CZ" dirty="0"/>
              <a:t> </a:t>
            </a:r>
            <a:r>
              <a:rPr lang="cs-CZ" dirty="0" smtClean="0"/>
              <a:t>téma Místo, kde žijeme – historie Tachova.</a:t>
            </a:r>
          </a:p>
          <a:p>
            <a:r>
              <a:rPr lang="cs-CZ" dirty="0" smtClean="0"/>
              <a:t>Klíčová slova: historické památky v Tachově – zámek, památník Vysoká, památník Mohyla, městské hradby, jízdárna ve Světcích, kostel sv. Václava, kostel Nanebevzetí Panny Marie,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787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pPr algn="l"/>
            <a:r>
              <a:rPr lang="cs-CZ" dirty="0" smtClean="0"/>
              <a:t>          TACHOV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4440" y="1573600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Město leží v Plzeňském kraji</a:t>
            </a:r>
          </a:p>
          <a:p>
            <a:r>
              <a:rPr lang="cs-CZ" dirty="0" smtClean="0"/>
              <a:t>První zmínka o Tachovu pochází </a:t>
            </a:r>
            <a:r>
              <a:rPr lang="cs-CZ" b="1" dirty="0" smtClean="0"/>
              <a:t>z 12. století </a:t>
            </a:r>
          </a:p>
          <a:p>
            <a:r>
              <a:rPr lang="cs-CZ" dirty="0" smtClean="0"/>
              <a:t>Kníže </a:t>
            </a:r>
            <a:r>
              <a:rPr lang="cs-CZ" b="1" dirty="0" smtClean="0"/>
              <a:t>Soběslav</a:t>
            </a:r>
            <a:r>
              <a:rPr lang="cs-CZ" dirty="0" smtClean="0"/>
              <a:t> nechal vystavět hrad v blízkosti vsi Tachov</a:t>
            </a:r>
          </a:p>
          <a:p>
            <a:r>
              <a:rPr lang="cs-CZ" dirty="0" smtClean="0"/>
              <a:t>Slovanské hradisko leželo na důležité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tzv. </a:t>
            </a:r>
            <a:r>
              <a:rPr lang="cs-CZ" b="1" dirty="0" smtClean="0"/>
              <a:t>Norimberské stezce</a:t>
            </a:r>
          </a:p>
          <a:p>
            <a:pPr marL="0" indent="0">
              <a:buNone/>
            </a:pPr>
            <a:r>
              <a:rPr lang="cs-CZ" dirty="0" smtClean="0"/>
              <a:t> – spojovala Čechy s obchodními centry Bavorska</a:t>
            </a:r>
            <a:endParaRPr lang="cs-CZ" dirty="0"/>
          </a:p>
        </p:txBody>
      </p:sp>
      <p:pic>
        <p:nvPicPr>
          <p:cNvPr id="1026" name="Picture 2" descr="C:\Users\pdokoupilova\Desktop\mapa_cr_prodejn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4664"/>
            <a:ext cx="3242566" cy="2083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 flipV="1">
            <a:off x="5076056" y="1446393"/>
            <a:ext cx="1224136" cy="2544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3629"/>
            <a:ext cx="1047109" cy="1286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 descr="C:\Users\pdokoupilova\AppData\Local\Microsoft\Windows\Temporary Internet Files\Content.IE5\WO81AKX5\MC90010105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692" y="3742895"/>
            <a:ext cx="1226671" cy="1243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537910" y="2331531"/>
            <a:ext cx="416840" cy="313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106984" y="2924937"/>
            <a:ext cx="639346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04821" y="5075223"/>
            <a:ext cx="7776864" cy="603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987824" y="1540273"/>
            <a:ext cx="1656184" cy="5591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11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odpověz.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Ze kterého století pochází první zmínky o Tachově?</a:t>
            </a:r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cs-CZ" sz="1800" dirty="0" smtClean="0"/>
              <a:t>12. století</a:t>
            </a:r>
            <a:endParaRPr lang="cs-CZ" sz="1800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Který kníže nechal vystavět hrad v blízkosti Tachova?</a:t>
            </a:r>
          </a:p>
          <a:p>
            <a:pPr lvl="6"/>
            <a:r>
              <a:rPr lang="cs-CZ" dirty="0" smtClean="0"/>
              <a:t>Soběslav</a:t>
            </a:r>
          </a:p>
          <a:p>
            <a:pPr marL="2286000" lvl="5" indent="0">
              <a:buNone/>
            </a:pPr>
            <a:endParaRPr lang="cs-CZ" dirty="0" smtClean="0"/>
          </a:p>
        </p:txBody>
      </p:sp>
      <p:pic>
        <p:nvPicPr>
          <p:cNvPr id="1026" name="Picture 2" descr="C:\Users\pdokoupilova\AppData\Local\Microsoft\Windows\Temporary Internet Files\Content.IE5\2U9NXN2Q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6802">
            <a:off x="543892" y="426491"/>
            <a:ext cx="1287661" cy="87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dokoupilova\AppData\Local\Microsoft\Windows\Temporary Internet Files\Content.IE5\Z69G27Y6\MC900440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496" y="2348880"/>
            <a:ext cx="1827213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pdokoupilova\AppData\Local\Microsoft\Windows\Temporary Internet Files\Content.IE5\Z69G27Y6\MC900440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241" y="5013176"/>
            <a:ext cx="1827213" cy="150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63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13. století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za vlády </a:t>
            </a:r>
            <a:r>
              <a:rPr lang="cs-CZ" sz="2400" b="1" dirty="0" smtClean="0"/>
              <a:t>Přemysla Otakara II</a:t>
            </a:r>
            <a:r>
              <a:rPr lang="cs-CZ" sz="2400" dirty="0" smtClean="0"/>
              <a:t>. vystavěn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5">
                    <a:lumMod val="50000"/>
                  </a:schemeClr>
                </a:solidFill>
              </a:rPr>
              <a:t>     kamenný hrad s mohutnou válcovou věží</a:t>
            </a:r>
          </a:p>
          <a:p>
            <a:r>
              <a:rPr lang="cs-CZ" sz="2400" dirty="0"/>
              <a:t>m</a:t>
            </a:r>
            <a:r>
              <a:rPr lang="cs-CZ" sz="2400" dirty="0" smtClean="0"/>
              <a:t>ěsto povýšil na královské a nechal je obehnat hradbami (nejzachovalejší systém hradeb v celé ČR)</a:t>
            </a:r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Město vykoupil pro královskou komoru i </a:t>
            </a:r>
            <a:r>
              <a:rPr lang="cs-CZ" sz="2400" b="1" dirty="0" smtClean="0"/>
              <a:t>Jan Lucemburský </a:t>
            </a:r>
            <a:r>
              <a:rPr lang="cs-CZ" sz="2400" dirty="0" smtClean="0"/>
              <a:t>nebo císař </a:t>
            </a:r>
            <a:r>
              <a:rPr lang="cs-CZ" sz="2400" b="1" dirty="0" smtClean="0"/>
              <a:t>Karel IV.</a:t>
            </a:r>
            <a:endParaRPr lang="cs-CZ" sz="2400" b="1" dirty="0"/>
          </a:p>
        </p:txBody>
      </p:sp>
      <p:pic>
        <p:nvPicPr>
          <p:cNvPr id="2051" name="Picture 3" descr="C:\Users\pdokoupilova\Desktop\Tachov - HRADB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0208" y="3140968"/>
            <a:ext cx="3487936" cy="174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406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odpověz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se událo v Tachově za vlády Přemysla Otakara II.?</a:t>
            </a:r>
          </a:p>
          <a:p>
            <a:r>
              <a:rPr lang="cs-CZ" sz="2000" dirty="0" smtClean="0"/>
              <a:t>Vystavěn hrad s mohutnou válcovou věží</a:t>
            </a:r>
          </a:p>
          <a:p>
            <a:r>
              <a:rPr lang="cs-CZ" sz="2000" dirty="0" smtClean="0"/>
              <a:t>Město povýšeno na královské</a:t>
            </a:r>
          </a:p>
          <a:p>
            <a:r>
              <a:rPr lang="cs-CZ" sz="2000" dirty="0" smtClean="0"/>
              <a:t>Město obehnáno hradbami</a:t>
            </a:r>
            <a:endParaRPr lang="cs-CZ" sz="2000" dirty="0"/>
          </a:p>
        </p:txBody>
      </p:sp>
      <p:pic>
        <p:nvPicPr>
          <p:cNvPr id="2050" name="Picture 2" descr="C:\Users\pdokoupilova\AppData\Local\Microsoft\Windows\Temporary Internet Files\Content.IE5\2U9NXN2Q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11980"/>
            <a:ext cx="931863" cy="63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99592" y="2708920"/>
            <a:ext cx="4536504" cy="1058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 descr="C:\Users\pdokoupilova\AppData\Local\Microsoft\Windows\Temporary Internet Files\Content.IE5\Z69G27Y6\MC900440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37112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1213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15. století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89" y="2492896"/>
            <a:ext cx="8075240" cy="37052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Rok 1427</a:t>
            </a:r>
          </a:p>
          <a:p>
            <a:r>
              <a:rPr lang="cs-CZ" dirty="0" smtClean="0"/>
              <a:t>husité stíhali směrem k Tachovu prchající zbytky křížové výpravy, dobyli město</a:t>
            </a:r>
          </a:p>
          <a:p>
            <a:r>
              <a:rPr lang="cs-CZ" dirty="0" smtClean="0"/>
              <a:t>na památku husitského vítězství v bitvě u Tachova -postaven </a:t>
            </a:r>
            <a:r>
              <a:rPr lang="cs-CZ" b="1" dirty="0" smtClean="0"/>
              <a:t>na Vysoké památník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- pořádány Husitské oslavy</a:t>
            </a:r>
            <a:r>
              <a:rPr lang="cs-CZ" dirty="0"/>
              <a:t> </a:t>
            </a:r>
          </a:p>
        </p:txBody>
      </p:sp>
      <p:pic>
        <p:nvPicPr>
          <p:cNvPr id="4098" name="Picture 2" descr="C:\Users\pdokoupilova\Desktop\280px-Tachov_bit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77" y="260647"/>
            <a:ext cx="2376264" cy="3165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511660" y="3140968"/>
            <a:ext cx="936104" cy="2852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 flipV="1">
            <a:off x="4283968" y="5013176"/>
            <a:ext cx="3456384" cy="432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499992" y="5589240"/>
            <a:ext cx="24482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275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1498178"/>
          </a:xfrm>
        </p:spPr>
        <p:txBody>
          <a:bodyPr>
            <a:normAutofit/>
          </a:bodyPr>
          <a:lstStyle/>
          <a:p>
            <a:r>
              <a:rPr lang="cs-CZ" dirty="0" smtClean="0"/>
              <a:t>Správně odpověz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354" y="1468154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Jak se nazývá památník, který připomíná vítězství husitů v bitvě u Tachova?</a:t>
            </a:r>
          </a:p>
          <a:p>
            <a:endParaRPr lang="cs-CZ" sz="1800" dirty="0" smtClean="0"/>
          </a:p>
          <a:p>
            <a:pPr lvl="6"/>
            <a:r>
              <a:rPr lang="cs-CZ" sz="1800" dirty="0" smtClean="0"/>
              <a:t>Na Vysoké</a:t>
            </a:r>
            <a:endParaRPr lang="cs-CZ" sz="1800" dirty="0"/>
          </a:p>
          <a:p>
            <a:endParaRPr lang="cs-CZ" dirty="0" smtClean="0"/>
          </a:p>
          <a:p>
            <a:r>
              <a:rPr lang="cs-CZ" dirty="0" smtClean="0"/>
              <a:t>V jakém roce se bitva odehrála?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                            </a:t>
            </a:r>
          </a:p>
          <a:p>
            <a:r>
              <a:rPr lang="cs-CZ" sz="1800" dirty="0"/>
              <a:t> </a:t>
            </a:r>
            <a:r>
              <a:rPr lang="cs-CZ" sz="1800" dirty="0" smtClean="0"/>
              <a:t>                                        1427</a:t>
            </a:r>
            <a:endParaRPr lang="cs-CZ" sz="1800" dirty="0"/>
          </a:p>
        </p:txBody>
      </p:sp>
      <p:pic>
        <p:nvPicPr>
          <p:cNvPr id="3074" name="Picture 2" descr="C:\Users\pdokoupilova\AppData\Local\Microsoft\Windows\Temporary Internet Files\Content.IE5\2U9NXN2Q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721" y="620688"/>
            <a:ext cx="1398736" cy="950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dokoupilova\AppData\Local\Microsoft\Windows\Temporary Internet Files\Content.IE5\Z69G27Y6\MC900440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558" y="3041400"/>
            <a:ext cx="1256119" cy="1035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dokoupilova\AppData\Local\Microsoft\Windows\Temporary Internet Files\Content.IE5\Z69G27Y6\MC900440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387" y="5013176"/>
            <a:ext cx="1444243" cy="1189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76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17. století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299767"/>
            <a:ext cx="8075240" cy="382639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Požár města</a:t>
            </a:r>
          </a:p>
          <a:p>
            <a:r>
              <a:rPr lang="cs-CZ" sz="3600" dirty="0" smtClean="0"/>
              <a:t>Město prodáno Janu Filipu </a:t>
            </a:r>
            <a:r>
              <a:rPr lang="cs-CZ" sz="3600" dirty="0" err="1" smtClean="0"/>
              <a:t>Husmannovi</a:t>
            </a:r>
            <a:r>
              <a:rPr lang="cs-CZ" sz="3600" dirty="0" smtClean="0"/>
              <a:t>   - trest císaře za účast města na   	protihabsburském povstání</a:t>
            </a:r>
          </a:p>
          <a:p>
            <a:r>
              <a:rPr lang="cs-CZ" sz="3600" dirty="0" smtClean="0"/>
              <a:t>Během třicetileté války – město vypáleno a poničeno švédskými vojsky</a:t>
            </a:r>
            <a:endParaRPr lang="cs-CZ" sz="3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2656"/>
            <a:ext cx="2266950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1684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cs-CZ" b="1" dirty="0" err="1" smtClean="0"/>
              <a:t>Husmannův</a:t>
            </a:r>
            <a:r>
              <a:rPr lang="cs-CZ" b="1" dirty="0" smtClean="0"/>
              <a:t> mlýn</a:t>
            </a:r>
            <a:endParaRPr lang="cs-CZ" b="1" dirty="0"/>
          </a:p>
        </p:txBody>
      </p:sp>
      <p:pic>
        <p:nvPicPr>
          <p:cNvPr id="1026" name="Picture 2" descr="C:\Users\pdokoupilova\Desktop\zkusebn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5862" y="2493818"/>
            <a:ext cx="3445160" cy="2289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Barokní mlýn</a:t>
            </a:r>
          </a:p>
          <a:p>
            <a:r>
              <a:rPr lang="cs-CZ" dirty="0" smtClean="0"/>
              <a:t>Založený majitelem Tachova Janem Filipem </a:t>
            </a:r>
            <a:r>
              <a:rPr lang="cs-CZ" dirty="0" err="1" smtClean="0"/>
              <a:t>Husmannem</a:t>
            </a:r>
            <a:endParaRPr lang="cs-CZ" dirty="0" smtClean="0"/>
          </a:p>
          <a:p>
            <a:r>
              <a:rPr lang="cs-CZ" dirty="0" smtClean="0"/>
              <a:t>Původně byl poháněn 2 mlýnskými koly</a:t>
            </a:r>
          </a:p>
          <a:p>
            <a:r>
              <a:rPr lang="cs-CZ" dirty="0" smtClean="0"/>
              <a:t>V současnosti jsou zde zkušebny tachovských pěveckých sborů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004048" y="3068960"/>
            <a:ext cx="19225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004048" y="4869160"/>
            <a:ext cx="352839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398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/>
              <a:t>Z</a:t>
            </a:r>
            <a:r>
              <a:rPr lang="cs-CZ" b="1" dirty="0" smtClean="0"/>
              <a:t>ámek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068960"/>
            <a:ext cx="8291264" cy="3057203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Na místě románského hradu </a:t>
            </a:r>
            <a:r>
              <a:rPr lang="cs-CZ" sz="2400" dirty="0" smtClean="0"/>
              <a:t>nechali </a:t>
            </a:r>
            <a:r>
              <a:rPr lang="cs-CZ" sz="2400" dirty="0" err="1"/>
              <a:t>L</a:t>
            </a:r>
            <a:r>
              <a:rPr lang="cs-CZ" sz="2400" dirty="0" err="1" smtClean="0"/>
              <a:t>osyové</a:t>
            </a:r>
            <a:r>
              <a:rPr lang="cs-CZ" sz="2400" dirty="0" smtClean="0"/>
              <a:t> vystavět zámek</a:t>
            </a:r>
          </a:p>
          <a:p>
            <a:r>
              <a:rPr lang="cs-CZ" sz="2400" dirty="0" smtClean="0"/>
              <a:t>Další majitelé </a:t>
            </a:r>
            <a:r>
              <a:rPr lang="cs-CZ" sz="2400" dirty="0" err="1" smtClean="0"/>
              <a:t>Windischgratzové</a:t>
            </a:r>
            <a:r>
              <a:rPr lang="cs-CZ" sz="2400" dirty="0"/>
              <a:t> </a:t>
            </a:r>
            <a:r>
              <a:rPr lang="cs-CZ" sz="2400" dirty="0" smtClean="0"/>
              <a:t>do r.1939</a:t>
            </a:r>
          </a:p>
          <a:p>
            <a:r>
              <a:rPr lang="cs-CZ" sz="2400" dirty="0" smtClean="0"/>
              <a:t>Za 2. světové války sklad šatstva, po válce  umístěni Němci před odsunem, později zde byla sýpka</a:t>
            </a:r>
          </a:p>
          <a:p>
            <a:r>
              <a:rPr lang="cs-CZ" sz="2400" dirty="0" smtClean="0"/>
              <a:t>Budova chátrala – rozhodnuto o její demolici, obyvatelé proti </a:t>
            </a:r>
          </a:p>
          <a:p>
            <a:r>
              <a:rPr lang="cs-CZ" sz="2400" b="1" dirty="0" smtClean="0"/>
              <a:t>V současnosti </a:t>
            </a:r>
            <a:r>
              <a:rPr lang="cs-CZ" sz="2400" dirty="0" smtClean="0"/>
              <a:t>je zde základní umělecká škola a obřadní síň</a:t>
            </a:r>
            <a:endParaRPr lang="cs-CZ" dirty="0"/>
          </a:p>
        </p:txBody>
      </p:sp>
      <p:pic>
        <p:nvPicPr>
          <p:cNvPr id="3074" name="Picture 2" descr="C:\Users\pdokoupilova\Desktop\img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32656"/>
            <a:ext cx="4968552" cy="260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419872" y="5229200"/>
            <a:ext cx="2945967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660232" y="5242908"/>
            <a:ext cx="141845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83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19. století       </a:t>
            </a:r>
            <a:br>
              <a:rPr lang="cs-CZ" b="1" dirty="0" smtClean="0"/>
            </a:br>
            <a:r>
              <a:rPr lang="cs-CZ" b="1" dirty="0" smtClean="0"/>
              <a:t>  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435280" cy="597743"/>
          </a:xfrm>
        </p:spPr>
        <p:txBody>
          <a:bodyPr>
            <a:normAutofit fontScale="25000" lnSpcReduction="20000"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7200" b="0" dirty="0"/>
              <a:t/>
            </a:r>
            <a:br>
              <a:rPr lang="cs-CZ" sz="7200" b="0" dirty="0"/>
            </a:br>
            <a:endParaRPr lang="cs-CZ" sz="7200" b="0" dirty="0"/>
          </a:p>
        </p:txBody>
      </p:sp>
      <p:pic>
        <p:nvPicPr>
          <p:cNvPr id="8194" name="Picture 2" descr="C:\Users\pdokoupilova\Desktop\csv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861048"/>
            <a:ext cx="3811236" cy="2252818"/>
          </a:xfrm>
        </p:spPr>
      </p:pic>
      <p:sp>
        <p:nvSpPr>
          <p:cNvPr id="10" name="Zástupný symbol pro text 9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000" dirty="0" smtClean="0"/>
              <a:t>Jízdárna   </a:t>
            </a:r>
            <a:r>
              <a:rPr lang="cs-CZ" sz="4000" dirty="0"/>
              <a:t/>
            </a:r>
            <a:br>
              <a:rPr lang="cs-CZ" sz="4000" dirty="0"/>
            </a:br>
            <a:endParaRPr lang="cs-CZ" sz="40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4"/>
          </p:nvPr>
        </p:nvSpPr>
        <p:spPr>
          <a:xfrm>
            <a:off x="4427985" y="1556792"/>
            <a:ext cx="4258816" cy="4569371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Byla vystavěna majitelem tachovského panství Alfrédem I. </a:t>
            </a:r>
            <a:r>
              <a:rPr lang="cs-CZ" dirty="0" err="1" smtClean="0"/>
              <a:t>Windischgratzem</a:t>
            </a:r>
            <a:endParaRPr lang="cs-CZ" dirty="0" smtClean="0"/>
          </a:p>
          <a:p>
            <a:r>
              <a:rPr lang="cs-CZ" dirty="0" smtClean="0"/>
              <a:t>Budova obsahovala i stáje, kovárnu, ubytovací pokoje</a:t>
            </a:r>
          </a:p>
          <a:p>
            <a:endParaRPr lang="cs-CZ" dirty="0" smtClean="0"/>
          </a:p>
          <a:p>
            <a:endParaRPr lang="cs-CZ" b="1" dirty="0"/>
          </a:p>
          <a:p>
            <a:r>
              <a:rPr lang="cs-CZ" b="1" dirty="0" smtClean="0"/>
              <a:t>Největší jízdárna </a:t>
            </a:r>
            <a:r>
              <a:rPr lang="cs-CZ" dirty="0" smtClean="0"/>
              <a:t>v Čechách</a:t>
            </a:r>
          </a:p>
          <a:p>
            <a:r>
              <a:rPr lang="cs-CZ" b="1" dirty="0" smtClean="0"/>
              <a:t>Druhá</a:t>
            </a:r>
            <a:r>
              <a:rPr lang="cs-CZ" dirty="0" smtClean="0"/>
              <a:t> největší jízdárna </a:t>
            </a:r>
            <a:r>
              <a:rPr lang="cs-CZ" b="1" dirty="0" smtClean="0"/>
              <a:t>ve střední Evropě </a:t>
            </a:r>
          </a:p>
          <a:p>
            <a:r>
              <a:rPr lang="cs-CZ" dirty="0" smtClean="0"/>
              <a:t>Po 2. světové válce ztratila své původní využití, chátrala</a:t>
            </a:r>
          </a:p>
          <a:p>
            <a:r>
              <a:rPr lang="cs-CZ" dirty="0" smtClean="0"/>
              <a:t>Od roku 2000 započala rekonstrukce</a:t>
            </a:r>
          </a:p>
          <a:p>
            <a:r>
              <a:rPr lang="cs-CZ" dirty="0" smtClean="0"/>
              <a:t>V létě slouží </a:t>
            </a:r>
            <a:r>
              <a:rPr lang="cs-CZ" b="1" dirty="0" smtClean="0"/>
              <a:t>ke kulturním účelům</a:t>
            </a:r>
            <a:r>
              <a:rPr lang="cs-CZ" dirty="0" smtClean="0"/>
              <a:t> –</a:t>
            </a:r>
          </a:p>
          <a:p>
            <a:r>
              <a:rPr lang="cs-CZ" dirty="0" smtClean="0"/>
              <a:t>       koncerty, promítání filmů, výstavy</a:t>
            </a:r>
          </a:p>
          <a:p>
            <a:endParaRPr lang="cs-CZ" dirty="0"/>
          </a:p>
        </p:txBody>
      </p:sp>
      <p:pic>
        <p:nvPicPr>
          <p:cNvPr id="1026" name="Picture 2" descr="C:\Users\pdokoupilova\Desktop\svetce_jizdarn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121" y="1482254"/>
            <a:ext cx="2548937" cy="173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06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přiřaď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395536" y="1535112"/>
            <a:ext cx="4101852" cy="3694088"/>
          </a:xfrm>
        </p:spPr>
        <p:txBody>
          <a:bodyPr>
            <a:normAutofit/>
          </a:bodyPr>
          <a:lstStyle/>
          <a:p>
            <a:r>
              <a:rPr lang="cs-CZ" b="0" dirty="0" smtClean="0"/>
              <a:t>Jízdárna ve Světcích</a:t>
            </a:r>
          </a:p>
          <a:p>
            <a:endParaRPr lang="cs-CZ" b="0" dirty="0" smtClean="0"/>
          </a:p>
          <a:p>
            <a:endParaRPr lang="cs-CZ" b="0" dirty="0"/>
          </a:p>
          <a:p>
            <a:r>
              <a:rPr lang="cs-CZ" b="0" dirty="0" err="1" smtClean="0"/>
              <a:t>Husmannův</a:t>
            </a:r>
            <a:r>
              <a:rPr lang="cs-CZ" b="0" dirty="0" smtClean="0"/>
              <a:t> mlýn</a:t>
            </a:r>
          </a:p>
          <a:p>
            <a:endParaRPr lang="cs-CZ" b="0" dirty="0"/>
          </a:p>
          <a:p>
            <a:endParaRPr lang="cs-CZ" b="0" dirty="0" smtClean="0"/>
          </a:p>
          <a:p>
            <a:r>
              <a:rPr lang="cs-CZ" b="0" dirty="0" smtClean="0"/>
              <a:t>Zámek</a:t>
            </a:r>
          </a:p>
          <a:p>
            <a:endParaRPr lang="cs-CZ" b="0" dirty="0"/>
          </a:p>
        </p:txBody>
      </p:sp>
      <p:pic>
        <p:nvPicPr>
          <p:cNvPr id="4099" name="Picture 3" descr="C:\Users\pdokoupilova\Desktop\img_resiz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5248" y="1686300"/>
            <a:ext cx="2880320" cy="150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300192" y="2492896"/>
            <a:ext cx="2530624" cy="374441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Zkušebna tachovského pěveckého sboru</a:t>
            </a:r>
          </a:p>
          <a:p>
            <a:endParaRPr lang="cs-CZ" dirty="0"/>
          </a:p>
          <a:p>
            <a:r>
              <a:rPr lang="cs-CZ" dirty="0" smtClean="0"/>
              <a:t>Základní umělecká škola a obřadní síň</a:t>
            </a:r>
          </a:p>
          <a:p>
            <a:endParaRPr lang="cs-CZ" dirty="0"/>
          </a:p>
          <a:p>
            <a:r>
              <a:rPr lang="cs-CZ" dirty="0" smtClean="0"/>
              <a:t>Kulturní akce – koncerty, výstavy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098" name="Picture 2" descr="C:\Users\pdokoupilova\AppData\Local\Microsoft\Windows\Temporary Internet Files\Content.IE5\2U9NXN2Q\MC9004380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49" y="486857"/>
            <a:ext cx="931863" cy="63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pdokoupilova\Desktop\zkusebn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277369"/>
            <a:ext cx="2038703" cy="1356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pdokoupilova\Desktop\csv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573" y="4994060"/>
            <a:ext cx="2622722" cy="155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>
            <a:off x="2411760" y="2276872"/>
            <a:ext cx="1296144" cy="3493413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5998244" y="5770285"/>
            <a:ext cx="361981" cy="602386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2123728" y="2207520"/>
            <a:ext cx="1184130" cy="2229592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 flipV="1">
            <a:off x="5858881" y="3277370"/>
            <a:ext cx="513323" cy="1159742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97" name="Ovál 4096"/>
          <p:cNvSpPr/>
          <p:nvPr/>
        </p:nvSpPr>
        <p:spPr>
          <a:xfrm>
            <a:off x="251520" y="1650504"/>
            <a:ext cx="2786608" cy="6263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02" name="Ovál 4101"/>
          <p:cNvSpPr/>
          <p:nvPr/>
        </p:nvSpPr>
        <p:spPr>
          <a:xfrm>
            <a:off x="251520" y="2852936"/>
            <a:ext cx="2592288" cy="10332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03" name="Ovál 4102"/>
          <p:cNvSpPr/>
          <p:nvPr/>
        </p:nvSpPr>
        <p:spPr>
          <a:xfrm>
            <a:off x="303071" y="4176539"/>
            <a:ext cx="1872208" cy="914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05" name="Obdélník 4104"/>
          <p:cNvSpPr/>
          <p:nvPr/>
        </p:nvSpPr>
        <p:spPr>
          <a:xfrm>
            <a:off x="6250274" y="1650504"/>
            <a:ext cx="2426182" cy="12024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08" name="Obdélník 4107"/>
          <p:cNvSpPr/>
          <p:nvPr/>
        </p:nvSpPr>
        <p:spPr>
          <a:xfrm>
            <a:off x="6372204" y="3195638"/>
            <a:ext cx="2327980" cy="124147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12" name="Obdélník 4111"/>
          <p:cNvSpPr/>
          <p:nvPr/>
        </p:nvSpPr>
        <p:spPr>
          <a:xfrm>
            <a:off x="6372204" y="4647981"/>
            <a:ext cx="2327980" cy="12961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117" name="Přímá spojnice se šipkou 4116"/>
          <p:cNvCxnSpPr>
            <a:endCxn id="4100" idx="3"/>
          </p:cNvCxnSpPr>
          <p:nvPr/>
        </p:nvCxnSpPr>
        <p:spPr>
          <a:xfrm flipH="1">
            <a:off x="5530583" y="2852936"/>
            <a:ext cx="719691" cy="110261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23" name="Přímá spojnice se šipkou 4122"/>
          <p:cNvCxnSpPr/>
          <p:nvPr/>
        </p:nvCxnSpPr>
        <p:spPr>
          <a:xfrm>
            <a:off x="2715793" y="3645024"/>
            <a:ext cx="776087" cy="100295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067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20. </a:t>
            </a:r>
            <a:r>
              <a:rPr lang="cs-CZ" b="1" dirty="0"/>
              <a:t>s</a:t>
            </a:r>
            <a:r>
              <a:rPr lang="cs-CZ" b="1" dirty="0" smtClean="0"/>
              <a:t>toletí  </a:t>
            </a:r>
            <a:br>
              <a:rPr lang="cs-CZ" b="1" dirty="0" smtClean="0"/>
            </a:br>
            <a:r>
              <a:rPr lang="cs-CZ" b="1" dirty="0" smtClean="0"/>
              <a:t>                   památník Mohyla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Rok 1945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>
          <a:xfrm>
            <a:off x="4644008" y="1628800"/>
            <a:ext cx="4042793" cy="44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r>
              <a:rPr lang="cs-CZ" sz="2800" dirty="0" smtClean="0"/>
              <a:t>Mohyla na severním vrcholu města je </a:t>
            </a:r>
            <a:r>
              <a:rPr lang="cs-CZ" sz="2800" b="1" dirty="0" smtClean="0"/>
              <a:t>posledním místem odpočinku 232 obětí pochodu smrti</a:t>
            </a:r>
            <a:r>
              <a:rPr lang="cs-CZ" sz="2800" dirty="0" smtClean="0"/>
              <a:t>, které na sklonku </a:t>
            </a:r>
            <a:r>
              <a:rPr lang="cs-CZ" sz="2800" b="1" dirty="0" smtClean="0"/>
              <a:t>2. světové války </a:t>
            </a:r>
            <a:r>
              <a:rPr lang="cs-CZ" sz="2800" dirty="0" smtClean="0"/>
              <a:t>procházely územím Tachovska .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395536" y="224644"/>
            <a:ext cx="6606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pdokoupilova\Desktop\Tachov_mohyl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35448"/>
            <a:ext cx="4040188" cy="303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661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odpověz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se nazývá tento památník a co připomíná?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sz="1800" dirty="0" smtClean="0"/>
              <a:t>Mohyla. Připomíná památku 232 obětí pochodu smrti na konci 2. světové války.</a:t>
            </a:r>
            <a:endParaRPr lang="cs-CZ" sz="1800" dirty="0"/>
          </a:p>
        </p:txBody>
      </p:sp>
      <p:pic>
        <p:nvPicPr>
          <p:cNvPr id="4098" name="Picture 2" descr="C:\Users\pdokoupilova\AppData\Local\Microsoft\Windows\Temporary Internet Files\Content.IE5\2U9NXN2Q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49" y="486857"/>
            <a:ext cx="931863" cy="63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99592" y="4941168"/>
            <a:ext cx="763284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3" name="Picture 3" descr="C:\Users\pdokoupilova\AppData\Local\Microsoft\Windows\Temporary Internet Files\Content.IE5\Z69G27Y6\MC9004404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748189"/>
            <a:ext cx="1188132" cy="97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pdokoupilova\Desktop\Tachov_mohyl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347102"/>
            <a:ext cx="324036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34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               </a:t>
            </a:r>
            <a:r>
              <a:rPr lang="cs-CZ" b="1" dirty="0" smtClean="0"/>
              <a:t>Kostely</a:t>
            </a:r>
            <a:br>
              <a:rPr lang="cs-CZ" b="1" dirty="0" smtClean="0"/>
            </a:br>
            <a:endParaRPr lang="cs-CZ" b="1" dirty="0"/>
          </a:p>
        </p:txBody>
      </p:sp>
      <p:pic>
        <p:nvPicPr>
          <p:cNvPr id="6146" name="Picture 2" descr="C:\Users\pdokoupilova\Desktop\tc0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62" y="692696"/>
            <a:ext cx="3146800" cy="249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/>
              <a:t>k</a:t>
            </a:r>
            <a:r>
              <a:rPr lang="cs-CZ" b="1" dirty="0" smtClean="0"/>
              <a:t>ostel sv. Václava</a:t>
            </a:r>
          </a:p>
          <a:p>
            <a:r>
              <a:rPr lang="cs-CZ" dirty="0"/>
              <a:t>n</a:t>
            </a:r>
            <a:r>
              <a:rPr lang="cs-CZ" dirty="0" smtClean="0"/>
              <a:t>ejstarší kostel v Tachově</a:t>
            </a:r>
          </a:p>
          <a:p>
            <a:r>
              <a:rPr lang="cs-CZ" dirty="0"/>
              <a:t>p</a:t>
            </a:r>
            <a:r>
              <a:rPr lang="cs-CZ" dirty="0" smtClean="0"/>
              <a:t>ři zdech kostela náhrobní kameny – upomínka na významné tachovské měšťany</a:t>
            </a:r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b="1" dirty="0"/>
              <a:t>k</a:t>
            </a:r>
            <a:r>
              <a:rPr lang="cs-CZ" b="1" dirty="0" smtClean="0"/>
              <a:t>ostel Nanebevzetí Panny     		Marie</a:t>
            </a:r>
            <a:endParaRPr lang="cs-CZ" b="1" dirty="0"/>
          </a:p>
          <a:p>
            <a:r>
              <a:rPr lang="cs-CZ" dirty="0"/>
              <a:t>g</a:t>
            </a:r>
            <a:r>
              <a:rPr lang="cs-CZ" dirty="0" smtClean="0"/>
              <a:t>otická stavba</a:t>
            </a:r>
          </a:p>
          <a:p>
            <a:r>
              <a:rPr lang="cs-CZ" dirty="0"/>
              <a:t>d</a:t>
            </a:r>
            <a:r>
              <a:rPr lang="cs-CZ" dirty="0" smtClean="0"/>
              <a:t>ominanta města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3778456" y="1467450"/>
            <a:ext cx="80612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3462892" y="4653136"/>
            <a:ext cx="112168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pdokoupilova\Desktop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50254"/>
            <a:ext cx="2016224" cy="302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79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</a:t>
            </a:r>
            <a:r>
              <a:rPr lang="cs-CZ" b="1" dirty="0" smtClean="0"/>
              <a:t>ostel sv. Máří Magdaleny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>
          <a:xfrm>
            <a:off x="4499993" y="2348879"/>
            <a:ext cx="4186808" cy="3777283"/>
          </a:xfrm>
        </p:spPr>
        <p:txBody>
          <a:bodyPr/>
          <a:lstStyle/>
          <a:p>
            <a:pPr marL="0" indent="0">
              <a:buNone/>
            </a:pPr>
            <a:r>
              <a:rPr lang="cs-CZ" sz="2800" b="1" dirty="0" smtClean="0"/>
              <a:t>                 </a:t>
            </a:r>
            <a:r>
              <a:rPr lang="cs-CZ" sz="2800" b="1" dirty="0"/>
              <a:t>a</a:t>
            </a:r>
            <a:endParaRPr lang="cs-CZ" sz="2800" b="1" dirty="0" smtClean="0"/>
          </a:p>
          <a:p>
            <a:pPr marL="0" indent="0">
              <a:buNone/>
            </a:pPr>
            <a:r>
              <a:rPr lang="cs-CZ" sz="2800" b="1" dirty="0" smtClean="0"/>
              <a:t>Muzeum Českého lesa</a:t>
            </a:r>
          </a:p>
          <a:p>
            <a:endParaRPr lang="cs-CZ" b="1" dirty="0" smtClean="0"/>
          </a:p>
          <a:p>
            <a:pPr>
              <a:buFontTx/>
              <a:buChar char="-"/>
            </a:pPr>
            <a:r>
              <a:rPr lang="cs-CZ" b="1" dirty="0" smtClean="0"/>
              <a:t>historie Tachovska od počátku osídlení do konce 2. sv. války</a:t>
            </a:r>
          </a:p>
          <a:p>
            <a:pPr marL="0" indent="0">
              <a:buNone/>
            </a:pPr>
            <a:r>
              <a:rPr lang="cs-CZ" b="1" dirty="0" smtClean="0"/>
              <a:t>-    příroda Českého lesa</a:t>
            </a:r>
          </a:p>
          <a:p>
            <a:pPr marL="0" indent="0">
              <a:buNone/>
            </a:pPr>
            <a:r>
              <a:rPr lang="cs-CZ" b="1" dirty="0" smtClean="0"/>
              <a:t>-    národopisná expozice</a:t>
            </a:r>
            <a:endParaRPr lang="cs-CZ" b="1" dirty="0"/>
          </a:p>
        </p:txBody>
      </p:sp>
      <p:pic>
        <p:nvPicPr>
          <p:cNvPr id="9219" name="Picture 3" descr="C:\Users\pdokoupilova\Desktop\muzeum-lesa-22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32" y="2420888"/>
            <a:ext cx="3840427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572000" y="2918106"/>
            <a:ext cx="34563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395536" y="1556792"/>
            <a:ext cx="4101852" cy="4569371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027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odpověz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Který kostel je nejstarším v Tachově?</a:t>
            </a:r>
          </a:p>
          <a:p>
            <a:r>
              <a:rPr lang="cs-CZ" sz="1800" dirty="0" smtClean="0"/>
              <a:t>Kostel sv. Václava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Který kostel je dominantou města?</a:t>
            </a:r>
          </a:p>
          <a:p>
            <a:r>
              <a:rPr lang="cs-CZ" sz="1800" dirty="0" smtClean="0"/>
              <a:t>Kostel Nanebevzetí Panny Marie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pdokoupilova\AppData\Local\Microsoft\Windows\Temporary Internet Files\Content.IE5\2U9NXN2Q\MC9004380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49" y="486857"/>
            <a:ext cx="931863" cy="63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55576" y="2132856"/>
            <a:ext cx="1872208" cy="601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35297" y="5373216"/>
            <a:ext cx="3384375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7" name="Picture 3" descr="C:\Users\pdokoupilova\Desktop\tc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724944"/>
            <a:ext cx="1952408" cy="1549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H="1" flipV="1">
            <a:off x="6012160" y="2204864"/>
            <a:ext cx="648072" cy="5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2195736" y="3789040"/>
            <a:ext cx="864096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C:\Users\pdokoupilova\Desktop\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97" y="2386409"/>
            <a:ext cx="1609749" cy="241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34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Na shledanou v Tachově.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7" name="Picture 2" descr="C:\Users\pdokoupilova\Desktop\tacho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584" y="1628800"/>
            <a:ext cx="7488832" cy="5011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93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96752"/>
            <a:ext cx="8147248" cy="4929411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http://</a:t>
            </a:r>
            <a:r>
              <a:rPr lang="cs-CZ" dirty="0" smtClean="0"/>
              <a:t>ceskyles.dakam.cz/foto/foto/svetce_jizdarna.jpg</a:t>
            </a:r>
          </a:p>
          <a:p>
            <a:r>
              <a:rPr lang="cs-CZ" dirty="0" smtClean="0">
                <a:hlinkClick r:id="rId2"/>
              </a:rPr>
              <a:t>http://www.tds.tachov-mesto.cz/zkusebna.jpg</a:t>
            </a:r>
            <a:endParaRPr lang="cs-CZ" dirty="0" smtClean="0"/>
          </a:p>
          <a:p>
            <a:pPr lvl="0"/>
            <a:r>
              <a:rPr lang="cs-CZ" u="sng" dirty="0" smtClean="0">
                <a:hlinkClick r:id="rId3"/>
              </a:rPr>
              <a:t>http</a:t>
            </a:r>
            <a:r>
              <a:rPr lang="cs-CZ" u="sng" dirty="0">
                <a:hlinkClick r:id="rId3"/>
              </a:rPr>
              <a:t>://www.husitskamesta.net/img_resize.php?way=data%2Fphotobank%2Ffotobanka%2Ftachov%2Ftachov-mesto%2Fzamek01%2Fextra%2F2008-12-09-12-41-08-400.jpg&amp;width=458&amp;type=cropImage&amp;height=240</a:t>
            </a:r>
            <a:endParaRPr lang="cs-CZ" dirty="0"/>
          </a:p>
          <a:p>
            <a:pPr lvl="0"/>
            <a:r>
              <a:rPr lang="cs-CZ" u="sng" dirty="0" smtClean="0">
                <a:hlinkClick r:id="rId4"/>
              </a:rPr>
              <a:t>http</a:t>
            </a:r>
            <a:r>
              <a:rPr lang="cs-CZ" u="sng" dirty="0">
                <a:hlinkClick r:id="rId4"/>
              </a:rPr>
              <a:t>://www.cestujsdetmi.cz/upload/obrazky/galerie_obrazku/muzeum-lesa-2264.jpg</a:t>
            </a:r>
            <a:endParaRPr lang="cs-CZ" dirty="0"/>
          </a:p>
          <a:p>
            <a:pPr lvl="0"/>
            <a:r>
              <a:rPr lang="cs-CZ" u="sng" dirty="0">
                <a:hlinkClick r:id="rId5"/>
              </a:rPr>
              <a:t>http://upload.wikimedia.org/wikipedia/commons/thumb/0/0a/Tachov_bitva.JPG/280px-Tachov_bitva.JPG</a:t>
            </a:r>
            <a:endParaRPr lang="cs-CZ" dirty="0"/>
          </a:p>
          <a:p>
            <a:pPr lvl="0"/>
            <a:r>
              <a:rPr lang="cs-CZ" u="sng" dirty="0" smtClean="0">
                <a:hlinkClick r:id="rId6"/>
              </a:rPr>
              <a:t>http</a:t>
            </a:r>
            <a:r>
              <a:rPr lang="cs-CZ" u="sng" dirty="0">
                <a:hlinkClick r:id="rId6"/>
              </a:rPr>
              <a:t>://ubytovani-tachov.com/Images/Tachov.JPG</a:t>
            </a:r>
            <a:endParaRPr lang="cs-CZ" dirty="0"/>
          </a:p>
          <a:p>
            <a:pPr lvl="0"/>
            <a:r>
              <a:rPr lang="cs-CZ" u="sng" dirty="0">
                <a:hlinkClick r:id="rId7"/>
              </a:rPr>
              <a:t>http://files.zemepisar.webnode.sk/system_preview_detail_200000061-be89cbf83a-public/Plze%C5%88sk%C3%BD%20kraj.jpg</a:t>
            </a:r>
            <a:endParaRPr lang="cs-CZ" dirty="0"/>
          </a:p>
          <a:p>
            <a:pPr lvl="0"/>
            <a:r>
              <a:rPr lang="cs-CZ" u="sng" dirty="0">
                <a:hlinkClick r:id="rId8"/>
              </a:rPr>
              <a:t>http://www.okay.cz/img/design/mapa_cr_prodejny.png</a:t>
            </a:r>
            <a:endParaRPr lang="cs-CZ" dirty="0"/>
          </a:p>
          <a:p>
            <a:pPr lvl="0"/>
            <a:r>
              <a:rPr lang="cs-CZ" u="sng" dirty="0">
                <a:hlinkClick r:id="rId9"/>
              </a:rPr>
              <a:t>http://turista.tachov-mesto.cz/svetce/csv1.jpg</a:t>
            </a:r>
            <a:endParaRPr lang="cs-CZ" dirty="0"/>
          </a:p>
          <a:p>
            <a:pPr lvl="0"/>
            <a:r>
              <a:rPr lang="cs-CZ" u="sng" dirty="0">
                <a:hlinkClick r:id="rId10"/>
              </a:rPr>
              <a:t>http://turista.tachov-mesto.cz/tc_vaclav.htm</a:t>
            </a:r>
            <a:endParaRPr lang="cs-CZ" dirty="0"/>
          </a:p>
          <a:p>
            <a:pPr lvl="0" hangingPunct="0"/>
            <a:r>
              <a:rPr lang="cs-CZ" dirty="0"/>
              <a:t> </a:t>
            </a:r>
            <a:r>
              <a:rPr lang="cs-CZ" b="1" u="sng" dirty="0">
                <a:hlinkClick r:id="rId11"/>
              </a:rPr>
              <a:t>www.office.microsoft.com</a:t>
            </a:r>
            <a:endParaRPr lang="cs-CZ" dirty="0"/>
          </a:p>
          <a:p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upload.wikimedia.org/wikipedia/commons/8/84/Tachov_mohyla.JPG</a:t>
            </a:r>
            <a:endParaRPr lang="cs-CZ" dirty="0" smtClean="0"/>
          </a:p>
          <a:p>
            <a:r>
              <a:rPr lang="cs-CZ" dirty="0"/>
              <a:t>http://www.nasceskyles.cz/cile/img/cile/17.jpg</a:t>
            </a:r>
          </a:p>
          <a:p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7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12066</TotalTime>
  <Words>622</Words>
  <Application>Microsoft Office PowerPoint</Application>
  <PresentationFormat>Předvádění na obrazovce (4:3)</PresentationFormat>
  <Paragraphs>151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Prezentace aplikace PowerPoint</vt:lpstr>
      <vt:lpstr>Anotace </vt:lpstr>
      <vt:lpstr>          TACHOV</vt:lpstr>
      <vt:lpstr>Správně odpověz.</vt:lpstr>
      <vt:lpstr>13. století</vt:lpstr>
      <vt:lpstr>Správně odpověz</vt:lpstr>
      <vt:lpstr>15. století</vt:lpstr>
      <vt:lpstr>Správně odpověz</vt:lpstr>
      <vt:lpstr>17. století</vt:lpstr>
      <vt:lpstr>Husmannův mlýn</vt:lpstr>
      <vt:lpstr>Zámek</vt:lpstr>
      <vt:lpstr>  19. století           </vt:lpstr>
      <vt:lpstr>Správně přiřaď</vt:lpstr>
      <vt:lpstr>20. století                      památník Mohyla</vt:lpstr>
      <vt:lpstr>Správně odpověz</vt:lpstr>
      <vt:lpstr>                           Kostely </vt:lpstr>
      <vt:lpstr>kostel sv. Máří Magdaleny</vt:lpstr>
      <vt:lpstr>Správně odpověz</vt:lpstr>
      <vt:lpstr>Na shledanou v Tachově.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Dokoupilová Pavla</dc:creator>
  <cp:lastModifiedBy>Dokoupilová Pavla</cp:lastModifiedBy>
  <cp:revision>62</cp:revision>
  <dcterms:created xsi:type="dcterms:W3CDTF">2013-09-01T17:01:56Z</dcterms:created>
  <dcterms:modified xsi:type="dcterms:W3CDTF">2013-09-18T17:54:17Z</dcterms:modified>
</cp:coreProperties>
</file>