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58" r:id="rId2"/>
    <p:sldId id="259" r:id="rId3"/>
    <p:sldId id="257" r:id="rId4"/>
    <p:sldId id="260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4" r:id="rId17"/>
    <p:sldId id="275" r:id="rId18"/>
    <p:sldId id="261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34" autoAdjust="0"/>
    <p:restoredTop sz="94660"/>
  </p:normalViewPr>
  <p:slideViewPr>
    <p:cSldViewPr>
      <p:cViewPr varScale="1">
        <p:scale>
          <a:sx n="86" d="100"/>
          <a:sy n="86" d="100"/>
        </p:scale>
        <p:origin x="-24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628130-CDFB-48C3-A7DF-C1DD65C41869}" type="datetimeFigureOut">
              <a:rPr lang="cs-CZ" smtClean="0"/>
              <a:t>18.9.2013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E0F79-E56C-4B6C-A5F6-57AE32371D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16083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04609DDB-B1C7-47D1-B240-E9C9986D1954}" type="slidenum">
              <a:rPr lang="cs-CZ">
                <a:solidFill>
                  <a:prstClr val="black"/>
                </a:solidFill>
              </a:rPr>
              <a:pPr>
                <a:defRPr/>
              </a:pPr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2C3DB-4A27-4885-926E-4B50841BB301}" type="datetimeFigureOut">
              <a:rPr lang="cs-CZ" smtClean="0"/>
              <a:t>18.9.2013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882D8-CBFF-416E-A1FC-3EF5C5486B3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2C3DB-4A27-4885-926E-4B50841BB301}" type="datetimeFigureOut">
              <a:rPr lang="cs-CZ" smtClean="0"/>
              <a:t>18.9.2013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882D8-CBFF-416E-A1FC-3EF5C5486B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2C3DB-4A27-4885-926E-4B50841BB301}" type="datetimeFigureOut">
              <a:rPr lang="cs-CZ" smtClean="0"/>
              <a:t>18.9.2013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882D8-CBFF-416E-A1FC-3EF5C5486B3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2C3DB-4A27-4885-926E-4B50841BB301}" type="datetimeFigureOut">
              <a:rPr lang="cs-CZ" smtClean="0"/>
              <a:t>18.9.2013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882D8-CBFF-416E-A1FC-3EF5C5486B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2C3DB-4A27-4885-926E-4B50841BB301}" type="datetimeFigureOut">
              <a:rPr lang="cs-CZ" smtClean="0"/>
              <a:t>18.9.2013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882D8-CBFF-416E-A1FC-3EF5C5486B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2C3DB-4A27-4885-926E-4B50841BB301}" type="datetimeFigureOut">
              <a:rPr lang="cs-CZ" smtClean="0"/>
              <a:t>18.9.2013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882D8-CBFF-416E-A1FC-3EF5C5486B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2C3DB-4A27-4885-926E-4B50841BB301}" type="datetimeFigureOut">
              <a:rPr lang="cs-CZ" smtClean="0"/>
              <a:t>18.9.2013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882D8-CBFF-416E-A1FC-3EF5C5486B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2C3DB-4A27-4885-926E-4B50841BB301}" type="datetimeFigureOut">
              <a:rPr lang="cs-CZ" smtClean="0"/>
              <a:t>18.9.2013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882D8-CBFF-416E-A1FC-3EF5C5486B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2C3DB-4A27-4885-926E-4B50841BB301}" type="datetimeFigureOut">
              <a:rPr lang="cs-CZ" smtClean="0"/>
              <a:t>18.9.2013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73882D8-CBFF-416E-A1FC-3EF5C5486B3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2C3DB-4A27-4885-926E-4B50841BB301}" type="datetimeFigureOut">
              <a:rPr lang="cs-CZ" smtClean="0"/>
              <a:t>18.9.2013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882D8-CBFF-416E-A1FC-3EF5C5486B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E2C3DB-4A27-4885-926E-4B50841BB301}" type="datetimeFigureOut">
              <a:rPr lang="cs-CZ" smtClean="0"/>
              <a:t>18.9.2013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882D8-CBFF-416E-A1FC-3EF5C5486B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3E2C3DB-4A27-4885-926E-4B50841BB301}" type="datetimeFigureOut">
              <a:rPr lang="cs-CZ" smtClean="0"/>
              <a:t>18.9.2013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73882D8-CBFF-416E-A1FC-3EF5C5486B32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jpe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12.jpe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wiki.rvp.cz/@api/deki/files/27073/=rohac-04.jpg" TargetMode="External"/><Relationship Id="rId13" Type="http://schemas.openxmlformats.org/officeDocument/2006/relationships/hyperlink" Target="http://cs.wikipedia.org/wiki/Soubor:Praha,_Tr%C3%B3ja,_Botanick%C3%A1_zahrada,_vinice_svat%C3%A9_Kl%C3%A1ry.jpg" TargetMode="External"/><Relationship Id="rId3" Type="http://schemas.openxmlformats.org/officeDocument/2006/relationships/hyperlink" Target="http://cs.wikipedia.org/wiki/Soubor:Vstava%C4%8D_m%C3%A1jov%C3%BD,_Vrbensk%C3%A9_rybn%C3%ADky_2.jpg" TargetMode="External"/><Relationship Id="rId7" Type="http://schemas.openxmlformats.org/officeDocument/2006/relationships/hyperlink" Target="http://cs.wikipedia.org/wiki/Soubor:Tisk%C3%A9_st%C4%9Bny_(7).jpg" TargetMode="External"/><Relationship Id="rId12" Type="http://schemas.openxmlformats.org/officeDocument/2006/relationships/hyperlink" Target="http://cs.wikipedia.org/wiki/Soubor:P%C5%99%C3%ADrodn%C3%AD_rezervace_Louky_v_Jen%C3%ADkov%C4%9B,_mezi_obc%C3%AD_Jen%C3%ADkov_a_Kameni%C4%8Dky,_okr._Chrudim.jpg" TargetMode="External"/><Relationship Id="rId2" Type="http://schemas.openxmlformats.org/officeDocument/2006/relationships/hyperlink" Target="http://cs.wikipedia.org/wiki/Soubor:Dehetnik_in_2010_(5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Accipiter_gentilis_-injured_Goshawk.jpg" TargetMode="External"/><Relationship Id="rId11" Type="http://schemas.openxmlformats.org/officeDocument/2006/relationships/hyperlink" Target="http://wiki.rvp.cz/@api/deki/files/7879/=IMG_3859.JPG" TargetMode="External"/><Relationship Id="rId5" Type="http://schemas.openxmlformats.org/officeDocument/2006/relationships/hyperlink" Target="http://cs.wikipedia.org/wiki/Soubor:Hrb%C3%A1%C4%8Dkovy_t%C5%AFn%C4%9B_-_lu%C5%BEn%C3%AD_les.jpg" TargetMode="External"/><Relationship Id="rId10" Type="http://schemas.openxmlformats.org/officeDocument/2006/relationships/hyperlink" Target="http://cs.wikipedia.org/wiki/Soubor:Boubinsky_prales_during_NS_Boubinsky_prales_in_summer_2011_(13).JPG" TargetMode="External"/><Relationship Id="rId4" Type="http://schemas.openxmlformats.org/officeDocument/2006/relationships/hyperlink" Target="http://cs.wikipedia.org/wiki/Soubor:Iris_pseudacorus_in_natural_monument_Hlinir_(3).JPG" TargetMode="External"/><Relationship Id="rId9" Type="http://schemas.openxmlformats.org/officeDocument/2006/relationships/hyperlink" Target="http://cs.wikipedia.org/wiki/Soubor:NPR_Habruvecka_bucina_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Ekosystém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ZŠ Brána Nová Paka</a:t>
            </a:r>
          </a:p>
          <a:p>
            <a:r>
              <a:rPr lang="cs-CZ" dirty="0"/>
              <a:t>Přírodopis, 6. – 9. tř.</a:t>
            </a:r>
          </a:p>
          <a:p>
            <a:r>
              <a:rPr lang="cs-CZ" dirty="0"/>
              <a:t>Autor: Ing. Michal </a:t>
            </a:r>
            <a:r>
              <a:rPr lang="cs-CZ" dirty="0" smtClean="0"/>
              <a:t>Koťátko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8274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94" name="Group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4741078"/>
              </p:ext>
            </p:extLst>
          </p:nvPr>
        </p:nvGraphicFramePr>
        <p:xfrm>
          <a:off x="900113" y="1628775"/>
          <a:ext cx="7569200" cy="3992566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 Inovace a zkvalitnění výuky prostřednictvím ICT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Ing. Michal Koťátko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Biologie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Ekosystém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6. – 9.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VY_32_INOVACE_5_03_Bi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5.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6.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2013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Co je ekosystém, typy ekosystémů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88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06737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Každý potřebuje své…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1997576"/>
          </a:xfrm>
        </p:spPr>
        <p:txBody>
          <a:bodyPr/>
          <a:lstStyle/>
          <a:p>
            <a:r>
              <a:rPr lang="cs-CZ" dirty="0" smtClean="0"/>
              <a:t>Rostliny a živočichové žijí tam, kde mají </a:t>
            </a:r>
            <a:r>
              <a:rPr lang="cs-CZ" b="1" dirty="0" smtClean="0"/>
              <a:t>vhodné podmínky k životu.</a:t>
            </a:r>
          </a:p>
          <a:p>
            <a:r>
              <a:rPr lang="cs-CZ" sz="3200" b="1" dirty="0" smtClean="0"/>
              <a:t>Na následujícím panelu přiřaď k sobě organismy a jejich prostředí</a:t>
            </a:r>
          </a:p>
          <a:p>
            <a:endParaRPr lang="cs-CZ" dirty="0"/>
          </a:p>
        </p:txBody>
      </p:sp>
      <p:pic>
        <p:nvPicPr>
          <p:cNvPr id="1026" name="Picture 2" descr="C:\Users\Michal\AppData\Local\Microsoft\Windows\Temporary Internet Files\Content.IE5\JOWEU2TM\MM900283578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9462" y="4005064"/>
            <a:ext cx="2614691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967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Ukaž, kam patří: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9410" y="5373216"/>
            <a:ext cx="1950064" cy="13026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132856"/>
            <a:ext cx="871700" cy="1307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5" y="2108637"/>
            <a:ext cx="2036730" cy="13609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6" descr="http://upload.wikimedia.org/wikipedia/commons/thumb/a/aa/Hrb%C3%A1%C4%8Dkovy_t%C5%AFn%C4%9B_-_lu%C5%BEn%C3%AD_les.jpg/1280px-Hrb%C3%A1%C4%8Dkovy_t%C5%AFn%C4%9B_-_lu%C5%BEn%C3%AD_les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949" y="5212561"/>
            <a:ext cx="2195804" cy="1463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3" y="2134330"/>
            <a:ext cx="1335212" cy="1335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7088" y="5510696"/>
            <a:ext cx="1950064" cy="1165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8" name="Picture 10" descr="http://wiki.rvp.cz/@api/deki/files/27073/=rohac-04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3" y="2111809"/>
            <a:ext cx="1810311" cy="1357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5860" y="5499691"/>
            <a:ext cx="1825170" cy="12101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83058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9410" y="5373216"/>
            <a:ext cx="1950064" cy="13026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132856"/>
            <a:ext cx="871700" cy="1307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5" y="2108637"/>
            <a:ext cx="2036730" cy="13609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6" descr="http://upload.wikimedia.org/wikipedia/commons/thumb/a/aa/Hrb%C3%A1%C4%8Dkovy_t%C5%AFn%C4%9B_-_lu%C5%BEn%C3%AD_les.jpg/1280px-Hrb%C3%A1%C4%8Dkovy_t%C5%AFn%C4%9B_-_lu%C5%BEn%C3%AD_les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462464"/>
            <a:ext cx="1891248" cy="1260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3" y="2134330"/>
            <a:ext cx="1335212" cy="1335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7088" y="5510696"/>
            <a:ext cx="1950064" cy="1165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8" name="Picture 10" descr="http://wiki.rvp.cz/@api/deki/files/27073/=rohac-04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3" y="2111809"/>
            <a:ext cx="1810311" cy="1357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5860" y="5499691"/>
            <a:ext cx="1825170" cy="12101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>
            <a:off x="1503615" y="3584358"/>
            <a:ext cx="6596777" cy="172699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1413168" y="3810526"/>
            <a:ext cx="3844459" cy="150082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3036756" y="3614799"/>
            <a:ext cx="2615364" cy="184895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3508445" y="3584358"/>
            <a:ext cx="3844460" cy="178885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40360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Ekosystém: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3900" b="1" dirty="0" smtClean="0"/>
              <a:t>Organismy</a:t>
            </a:r>
          </a:p>
          <a:p>
            <a:r>
              <a:rPr lang="cs-CZ" sz="6600" dirty="0" smtClean="0"/>
              <a:t>+</a:t>
            </a:r>
          </a:p>
          <a:p>
            <a:r>
              <a:rPr lang="cs-CZ" sz="3900" b="1" dirty="0" smtClean="0"/>
              <a:t>Jejich prostředí:</a:t>
            </a:r>
          </a:p>
          <a:p>
            <a:pPr lvl="1"/>
            <a:r>
              <a:rPr lang="cs-CZ" sz="3300" b="1" dirty="0" smtClean="0"/>
              <a:t>Živá</a:t>
            </a:r>
          </a:p>
          <a:p>
            <a:pPr lvl="1"/>
            <a:r>
              <a:rPr lang="cs-CZ" sz="3300" b="1" dirty="0" smtClean="0"/>
              <a:t>I neživá příroda</a:t>
            </a:r>
          </a:p>
          <a:p>
            <a:r>
              <a:rPr lang="cs-CZ" sz="6600" dirty="0" smtClean="0"/>
              <a:t>=</a:t>
            </a:r>
          </a:p>
          <a:p>
            <a:r>
              <a:rPr lang="cs-CZ" sz="6600" dirty="0" smtClean="0"/>
              <a:t>EKOSYSTÉM</a:t>
            </a:r>
            <a:endParaRPr lang="cs-CZ" sz="6600" dirty="0"/>
          </a:p>
        </p:txBody>
      </p:sp>
      <p:pic>
        <p:nvPicPr>
          <p:cNvPr id="3074" name="Picture 2" descr="C:\Users\Michal\AppData\Local\Microsoft\Windows\Temporary Internet Files\Content.IE5\G81HAC06\MP90022774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212848"/>
            <a:ext cx="3657600" cy="2432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2637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EKOSYSTÉM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4400" dirty="0" smtClean="0"/>
              <a:t>Máme </a:t>
            </a:r>
            <a:r>
              <a:rPr lang="cs-CZ" sz="4400" dirty="0" smtClean="0"/>
              <a:t>ekosystémy:</a:t>
            </a:r>
          </a:p>
          <a:p>
            <a:r>
              <a:rPr lang="cs-CZ" sz="6000" b="1" dirty="0" smtClean="0"/>
              <a:t>Přirozené</a:t>
            </a:r>
          </a:p>
          <a:p>
            <a:r>
              <a:rPr lang="cs-CZ" sz="6000" b="1" dirty="0" smtClean="0"/>
              <a:t>Polopřirozené</a:t>
            </a:r>
          </a:p>
          <a:p>
            <a:r>
              <a:rPr lang="cs-CZ" sz="6000" b="1" dirty="0"/>
              <a:t>K</a:t>
            </a:r>
            <a:r>
              <a:rPr lang="cs-CZ" sz="6000" b="1" dirty="0" smtClean="0"/>
              <a:t>ulturní</a:t>
            </a:r>
            <a:endParaRPr lang="cs-CZ" sz="6000" b="1" dirty="0" smtClean="0"/>
          </a:p>
          <a:p>
            <a:r>
              <a:rPr lang="cs-CZ" sz="5400" dirty="0" smtClean="0"/>
              <a:t>Zkus </a:t>
            </a:r>
            <a:r>
              <a:rPr lang="cs-CZ" sz="5400" dirty="0" smtClean="0"/>
              <a:t>vysvětlit, jaký je mezi nimi rozdíl.</a:t>
            </a:r>
            <a:endParaRPr lang="cs-CZ" sz="5400" dirty="0"/>
          </a:p>
        </p:txBody>
      </p:sp>
      <p:pic>
        <p:nvPicPr>
          <p:cNvPr id="4098" name="Picture 2" descr="C:\Users\Michal\AppData\Local\Microsoft\Windows\Temporary Internet Files\Content.IE5\8UQXUXJT\MP90044906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836712"/>
            <a:ext cx="1455490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4319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Přirozené ekosystémy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ekosystémy, které vznikly bez zásahu člověka.</a:t>
            </a:r>
          </a:p>
          <a:p>
            <a:r>
              <a:rPr lang="cs-CZ" dirty="0" smtClean="0"/>
              <a:t>Například původní lesy, neregulované řeky, horské hřebeny, atd.</a:t>
            </a:r>
            <a:endParaRPr lang="cs-CZ" dirty="0"/>
          </a:p>
        </p:txBody>
      </p:sp>
      <p:pic>
        <p:nvPicPr>
          <p:cNvPr id="1026" name="Picture 2" descr="C:\Users\Michal\AppData\Local\Microsoft\Windows\Temporary Internet Files\Content.IE5\JOVLDZWG\MP90042313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395434"/>
            <a:ext cx="2751497" cy="2775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220072" y="6171328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Deštný prales v Asii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4089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Boubínský prales na Šumavě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060848"/>
            <a:ext cx="3009123" cy="4513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12932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Jarní aspekt v lužním lese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5036" y="2148254"/>
            <a:ext cx="5538192" cy="41536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86210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Polopřirozené ekosystémy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ekosystémy, které vznikly pomocí člověka, ale přesto mají převážně přírodní charakter</a:t>
            </a:r>
          </a:p>
          <a:p>
            <a:r>
              <a:rPr lang="cs-CZ" dirty="0" smtClean="0"/>
              <a:t>Například smíšené lesy, některé louky, ale také třeba některé rybníky…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418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4895" y="701823"/>
            <a:ext cx="8229600" cy="1143000"/>
          </a:xfrm>
        </p:spPr>
        <p:txBody>
          <a:bodyPr>
            <a:noAutofit/>
          </a:bodyPr>
          <a:lstStyle/>
          <a:p>
            <a:pPr algn="ctr"/>
            <a:r>
              <a:rPr lang="cs-CZ" sz="4000" dirty="0" smtClean="0"/>
              <a:t>Přírodní rezervace Louky v Jeníkově – příklad polopřirozeného ekosystému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3253" y="1844823"/>
            <a:ext cx="6992885" cy="46502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00744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Kulturní ekosystémy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ekosystémy, které vznikly a jsou udržovány převážně lidskou činností</a:t>
            </a:r>
          </a:p>
          <a:p>
            <a:r>
              <a:rPr lang="cs-CZ" dirty="0" smtClean="0"/>
              <a:t>Úkol: Ve skupinách zkuste sami jmenovat příklady kulturních ekosystémů</a:t>
            </a:r>
            <a:endParaRPr lang="cs-CZ" dirty="0"/>
          </a:p>
        </p:txBody>
      </p:sp>
      <p:pic>
        <p:nvPicPr>
          <p:cNvPr id="4" name="Picture 2" descr="C:\Users\Michal\AppData\Local\Microsoft\Windows\Temporary Internet Files\Content.IE5\8UQXUXJT\MP90044906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221088"/>
            <a:ext cx="1455490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7188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Kulturní ekosystém - vinice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024844"/>
            <a:ext cx="5472608" cy="4104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71600" y="6381328"/>
            <a:ext cx="698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Vinice svaté Kláry v Praze - </a:t>
            </a:r>
            <a:r>
              <a:rPr lang="cs-CZ" dirty="0" err="1" smtClean="0"/>
              <a:t>Tróji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4445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908720"/>
            <a:ext cx="9144000" cy="578328"/>
          </a:xfrm>
        </p:spPr>
        <p:txBody>
          <a:bodyPr>
            <a:noAutofit/>
          </a:bodyPr>
          <a:lstStyle/>
          <a:p>
            <a:pPr algn="ctr"/>
            <a:r>
              <a:rPr lang="cs-CZ" sz="3600" dirty="0" smtClean="0"/>
              <a:t>Jaké typy ekosystémů vidíš na obrázku?</a:t>
            </a:r>
            <a:endParaRPr lang="cs-CZ" sz="36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628800"/>
            <a:ext cx="6011863" cy="451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04692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908720"/>
            <a:ext cx="9144000" cy="578328"/>
          </a:xfrm>
        </p:spPr>
        <p:txBody>
          <a:bodyPr>
            <a:noAutofit/>
          </a:bodyPr>
          <a:lstStyle/>
          <a:p>
            <a:pPr algn="ctr"/>
            <a:r>
              <a:rPr lang="cs-CZ" sz="3600" dirty="0" smtClean="0"/>
              <a:t>Jaké typy ekosystémů vidíš na obrázku?</a:t>
            </a:r>
            <a:endParaRPr lang="cs-CZ" sz="3600" dirty="0"/>
          </a:p>
        </p:txBody>
      </p:sp>
      <p:pic>
        <p:nvPicPr>
          <p:cNvPr id="4" name="Picture 2" descr="C:\Users\Michal\Pictures\FOTOGRAFIE\Foto 2006 léto\P100050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5689" y="1700808"/>
            <a:ext cx="5724128" cy="4293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2274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908720"/>
            <a:ext cx="9144000" cy="578328"/>
          </a:xfrm>
        </p:spPr>
        <p:txBody>
          <a:bodyPr>
            <a:noAutofit/>
          </a:bodyPr>
          <a:lstStyle/>
          <a:p>
            <a:pPr algn="ctr"/>
            <a:r>
              <a:rPr lang="cs-CZ" sz="3600" dirty="0" smtClean="0"/>
              <a:t>Jaké typy ekosystémů vidíš na obrázku?</a:t>
            </a:r>
            <a:endParaRPr lang="cs-CZ" sz="3600" dirty="0"/>
          </a:p>
        </p:txBody>
      </p:sp>
      <p:pic>
        <p:nvPicPr>
          <p:cNvPr id="5" name="Picture 2" descr="C:\Users\Michal\Pictures\FOTOGRAFIE\Foto 2006 léto\P100011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7560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endParaRPr lang="cs-CZ" dirty="0" smtClean="0">
              <a:hlinkClick r:id="rId2"/>
            </a:endParaRPr>
          </a:p>
          <a:p>
            <a:r>
              <a:rPr lang="cs-CZ" sz="3400" dirty="0">
                <a:solidFill>
                  <a:prstClr val="black"/>
                </a:solidFill>
                <a:latin typeface="Century Schoolbook"/>
              </a:rPr>
              <a:t>Galerie Klipart, Microsoft </a:t>
            </a:r>
            <a:r>
              <a:rPr lang="cs-CZ" sz="3400" dirty="0" smtClean="0">
                <a:solidFill>
                  <a:prstClr val="black"/>
                </a:solidFill>
                <a:latin typeface="Century Schoolbook"/>
              </a:rPr>
              <a:t>Office</a:t>
            </a:r>
          </a:p>
          <a:p>
            <a:r>
              <a:rPr lang="cs-CZ" sz="3400" dirty="0" smtClean="0">
                <a:hlinkClick r:id="rId2"/>
              </a:rPr>
              <a:t>http</a:t>
            </a:r>
            <a:r>
              <a:rPr lang="cs-CZ" sz="3400" dirty="0">
                <a:hlinkClick r:id="rId2"/>
              </a:rPr>
              <a:t>://cs.wikipedia.org/wiki/Soubor:Dehetnik_in_2010_(5).</a:t>
            </a:r>
            <a:r>
              <a:rPr lang="cs-CZ" sz="3400" dirty="0" smtClean="0">
                <a:hlinkClick r:id="rId2"/>
              </a:rPr>
              <a:t>JPG</a:t>
            </a:r>
            <a:endParaRPr lang="cs-CZ" sz="3400" dirty="0" smtClean="0"/>
          </a:p>
          <a:p>
            <a:r>
              <a:rPr lang="cs-CZ" sz="3400" dirty="0">
                <a:hlinkClick r:id="rId3"/>
              </a:rPr>
              <a:t>http://cs.wikipedia.org/wiki/Soubor:Vstava%C4%8D_m%C3%A1jov%C3%BD,_</a:t>
            </a:r>
            <a:r>
              <a:rPr lang="cs-CZ" sz="3400" dirty="0" smtClean="0">
                <a:hlinkClick r:id="rId3"/>
              </a:rPr>
              <a:t>Vrbensk%C3%A9_rybn%C3%ADky_2.jpg</a:t>
            </a:r>
            <a:endParaRPr lang="cs-CZ" sz="3400" dirty="0" smtClean="0"/>
          </a:p>
          <a:p>
            <a:r>
              <a:rPr lang="cs-CZ" sz="3400" dirty="0">
                <a:hlinkClick r:id="rId4"/>
              </a:rPr>
              <a:t>http://cs.wikipedia.org/wiki/Soubor:Iris_pseudacorus_in_natural_monument_Hlinir_(3).JPG</a:t>
            </a:r>
            <a:endParaRPr lang="cs-CZ" sz="3400" dirty="0" smtClean="0"/>
          </a:p>
          <a:p>
            <a:r>
              <a:rPr lang="cs-CZ" sz="3400" dirty="0">
                <a:hlinkClick r:id="rId5"/>
              </a:rPr>
              <a:t>http://cs.wikipedia.org/wiki/Soubor:Hrb%C3%A1%C4%8Dkovy_t%C5%AFn%C4%9B_-_</a:t>
            </a:r>
            <a:r>
              <a:rPr lang="cs-CZ" sz="3400" dirty="0" smtClean="0">
                <a:hlinkClick r:id="rId5"/>
              </a:rPr>
              <a:t>lu%C5%BEn%C3%AD_les.jpg</a:t>
            </a:r>
            <a:endParaRPr lang="cs-CZ" sz="3400" dirty="0" smtClean="0"/>
          </a:p>
          <a:p>
            <a:r>
              <a:rPr lang="cs-CZ" sz="3400" dirty="0">
                <a:hlinkClick r:id="rId6"/>
              </a:rPr>
              <a:t>http://cs.wikipedia.org/wiki/Soubor:Accipiter_gentilis_-</a:t>
            </a:r>
            <a:r>
              <a:rPr lang="cs-CZ" sz="3400" dirty="0" smtClean="0">
                <a:hlinkClick r:id="rId6"/>
              </a:rPr>
              <a:t>injured_Goshawk.jpg</a:t>
            </a:r>
            <a:endParaRPr lang="cs-CZ" sz="3400" dirty="0" smtClean="0"/>
          </a:p>
          <a:p>
            <a:r>
              <a:rPr lang="cs-CZ" sz="3400" dirty="0">
                <a:hlinkClick r:id="rId7"/>
              </a:rPr>
              <a:t>http://cs.wikipedia.org/wiki/Soubor:Tisk%C3%A9_st%C4%9Bny_(7).</a:t>
            </a:r>
            <a:r>
              <a:rPr lang="cs-CZ" sz="3400" dirty="0" smtClean="0">
                <a:hlinkClick r:id="rId7"/>
              </a:rPr>
              <a:t>jpg</a:t>
            </a:r>
            <a:endParaRPr lang="cs-CZ" sz="3400" dirty="0" smtClean="0"/>
          </a:p>
          <a:p>
            <a:r>
              <a:rPr lang="cs-CZ" sz="3400" dirty="0">
                <a:hlinkClick r:id="rId8"/>
              </a:rPr>
              <a:t>http://wiki.rvp.cz/@api/deki/files/27073/=rohac-04.jpg</a:t>
            </a:r>
            <a:endParaRPr lang="cs-CZ" sz="3400" dirty="0" smtClean="0"/>
          </a:p>
          <a:p>
            <a:r>
              <a:rPr lang="cs-CZ" sz="3400" dirty="0">
                <a:hlinkClick r:id="rId9"/>
              </a:rPr>
              <a:t>http://</a:t>
            </a:r>
            <a:r>
              <a:rPr lang="cs-CZ" sz="3400" dirty="0" smtClean="0">
                <a:hlinkClick r:id="rId9"/>
              </a:rPr>
              <a:t>cs.wikipedia.org/wiki/Soubor:NPR_Habruvecka_bucina_2.JPG</a:t>
            </a:r>
            <a:endParaRPr lang="cs-CZ" sz="3400" dirty="0" smtClean="0"/>
          </a:p>
          <a:p>
            <a:r>
              <a:rPr lang="cs-CZ" sz="3400" dirty="0">
                <a:hlinkClick r:id="rId10"/>
              </a:rPr>
              <a:t>http://cs.wikipedia.org/wiki/Soubor:Boubinsky_prales_during_NS_Boubinsky_prales_in_summer_2011_(13).</a:t>
            </a:r>
            <a:r>
              <a:rPr lang="cs-CZ" sz="3400" dirty="0" smtClean="0">
                <a:hlinkClick r:id="rId10"/>
              </a:rPr>
              <a:t>JPG</a:t>
            </a:r>
            <a:endParaRPr lang="cs-CZ" sz="3400" dirty="0" smtClean="0"/>
          </a:p>
          <a:p>
            <a:r>
              <a:rPr lang="cs-CZ" sz="3400" dirty="0">
                <a:hlinkClick r:id="rId11"/>
              </a:rPr>
              <a:t>http://wiki.rvp.cz/@api/deki/files/7879/=</a:t>
            </a:r>
            <a:r>
              <a:rPr lang="cs-CZ" sz="3400" dirty="0" smtClean="0">
                <a:hlinkClick r:id="rId11"/>
              </a:rPr>
              <a:t>IMG_3859.JPG</a:t>
            </a:r>
            <a:endParaRPr lang="cs-CZ" sz="3400" dirty="0" smtClean="0"/>
          </a:p>
          <a:p>
            <a:r>
              <a:rPr lang="cs-CZ" sz="3400" dirty="0">
                <a:hlinkClick r:id="rId12"/>
              </a:rPr>
              <a:t>http://cs.wikipedia.org/wiki/Soubor:P%C5%99%C3%ADrodn%C3%AD_rezervace_Louky_v_Jen%C3%ADkov%C4%9B,_mezi_obc%C3%AD_Jen%C3%ADkov_a_Kameni%C4%8Dky,_okr._</a:t>
            </a:r>
            <a:r>
              <a:rPr lang="cs-CZ" sz="3400" dirty="0" smtClean="0">
                <a:hlinkClick r:id="rId12"/>
              </a:rPr>
              <a:t>Chrudim.jpg</a:t>
            </a:r>
            <a:endParaRPr lang="cs-CZ" sz="3400" dirty="0" smtClean="0"/>
          </a:p>
          <a:p>
            <a:r>
              <a:rPr lang="cs-CZ" sz="3400" dirty="0">
                <a:hlinkClick r:id="rId13"/>
              </a:rPr>
              <a:t>http://cs.wikipedia.org/wiki/Soubor:Praha,_Tr%C3%B3ja,_Botanick%C3%A1_zahrada,_</a:t>
            </a:r>
            <a:r>
              <a:rPr lang="cs-CZ" sz="3400" dirty="0" smtClean="0">
                <a:hlinkClick r:id="rId13"/>
              </a:rPr>
              <a:t>vinice_svat%C3%A9_Kl%C3%A1ry.jpg</a:t>
            </a:r>
          </a:p>
          <a:p>
            <a:r>
              <a:rPr lang="cs-CZ" sz="3500" dirty="0" smtClean="0">
                <a:solidFill>
                  <a:prstClr val="black"/>
                </a:solidFill>
                <a:latin typeface="Century Schoolbook"/>
              </a:rPr>
              <a:t>Fotoarchiv autora</a:t>
            </a:r>
            <a:endParaRPr lang="cs-CZ" sz="3400" dirty="0" smtClean="0">
              <a:hlinkClick r:id="rId13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1933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113</TotalTime>
  <Words>365</Words>
  <Application>Microsoft Office PowerPoint</Application>
  <PresentationFormat>Předvádění na obrazovce (4:3)</PresentationFormat>
  <Paragraphs>80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Tok</vt:lpstr>
      <vt:lpstr>Ekosystém</vt:lpstr>
      <vt:lpstr>Prezentace aplikace PowerPoint</vt:lpstr>
      <vt:lpstr>Každý potřebuje své…</vt:lpstr>
      <vt:lpstr>Ukaž, kam patří:</vt:lpstr>
      <vt:lpstr>Řešení:</vt:lpstr>
      <vt:lpstr>Ekosystém:</vt:lpstr>
      <vt:lpstr>EKOSYSTÉM</vt:lpstr>
      <vt:lpstr>Přirozené ekosystémy</vt:lpstr>
      <vt:lpstr>Boubínský prales na Šumavě</vt:lpstr>
      <vt:lpstr>Jarní aspekt v lužním lese</vt:lpstr>
      <vt:lpstr>Polopřirozené ekosystémy</vt:lpstr>
      <vt:lpstr>Přírodní rezervace Louky v Jeníkově – příklad polopřirozeného ekosystému</vt:lpstr>
      <vt:lpstr>Kulturní ekosystémy</vt:lpstr>
      <vt:lpstr>Kulturní ekosystém - vinice</vt:lpstr>
      <vt:lpstr>Jaké typy ekosystémů vidíš na obrázku?</vt:lpstr>
      <vt:lpstr>Jaké typy ekosystémů vidíš na obrázku?</vt:lpstr>
      <vt:lpstr>Jaké typy ekosystémů vidíš na obrázku?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Ekosystém</dc:title>
  <dc:creator>Michal</dc:creator>
  <cp:lastModifiedBy>Michal</cp:lastModifiedBy>
  <cp:revision>11</cp:revision>
  <dcterms:created xsi:type="dcterms:W3CDTF">2013-09-18T14:26:13Z</dcterms:created>
  <dcterms:modified xsi:type="dcterms:W3CDTF">2013-09-18T19:34:29Z</dcterms:modified>
</cp:coreProperties>
</file>