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64" r:id="rId4"/>
    <p:sldId id="261" r:id="rId5"/>
    <p:sldId id="263" r:id="rId6"/>
    <p:sldId id="281" r:id="rId7"/>
    <p:sldId id="280" r:id="rId8"/>
    <p:sldId id="294" r:id="rId9"/>
    <p:sldId id="279" r:id="rId10"/>
    <p:sldId id="282" r:id="rId11"/>
    <p:sldId id="278" r:id="rId12"/>
    <p:sldId id="293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6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24" autoAdjust="0"/>
  </p:normalViewPr>
  <p:slideViewPr>
    <p:cSldViewPr>
      <p:cViewPr>
        <p:scale>
          <a:sx n="80" d="100"/>
          <a:sy n="80" d="100"/>
        </p:scale>
        <p:origin x="-312" y="-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VY_32_INOVACE_Přirozená čísla a znaky nerovnosti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VY_32_INOVACE_Přirozená čísla a znaky nerovnosti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4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35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24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24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43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2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47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24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57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24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61.pn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96273277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</a:t>
            </a:r>
            <a:r>
              <a:rPr lang="cs-CZ" dirty="0" smtClean="0"/>
              <a:t>vysvětluje význam a práci se znaky nerovnosti, ukazuje různé možnosti zápisu jednoduchých a složených nerovností a způsob znázornění nerovností na číselné ose.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11) a na závěrečný interaktivní test (snímky 12 – 22) ve kterém žáci procvičují na příkladech probrané učivo: po stisknutí odpovědi (na interaktivní tabuli nebo myší v prezentaci) se objeví symbol, podle kterého žáci poznají zda odpověděli správně či nesprávně.</a:t>
            </a:r>
            <a:endParaRPr lang="cs-CZ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</a:t>
            </a:r>
            <a:r>
              <a:rPr lang="cs-CZ" dirty="0" smtClean="0"/>
              <a:t>přibližně 35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pPr lvl="0"/>
            <a:r>
              <a:rPr lang="cs-CZ" sz="6000" dirty="0"/>
              <a:t>Přirozená čísla a znaky nerovnosti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3931382"/>
              </a:xfrm>
            </p:spPr>
            <p:txBody>
              <a:bodyPr>
                <a:noAutofit/>
              </a:bodyPr>
              <a:lstStyle/>
              <a:p>
                <a:pPr>
                  <a:buFont typeface="Arial" pitchFamily="34" charset="0"/>
                  <a:buChar char="•"/>
                </a:pPr>
                <a:r>
                  <a:rPr lang="cs-CZ" sz="40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i="1" dirty="0" smtClean="0"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4000" dirty="0" smtClean="0">
                    <a:latin typeface="Calibri" pitchFamily="34" charset="0"/>
                  </a:rPr>
                  <a:t>   větší</a:t>
                </a:r>
              </a:p>
              <a:p>
                <a:pPr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4000" b="0" i="1" dirty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4000" i="1" dirty="0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4000" dirty="0">
                    <a:latin typeface="Calibri" pitchFamily="34" charset="0"/>
                  </a:rPr>
                  <a:t>   </a:t>
                </a:r>
                <a:r>
                  <a:rPr lang="cs-CZ" sz="4000" dirty="0" smtClean="0">
                    <a:latin typeface="Calibri" pitchFamily="34" charset="0"/>
                  </a:rPr>
                  <a:t>menší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40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i="1" dirty="0" smtClean="0">
                        <a:latin typeface="Cambria Math"/>
                        <a:ea typeface="Cambria Math"/>
                      </a:rPr>
                      <m:t>≥</m:t>
                    </m:r>
                  </m:oMath>
                </a14:m>
                <a:r>
                  <a:rPr lang="cs-CZ" sz="4000" dirty="0">
                    <a:latin typeface="Calibri" pitchFamily="34" charset="0"/>
                  </a:rPr>
                  <a:t>   </a:t>
                </a:r>
                <a:r>
                  <a:rPr lang="cs-CZ" sz="4000" dirty="0" smtClean="0">
                    <a:latin typeface="Calibri" pitchFamily="34" charset="0"/>
                  </a:rPr>
                  <a:t>větší nebo rovno</a:t>
                </a:r>
                <a:endParaRPr lang="cs-CZ" sz="4000" dirty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r>
                  <a:rPr lang="cs-CZ" sz="40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i="1" dirty="0" smtClean="0">
                        <a:latin typeface="Cambria Math"/>
                        <a:ea typeface="Cambria Math"/>
                      </a:rPr>
                      <m:t>≤</m:t>
                    </m:r>
                  </m:oMath>
                </a14:m>
                <a:r>
                  <a:rPr lang="cs-CZ" sz="4000" dirty="0">
                    <a:latin typeface="Calibri" pitchFamily="34" charset="0"/>
                  </a:rPr>
                  <a:t>   </a:t>
                </a:r>
                <a:r>
                  <a:rPr lang="cs-CZ" sz="4000" dirty="0" smtClean="0">
                    <a:latin typeface="Calibri" pitchFamily="34" charset="0"/>
                  </a:rPr>
                  <a:t>menší nebo </a:t>
                </a:r>
                <a:r>
                  <a:rPr lang="cs-CZ" sz="4000" dirty="0">
                    <a:latin typeface="Calibri" pitchFamily="34" charset="0"/>
                  </a:rPr>
                  <a:t>rovno</a:t>
                </a:r>
                <a:endParaRPr lang="cs-CZ" sz="4000" dirty="0">
                  <a:latin typeface="Calibri" pitchFamily="34" charset="0"/>
                </a:endParaRPr>
              </a:p>
              <a:p>
                <a:pPr>
                  <a:buFont typeface="Arial" pitchFamily="34" charset="0"/>
                  <a:buChar char="•"/>
                </a:pPr>
                <a:endParaRPr lang="cs-CZ" sz="40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3931382"/>
              </a:xfrm>
              <a:blipFill rotWithShape="1">
                <a:blip r:embed="rId2"/>
                <a:stretch>
                  <a:fillRect l="-2150" t="-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znaky nerovnosti známe?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5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?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Jsou to všechna čísla z množiny: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3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</a:rPr>
                          <m:t>6, 7, 8, 9, …</m:t>
                        </m:r>
                      </m:e>
                    </m:d>
                  </m:oMath>
                </a14:m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  <a:blipFill rotWithShape="1">
                <a:blip r:embed="rId2"/>
                <a:stretch>
                  <a:fillRect l="-1526" t="-5581" b="-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Větší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043608" y="4816563"/>
            <a:ext cx="7004296" cy="604541"/>
            <a:chOff x="1000100" y="2643182"/>
            <a:chExt cx="7004296" cy="604541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3563888" y="4149080"/>
            <a:ext cx="4409206" cy="810359"/>
            <a:chOff x="3563888" y="4149080"/>
            <a:chExt cx="4409206" cy="810359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3646628" y="4314561"/>
              <a:ext cx="0" cy="644878"/>
            </a:xfrm>
            <a:prstGeom prst="line">
              <a:avLst/>
            </a:prstGeom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Ovál 33"/>
            <p:cNvSpPr/>
            <p:nvPr/>
          </p:nvSpPr>
          <p:spPr>
            <a:xfrm>
              <a:off x="3563888" y="4149080"/>
              <a:ext cx="165481" cy="165481"/>
            </a:xfrm>
            <a:prstGeom prst="ellipse">
              <a:avLst/>
            </a:prstGeom>
            <a:noFill/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se šipkou 35"/>
            <p:cNvCxnSpPr>
              <a:stCxn id="34" idx="6"/>
            </p:cNvCxnSpPr>
            <p:nvPr/>
          </p:nvCxnSpPr>
          <p:spPr>
            <a:xfrm>
              <a:off x="3729369" y="4231821"/>
              <a:ext cx="4243725" cy="0"/>
            </a:xfrm>
            <a:prstGeom prst="straightConnector1">
              <a:avLst/>
            </a:prstGeom>
            <a:ln w="25400">
              <a:solidFill>
                <a:schemeClr val="accent5">
                  <a:lumMod val="75000"/>
                </a:schemeClr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ástupný symbol pro obsah 1"/>
              <p:cNvSpPr txBox="1">
                <a:spLocks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Na číselné ose leží hledaná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vpravo od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endParaRPr lang="cs-CZ" sz="3200" dirty="0" smtClean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Že číslo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do množiny nepatří, znázorníme prázdným kolečkem</a:t>
                </a:r>
                <a:endParaRPr lang="cs-CZ" sz="3200" dirty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39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  <a:blipFill rotWithShape="1">
                <a:blip r:embed="rId3"/>
                <a:stretch>
                  <a:fillRect l="-1110" t="-10417" b="-13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2" name="Skupina 51"/>
          <p:cNvGrpSpPr/>
          <p:nvPr/>
        </p:nvGrpSpPr>
        <p:grpSpPr>
          <a:xfrm>
            <a:off x="4190495" y="4797152"/>
            <a:ext cx="3715338" cy="165481"/>
            <a:chOff x="4190495" y="4797152"/>
            <a:chExt cx="3715338" cy="165481"/>
          </a:xfrm>
        </p:grpSpPr>
        <p:sp>
          <p:nvSpPr>
            <p:cNvPr id="44" name="Ovál 43"/>
            <p:cNvSpPr/>
            <p:nvPr/>
          </p:nvSpPr>
          <p:spPr>
            <a:xfrm>
              <a:off x="4190495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4782138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5373781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5965424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6557067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7148710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740352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5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?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Jsou to všechna čísla z množiny: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3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</a:rPr>
                          <m:t>5, 6, 7, 8, 9, …</m:t>
                        </m:r>
                      </m:e>
                    </m:d>
                  </m:oMath>
                </a14:m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  <a:blipFill rotWithShape="1">
                <a:blip r:embed="rId2"/>
                <a:stretch>
                  <a:fillRect l="-1526" t="-5581" b="-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Větší nebo rovno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043608" y="4816563"/>
            <a:ext cx="7004296" cy="604541"/>
            <a:chOff x="1000100" y="2643182"/>
            <a:chExt cx="7004296" cy="604541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63888" y="4149080"/>
            <a:ext cx="4409206" cy="810359"/>
            <a:chOff x="3563888" y="4149080"/>
            <a:chExt cx="4409206" cy="810359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3646628" y="4314561"/>
              <a:ext cx="0" cy="644878"/>
            </a:xfrm>
            <a:prstGeom prst="line">
              <a:avLst/>
            </a:prstGeom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Ovál 33"/>
            <p:cNvSpPr/>
            <p:nvPr/>
          </p:nvSpPr>
          <p:spPr>
            <a:xfrm>
              <a:off x="3563888" y="4149080"/>
              <a:ext cx="165481" cy="165481"/>
            </a:xfrm>
            <a:prstGeom prst="ellipse">
              <a:avLst/>
            </a:prstGeom>
            <a:solidFill>
              <a:schemeClr val="accent5">
                <a:lumMod val="75000"/>
              </a:schemeClr>
            </a:solidFill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u="sng"/>
            </a:p>
          </p:txBody>
        </p:sp>
        <p:cxnSp>
          <p:nvCxnSpPr>
            <p:cNvPr id="36" name="Přímá spojnice se šipkou 35"/>
            <p:cNvCxnSpPr>
              <a:stCxn id="34" idx="6"/>
            </p:cNvCxnSpPr>
            <p:nvPr/>
          </p:nvCxnSpPr>
          <p:spPr>
            <a:xfrm>
              <a:off x="3729369" y="4231821"/>
              <a:ext cx="4243725" cy="0"/>
            </a:xfrm>
            <a:prstGeom prst="straightConnector1">
              <a:avLst/>
            </a:prstGeom>
            <a:ln w="25400">
              <a:solidFill>
                <a:schemeClr val="accent5">
                  <a:lumMod val="75000"/>
                </a:schemeClr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ástupný symbol pro obsah 1"/>
              <p:cNvSpPr txBox="1">
                <a:spLocks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Na číselné ose leží hledaná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vpravo od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včetně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5</m:t>
                    </m:r>
                  </m:oMath>
                </a14:m>
                <a:endParaRPr lang="cs-CZ" sz="3200" dirty="0" smtClean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Že číslo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do množiny patří, znázorníme plným kolečkem</a:t>
                </a:r>
                <a:endParaRPr lang="cs-CZ" sz="3200" dirty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39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  <a:blipFill rotWithShape="1">
                <a:blip r:embed="rId3"/>
                <a:stretch>
                  <a:fillRect l="-1110" t="-10417" b="-13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Skupina 4"/>
          <p:cNvGrpSpPr/>
          <p:nvPr/>
        </p:nvGrpSpPr>
        <p:grpSpPr>
          <a:xfrm>
            <a:off x="3563888" y="4797152"/>
            <a:ext cx="4341945" cy="165481"/>
            <a:chOff x="3563888" y="4797152"/>
            <a:chExt cx="4341945" cy="165481"/>
          </a:xfrm>
        </p:grpSpPr>
        <p:sp>
          <p:nvSpPr>
            <p:cNvPr id="44" name="Ovál 43"/>
            <p:cNvSpPr/>
            <p:nvPr/>
          </p:nvSpPr>
          <p:spPr>
            <a:xfrm>
              <a:off x="4160526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4757164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5353802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5950440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6547078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7143716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7740352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3563888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6507494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5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?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Jsou to všechna čísla z množiny: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3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</a:rPr>
                          <m:t>1, 2, 3, 4</m:t>
                        </m:r>
                      </m:e>
                    </m:d>
                  </m:oMath>
                </a14:m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  <a:blipFill rotWithShape="1">
                <a:blip r:embed="rId2"/>
                <a:stretch>
                  <a:fillRect l="-1526" t="-5581" b="-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Menší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043608" y="4816563"/>
            <a:ext cx="7004296" cy="604541"/>
            <a:chOff x="1000100" y="2643182"/>
            <a:chExt cx="7004296" cy="604541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186484" y="4149080"/>
            <a:ext cx="2542885" cy="810359"/>
            <a:chOff x="1186484" y="4149080"/>
            <a:chExt cx="2542885" cy="810359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3646628" y="4314561"/>
              <a:ext cx="0" cy="644878"/>
            </a:xfrm>
            <a:prstGeom prst="line">
              <a:avLst/>
            </a:prstGeom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Ovál 33"/>
            <p:cNvSpPr/>
            <p:nvPr/>
          </p:nvSpPr>
          <p:spPr>
            <a:xfrm>
              <a:off x="3563888" y="4149080"/>
              <a:ext cx="165481" cy="165481"/>
            </a:xfrm>
            <a:prstGeom prst="ellipse">
              <a:avLst/>
            </a:prstGeom>
            <a:noFill/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se šipkou 35"/>
            <p:cNvCxnSpPr/>
            <p:nvPr/>
          </p:nvCxnSpPr>
          <p:spPr>
            <a:xfrm flipH="1" flipV="1">
              <a:off x="1186484" y="4231820"/>
              <a:ext cx="2372658" cy="1"/>
            </a:xfrm>
            <a:prstGeom prst="straightConnector1">
              <a:avLst/>
            </a:prstGeom>
            <a:ln w="25400">
              <a:solidFill>
                <a:schemeClr val="accent5">
                  <a:lumMod val="75000"/>
                </a:schemeClr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ástupný symbol pro obsah 1"/>
              <p:cNvSpPr txBox="1">
                <a:spLocks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Na číselné ose leží hledaná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vlevo od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endParaRPr lang="cs-CZ" sz="3200" dirty="0" smtClean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Že číslo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do množiny nepatří, znázorníme prázdným kolečkem</a:t>
                </a:r>
                <a:endParaRPr lang="cs-CZ" sz="3200" dirty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39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  <a:blipFill rotWithShape="1">
                <a:blip r:embed="rId3"/>
                <a:stretch>
                  <a:fillRect l="-1110" t="-10417" b="-13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7" name="Skupina 36"/>
          <p:cNvGrpSpPr/>
          <p:nvPr/>
        </p:nvGrpSpPr>
        <p:grpSpPr>
          <a:xfrm>
            <a:off x="1187624" y="4797152"/>
            <a:ext cx="1940410" cy="165481"/>
            <a:chOff x="5373781" y="4797152"/>
            <a:chExt cx="1940410" cy="165481"/>
          </a:xfrm>
        </p:grpSpPr>
        <p:sp>
          <p:nvSpPr>
            <p:cNvPr id="47" name="Ovál 46"/>
            <p:cNvSpPr/>
            <p:nvPr/>
          </p:nvSpPr>
          <p:spPr>
            <a:xfrm>
              <a:off x="5373781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5965424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6557067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7148710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572237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5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?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Jsou to všechna čísla z množiny: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3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</a:rPr>
                          <m:t>1, 2, 3, 4, 5</m:t>
                        </m:r>
                      </m:e>
                    </m:d>
                  </m:oMath>
                </a14:m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692948"/>
                <a:ext cx="8784976" cy="1312116"/>
              </a:xfrm>
              <a:blipFill rotWithShape="1">
                <a:blip r:embed="rId2"/>
                <a:stretch>
                  <a:fillRect l="-1526" t="-5581" b="-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Menší nebo rovno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043608" y="4816563"/>
            <a:ext cx="7004296" cy="604541"/>
            <a:chOff x="1000100" y="2643182"/>
            <a:chExt cx="7004296" cy="604541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186484" y="4149080"/>
            <a:ext cx="2542885" cy="810359"/>
            <a:chOff x="1186484" y="4149080"/>
            <a:chExt cx="2542885" cy="810359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3646628" y="4314561"/>
              <a:ext cx="0" cy="644878"/>
            </a:xfrm>
            <a:prstGeom prst="line">
              <a:avLst/>
            </a:prstGeom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Ovál 33"/>
            <p:cNvSpPr/>
            <p:nvPr/>
          </p:nvSpPr>
          <p:spPr>
            <a:xfrm>
              <a:off x="3563888" y="4149080"/>
              <a:ext cx="165481" cy="165481"/>
            </a:xfrm>
            <a:prstGeom prst="ellipse">
              <a:avLst/>
            </a:prstGeom>
            <a:solidFill>
              <a:schemeClr val="accent5">
                <a:lumMod val="75000"/>
              </a:schemeClr>
            </a:solidFill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se šipkou 35"/>
            <p:cNvCxnSpPr/>
            <p:nvPr/>
          </p:nvCxnSpPr>
          <p:spPr>
            <a:xfrm flipH="1" flipV="1">
              <a:off x="1186484" y="4231820"/>
              <a:ext cx="2372658" cy="1"/>
            </a:xfrm>
            <a:prstGeom prst="straightConnector1">
              <a:avLst/>
            </a:prstGeom>
            <a:ln w="25400">
              <a:solidFill>
                <a:schemeClr val="accent5">
                  <a:lumMod val="75000"/>
                </a:schemeClr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1187624" y="4797152"/>
            <a:ext cx="2541745" cy="165481"/>
            <a:chOff x="1187624" y="4797152"/>
            <a:chExt cx="2541745" cy="165481"/>
          </a:xfrm>
        </p:grpSpPr>
        <p:sp>
          <p:nvSpPr>
            <p:cNvPr id="47" name="Ovál 46"/>
            <p:cNvSpPr/>
            <p:nvPr/>
          </p:nvSpPr>
          <p:spPr>
            <a:xfrm>
              <a:off x="1187624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1781690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2375756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2969822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3563888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45" name="Zástupný symbol pro obsah 1"/>
              <p:cNvSpPr txBox="1">
                <a:spLocks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Na číselné ose leží hledaná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 vlevo od čísla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včetně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5</m:t>
                    </m:r>
                  </m:oMath>
                </a14:m>
                <a:endParaRPr lang="cs-CZ" sz="3200" dirty="0" smtClean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latin typeface="Calibri" pitchFamily="34" charset="0"/>
                  </a:rPr>
                  <a:t>Že číslo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libri" pitchFamily="34" charset="0"/>
                  </a:rPr>
                  <a:t>do množiny patří, znázorníme plným kolečkem</a:t>
                </a:r>
                <a:endParaRPr lang="cs-CZ" sz="3200" dirty="0">
                  <a:latin typeface="Calibri" pitchFamily="34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45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573268"/>
                <a:ext cx="8784976" cy="1168100"/>
              </a:xfrm>
              <a:prstGeom prst="rect">
                <a:avLst/>
              </a:prstGeom>
              <a:blipFill rotWithShape="1">
                <a:blip r:embed="rId3"/>
                <a:stretch>
                  <a:fillRect l="-1110" t="-10417" b="-13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15302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Obdélník 1026"/>
          <p:cNvSpPr/>
          <p:nvPr/>
        </p:nvSpPr>
        <p:spPr>
          <a:xfrm>
            <a:off x="3050365" y="4138347"/>
            <a:ext cx="2982815" cy="472256"/>
          </a:xfrm>
          <a:prstGeom prst="rect">
            <a:avLst/>
          </a:prstGeom>
          <a:pattFill prst="wdUpDiag">
            <a:fgClr>
              <a:schemeClr val="accent2">
                <a:lumMod val="50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692948"/>
                <a:ext cx="8784976" cy="520028"/>
              </a:xfrm>
            </p:spPr>
            <p:txBody>
              <a:bodyPr>
                <a:normAutofit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28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𝑥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4</m:t>
                    </m:r>
                  </m:oMath>
                </a14:m>
                <a:r>
                  <a:rPr lang="cs-CZ" sz="2800" dirty="0" smtClean="0">
                    <a:latin typeface="Calibri" pitchFamily="34" charset="0"/>
                  </a:rPr>
                  <a:t> a zároveň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𝑥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9</m:t>
                    </m:r>
                  </m:oMath>
                </a14:m>
                <a:r>
                  <a:rPr lang="cs-CZ" sz="2800" dirty="0">
                    <a:latin typeface="Calibri" pitchFamily="34" charset="0"/>
                  </a:rPr>
                  <a:t> </a:t>
                </a:r>
                <a:r>
                  <a:rPr lang="cs-CZ" sz="2800" dirty="0" smtClean="0">
                    <a:latin typeface="Calibri" pitchFamily="34" charset="0"/>
                  </a:rPr>
                  <a:t>?</a:t>
                </a: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692948"/>
                <a:ext cx="8784976" cy="520028"/>
              </a:xfrm>
              <a:blipFill rotWithShape="1">
                <a:blip r:embed="rId2"/>
                <a:stretch>
                  <a:fillRect l="-1179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Složené nerovnosti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1043608" y="4552651"/>
            <a:ext cx="7004296" cy="604541"/>
            <a:chOff x="1000100" y="2643182"/>
            <a:chExt cx="7004296" cy="604541"/>
          </a:xfrm>
        </p:grpSpPr>
        <p:grpSp>
          <p:nvGrpSpPr>
            <p:cNvPr id="32" name="Skupina 3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6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  <p:sp>
        <p:nvSpPr>
          <p:cNvPr id="55" name="Čárový popisek 2 54"/>
          <p:cNvSpPr/>
          <p:nvPr/>
        </p:nvSpPr>
        <p:spPr>
          <a:xfrm>
            <a:off x="6852937" y="3284398"/>
            <a:ext cx="1715983" cy="394892"/>
          </a:xfrm>
          <a:prstGeom prst="borderCallout2">
            <a:avLst>
              <a:gd name="adj1" fmla="val 18750"/>
              <a:gd name="adj2" fmla="val -8333"/>
              <a:gd name="adj3" fmla="val 13365"/>
              <a:gd name="adj4" fmla="val -16667"/>
              <a:gd name="adj5" fmla="val 134040"/>
              <a:gd name="adj6" fmla="val -40471"/>
            </a:avLst>
          </a:prstGeom>
          <a:noFill/>
          <a:ln w="254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plné kolečko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1025" name="Skupina 1024"/>
          <p:cNvGrpSpPr/>
          <p:nvPr/>
        </p:nvGrpSpPr>
        <p:grpSpPr>
          <a:xfrm>
            <a:off x="2971106" y="3706301"/>
            <a:ext cx="4919366" cy="927690"/>
            <a:chOff x="2971106" y="3706301"/>
            <a:chExt cx="4919366" cy="927690"/>
          </a:xfrm>
        </p:grpSpPr>
        <p:cxnSp>
          <p:nvCxnSpPr>
            <p:cNvPr id="59" name="Přímá spojnice 58"/>
            <p:cNvCxnSpPr>
              <a:endCxn id="60" idx="4"/>
            </p:cNvCxnSpPr>
            <p:nvPr/>
          </p:nvCxnSpPr>
          <p:spPr>
            <a:xfrm flipV="1">
              <a:off x="3053847" y="4221088"/>
              <a:ext cx="0" cy="412903"/>
            </a:xfrm>
            <a:prstGeom prst="line">
              <a:avLst/>
            </a:prstGeom>
            <a:ln w="25400">
              <a:solidFill>
                <a:srgbClr val="0070C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60" name="Ovál 59"/>
            <p:cNvSpPr/>
            <p:nvPr/>
          </p:nvSpPr>
          <p:spPr>
            <a:xfrm>
              <a:off x="2971106" y="4055607"/>
              <a:ext cx="165481" cy="165481"/>
            </a:xfrm>
            <a:prstGeom prst="ellipse">
              <a:avLst/>
            </a:prstGeom>
            <a:noFill/>
            <a:ln w="254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1" name="Přímá spojnice se šipkou 60"/>
            <p:cNvCxnSpPr>
              <a:stCxn id="60" idx="6"/>
            </p:cNvCxnSpPr>
            <p:nvPr/>
          </p:nvCxnSpPr>
          <p:spPr>
            <a:xfrm flipV="1">
              <a:off x="3136587" y="4138347"/>
              <a:ext cx="4753885" cy="1"/>
            </a:xfrm>
            <a:prstGeom prst="straightConnector1">
              <a:avLst/>
            </a:prstGeom>
            <a:ln w="25400">
              <a:solidFill>
                <a:srgbClr val="0070C0"/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66" name="Obdélník 65"/>
                <p:cNvSpPr/>
                <p:nvPr/>
              </p:nvSpPr>
              <p:spPr>
                <a:xfrm>
                  <a:off x="6751878" y="3706301"/>
                  <a:ext cx="1132490" cy="523220"/>
                </a:xfrm>
                <a:prstGeom prst="rect">
                  <a:avLst/>
                </a:prstGeom>
                <a:ln>
                  <a:noFill/>
                </a:ln>
              </p:spPr>
              <p:txBody>
                <a:bodyPr wrap="none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&gt;</m:t>
                        </m:r>
                        <m:r>
                          <a:rPr lang="cs-CZ" sz="2800" b="0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4</m:t>
                        </m:r>
                      </m:oMath>
                    </m:oMathPara>
                  </a14:m>
                  <a:endParaRPr lang="cs-CZ" sz="2800" dirty="0">
                    <a:solidFill>
                      <a:schemeClr val="accent1">
                        <a:lumMod val="50000"/>
                      </a:schemeClr>
                    </a:solidFill>
                  </a:endParaRPr>
                </a:p>
              </p:txBody>
            </p:sp>
          </mc:Choice>
          <mc:Fallback>
            <p:sp>
              <p:nvSpPr>
                <p:cNvPr id="66" name="Obdélník 65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751878" y="3706301"/>
                  <a:ext cx="1132490" cy="52322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  <a:ln>
                  <a:noFill/>
                </a:ln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68" name="Čárový popisek 2 67"/>
          <p:cNvSpPr/>
          <p:nvPr/>
        </p:nvSpPr>
        <p:spPr>
          <a:xfrm flipH="1">
            <a:off x="251520" y="4083743"/>
            <a:ext cx="1795237" cy="394892"/>
          </a:xfrm>
          <a:prstGeom prst="borderCallout2">
            <a:avLst>
              <a:gd name="adj1" fmla="val 18750"/>
              <a:gd name="adj2" fmla="val -8333"/>
              <a:gd name="adj3" fmla="val 53753"/>
              <a:gd name="adj4" fmla="val -18526"/>
              <a:gd name="adj5" fmla="val 20954"/>
              <a:gd name="adj6" fmla="val -47906"/>
            </a:avLst>
          </a:prstGeom>
          <a:noFill/>
          <a:ln w="254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prázdné kolečko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56" name="Skupina 55"/>
          <p:cNvGrpSpPr/>
          <p:nvPr/>
        </p:nvGrpSpPr>
        <p:grpSpPr>
          <a:xfrm>
            <a:off x="1186484" y="3481844"/>
            <a:ext cx="4929452" cy="1213683"/>
            <a:chOff x="1186484" y="3481844"/>
            <a:chExt cx="4929452" cy="1213683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6033195" y="4050649"/>
              <a:ext cx="0" cy="644878"/>
            </a:xfrm>
            <a:prstGeom prst="line">
              <a:avLst/>
            </a:prstGeom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Ovál 33"/>
            <p:cNvSpPr/>
            <p:nvPr/>
          </p:nvSpPr>
          <p:spPr>
            <a:xfrm>
              <a:off x="5950455" y="3885168"/>
              <a:ext cx="165481" cy="165481"/>
            </a:xfrm>
            <a:prstGeom prst="ellipse">
              <a:avLst/>
            </a:prstGeom>
            <a:solidFill>
              <a:schemeClr val="accent5">
                <a:lumMod val="75000"/>
              </a:schemeClr>
            </a:solidFill>
            <a:ln w="2540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u="sng"/>
            </a:p>
          </p:txBody>
        </p:sp>
        <p:cxnSp>
          <p:nvCxnSpPr>
            <p:cNvPr id="36" name="Přímá spojnice se šipkou 35"/>
            <p:cNvCxnSpPr/>
            <p:nvPr/>
          </p:nvCxnSpPr>
          <p:spPr>
            <a:xfrm flipH="1" flipV="1">
              <a:off x="1186484" y="3967910"/>
              <a:ext cx="4763973" cy="1"/>
            </a:xfrm>
            <a:prstGeom prst="straightConnector1">
              <a:avLst/>
            </a:prstGeom>
            <a:ln w="25400">
              <a:solidFill>
                <a:schemeClr val="accent5">
                  <a:lumMod val="75000"/>
                </a:schemeClr>
              </a:solidFill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54" name="Obdélník 53"/>
                <p:cNvSpPr/>
                <p:nvPr/>
              </p:nvSpPr>
              <p:spPr>
                <a:xfrm>
                  <a:off x="1279270" y="3481844"/>
                  <a:ext cx="1132490" cy="523220"/>
                </a:xfrm>
                <a:prstGeom prst="rect">
                  <a:avLst/>
                </a:prstGeom>
              </p:spPr>
              <p:txBody>
                <a:bodyPr wrap="none">
                  <a:spAutoFit/>
                </a:bodyPr>
                <a:lstStyle/>
                <a:p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i="1" smtClean="0">
                            <a:solidFill>
                              <a:schemeClr val="accent5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i="1">
                            <a:solidFill>
                              <a:schemeClr val="accent5">
                                <a:lumMod val="7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≤</m:t>
                        </m:r>
                        <m:r>
                          <a:rPr lang="cs-CZ" sz="2800" i="1">
                            <a:solidFill>
                              <a:schemeClr val="accent5">
                                <a:lumMod val="7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9</m:t>
                        </m:r>
                      </m:oMath>
                    </m:oMathPara>
                  </a14:m>
                  <a:endParaRPr lang="cs-CZ" sz="2800" dirty="0">
                    <a:solidFill>
                      <a:schemeClr val="accent5">
                        <a:lumMod val="75000"/>
                      </a:schemeClr>
                    </a:solidFill>
                  </a:endParaRPr>
                </a:p>
              </p:txBody>
            </p:sp>
          </mc:Choice>
          <mc:Fallback>
            <p:sp>
              <p:nvSpPr>
                <p:cNvPr id="54" name="Obdélník 53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279270" y="3481844"/>
                  <a:ext cx="1132490" cy="52322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0" name="Skupina 39"/>
          <p:cNvGrpSpPr/>
          <p:nvPr/>
        </p:nvGrpSpPr>
        <p:grpSpPr>
          <a:xfrm>
            <a:off x="3563888" y="4527863"/>
            <a:ext cx="2552033" cy="165481"/>
            <a:chOff x="3563888" y="4797152"/>
            <a:chExt cx="2552033" cy="165481"/>
          </a:xfrm>
        </p:grpSpPr>
        <p:sp>
          <p:nvSpPr>
            <p:cNvPr id="44" name="Ovál 43"/>
            <p:cNvSpPr/>
            <p:nvPr/>
          </p:nvSpPr>
          <p:spPr>
            <a:xfrm>
              <a:off x="4160526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4757164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5353802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5950440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3563888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0" name="Čárový popisek 2 69"/>
          <p:cNvSpPr/>
          <p:nvPr/>
        </p:nvSpPr>
        <p:spPr>
          <a:xfrm flipH="1">
            <a:off x="3649532" y="5367043"/>
            <a:ext cx="2034854" cy="648072"/>
          </a:xfrm>
          <a:prstGeom prst="borderCallout2">
            <a:avLst>
              <a:gd name="adj1" fmla="val -16253"/>
              <a:gd name="adj2" fmla="val 44335"/>
              <a:gd name="adj3" fmla="val -107422"/>
              <a:gd name="adj4" fmla="val 21837"/>
              <a:gd name="adj5" fmla="val -162105"/>
              <a:gd name="adj6" fmla="val 53981"/>
            </a:avLst>
          </a:prstGeom>
          <a:noFill/>
          <a:ln w="254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oblast, nad kterou leží obě šipky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1028" name="Skupina 1027"/>
          <p:cNvGrpSpPr/>
          <p:nvPr/>
        </p:nvGrpSpPr>
        <p:grpSpPr>
          <a:xfrm>
            <a:off x="467544" y="5367043"/>
            <a:ext cx="7840865" cy="649217"/>
            <a:chOff x="467544" y="5367043"/>
            <a:chExt cx="7840865" cy="649217"/>
          </a:xfrm>
        </p:grpSpPr>
        <p:sp>
          <p:nvSpPr>
            <p:cNvPr id="71" name="Čárový popisek 2 70"/>
            <p:cNvSpPr/>
            <p:nvPr/>
          </p:nvSpPr>
          <p:spPr>
            <a:xfrm>
              <a:off x="6751878" y="5367043"/>
              <a:ext cx="1556531" cy="648071"/>
            </a:xfrm>
            <a:prstGeom prst="borderCallout2">
              <a:avLst>
                <a:gd name="adj1" fmla="val 18750"/>
                <a:gd name="adj2" fmla="val -8333"/>
                <a:gd name="adj3" fmla="val 13365"/>
                <a:gd name="adj4" fmla="val -16667"/>
                <a:gd name="adj5" fmla="val -97563"/>
                <a:gd name="adj6" fmla="val -41614"/>
              </a:avLst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</a:rPr>
                <a:t>9 - u šipky je plné kolečko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72" name="Čárový popisek 2 71"/>
            <p:cNvSpPr/>
            <p:nvPr/>
          </p:nvSpPr>
          <p:spPr>
            <a:xfrm flipH="1">
              <a:off x="467544" y="5368189"/>
              <a:ext cx="1781152" cy="648071"/>
            </a:xfrm>
            <a:prstGeom prst="borderCallout2">
              <a:avLst>
                <a:gd name="adj1" fmla="val 18750"/>
                <a:gd name="adj2" fmla="val -8333"/>
                <a:gd name="adj3" fmla="val 13365"/>
                <a:gd name="adj4" fmla="val -16667"/>
                <a:gd name="adj5" fmla="val -97563"/>
                <a:gd name="adj6" fmla="val -41614"/>
              </a:avLst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</a:rPr>
                <a:t>4 - u šipky je prázdné kolečko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76" name="Zástupný symbol pro obsah 1"/>
              <p:cNvSpPr txBox="1">
                <a:spLocks/>
              </p:cNvSpPr>
              <p:nvPr/>
            </p:nvSpPr>
            <p:spPr>
              <a:xfrm>
                <a:off x="179512" y="6149332"/>
                <a:ext cx="8784976" cy="52002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2800" dirty="0" smtClean="0"/>
                  <a:t>Výsledek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8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5, 6, 7, 8, 9</m:t>
                        </m:r>
                      </m:e>
                    </m:d>
                  </m:oMath>
                </a14:m>
                <a:endParaRPr lang="cs-CZ" sz="2800" dirty="0" smtClean="0"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6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6149332"/>
                <a:ext cx="8784976" cy="520028"/>
              </a:xfrm>
              <a:prstGeom prst="rect">
                <a:avLst/>
              </a:prstGeom>
              <a:blipFill rotWithShape="1">
                <a:blip r:embed="rId5"/>
                <a:stretch>
                  <a:fillRect l="-1179" t="-10588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39564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animBg="1"/>
      <p:bldP spid="55" grpId="0" animBg="1"/>
      <p:bldP spid="68" grpId="0" animBg="1"/>
      <p:bldP spid="70" grpId="0" animBg="1"/>
      <p:bldP spid="7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5" name="Obdélník 64"/>
              <p:cNvSpPr/>
              <p:nvPr/>
            </p:nvSpPr>
            <p:spPr>
              <a:xfrm>
                <a:off x="2775992" y="3212976"/>
                <a:ext cx="1803314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20000"/>
                  </a:spcBef>
                  <a:buClr>
                    <a:srgbClr val="31B6FD"/>
                  </a:buClr>
                  <a:buSzPct val="1000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4</m:t>
                      </m:r>
                      <m:r>
                        <a:rPr lang="cs-CZ" sz="2800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i="1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≤9</m:t>
                      </m:r>
                    </m:oMath>
                  </m:oMathPara>
                </a14:m>
                <a:endParaRPr lang="cs-CZ" sz="2800" dirty="0">
                  <a:solidFill>
                    <a:srgbClr val="FF0000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65" name="Obdélník 6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5992" y="3212976"/>
                <a:ext cx="1803314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7" name="Obdélník 66"/>
              <p:cNvSpPr/>
              <p:nvPr/>
            </p:nvSpPr>
            <p:spPr>
              <a:xfrm>
                <a:off x="3203848" y="2708920"/>
                <a:ext cx="1132490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&gt;4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67" name="Obdélník 6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708920"/>
                <a:ext cx="113249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4" name="Obdélník 63"/>
              <p:cNvSpPr/>
              <p:nvPr/>
            </p:nvSpPr>
            <p:spPr>
              <a:xfrm>
                <a:off x="5671758" y="2689756"/>
                <a:ext cx="1132490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9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64" name="Obdélník 6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1758" y="2689756"/>
                <a:ext cx="1132490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692948"/>
            <a:ext cx="8784976" cy="361637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Složená podmínka:             a zároveň</a:t>
            </a:r>
            <a:r>
              <a:rPr lang="cs-CZ" sz="2800" dirty="0" smtClean="0">
                <a:latin typeface="Calibri" pitchFamily="34" charset="0"/>
              </a:rPr>
              <a:t>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Zkrácený zápis: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zkrácený zápis sestavit: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Nerovnost s větším číslem opíšeme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Nerovnost s </a:t>
            </a:r>
            <a:r>
              <a:rPr lang="cs-CZ" sz="2400" dirty="0" smtClean="0">
                <a:latin typeface="Calibri" pitchFamily="34" charset="0"/>
              </a:rPr>
              <a:t>menším číslem otočíme (otočí se znak nerovnosti!!!)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Máme výsledný zkrácený zápis </a:t>
            </a:r>
            <a:r>
              <a:rPr lang="cs-CZ" sz="2600" dirty="0" smtClean="0">
                <a:latin typeface="Calibri" pitchFamily="34" charset="0"/>
                <a:sym typeface="Wingdings" panose="05000000000000000000" pitchFamily="2" charset="2"/>
              </a:rPr>
              <a:t></a:t>
            </a:r>
            <a:endParaRPr lang="cs-CZ" sz="2600" dirty="0" smtClean="0"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Zkrácený zápis složené nerovnosti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8" name="Obdélník 57"/>
              <p:cNvSpPr/>
              <p:nvPr/>
            </p:nvSpPr>
            <p:spPr>
              <a:xfrm>
                <a:off x="5671758" y="2689756"/>
                <a:ext cx="1132490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073E87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 smtClean="0">
                          <a:solidFill>
                            <a:srgbClr val="073E87"/>
                          </a:solidFill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0" i="1" smtClean="0">
                          <a:solidFill>
                            <a:srgbClr val="073E87"/>
                          </a:solidFill>
                          <a:latin typeface="Cambria Math"/>
                          <a:ea typeface="Cambria Math"/>
                        </a:rPr>
                        <m:t>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8" name="Obdélník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1758" y="2689756"/>
                <a:ext cx="113249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2" name="Obdélník 61"/>
              <p:cNvSpPr/>
              <p:nvPr/>
            </p:nvSpPr>
            <p:spPr>
              <a:xfrm>
                <a:off x="3203848" y="2708920"/>
                <a:ext cx="1132490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rgbClr val="073E87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rgbClr val="073E87"/>
                          </a:solidFill>
                          <a:latin typeface="Cambria Math"/>
                          <a:ea typeface="Cambria Math"/>
                        </a:rPr>
                        <m:t>&gt;4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2" name="Obdélník 6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708920"/>
                <a:ext cx="1132490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9" name="Obdélník 68"/>
              <p:cNvSpPr/>
              <p:nvPr/>
            </p:nvSpPr>
            <p:spPr>
              <a:xfrm>
                <a:off x="2775992" y="3212976"/>
                <a:ext cx="1803314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>
                  <a:spcBef>
                    <a:spcPct val="20000"/>
                  </a:spcBef>
                  <a:buClr>
                    <a:srgbClr val="31B6FD"/>
                  </a:buClr>
                  <a:buSzPct val="100000"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smtClean="0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4</m:t>
                      </m:r>
                      <m:r>
                        <a:rPr lang="cs-CZ" sz="2800" i="1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i="1">
                          <a:solidFill>
                            <a:srgbClr val="00206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rgbClr val="002060"/>
                          </a:solidFill>
                          <a:latin typeface="Cambria Math"/>
                          <a:ea typeface="Cambria Math"/>
                        </a:rPr>
                        <m:t>≤9</m:t>
                      </m:r>
                    </m:oMath>
                  </m:oMathPara>
                </a14:m>
                <a:endParaRPr lang="cs-CZ" sz="2800" dirty="0">
                  <a:solidFill>
                    <a:srgbClr val="002060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69" name="Obdélník 6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5992" y="3212976"/>
                <a:ext cx="1803314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981489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07407E-6 L -0.17431 0.4266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15" y="2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85185E-6 L -0.07778 0.42384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89" y="2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3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42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778 0.42384 L 0.02465 0.4344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 L 0.08021 0.41991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0" y="2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/>
      <p:bldP spid="67" grpId="0"/>
      <p:bldP spid="67" grpId="1"/>
      <p:bldP spid="67" grpId="2"/>
      <p:bldP spid="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Jaké znaky nerovnosti existují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 je rozdíl mezi znaky menší a menší nebo rovno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Jaký je rozdíl mezi znaky </a:t>
            </a:r>
            <a:r>
              <a:rPr lang="cs-CZ" sz="2800" dirty="0" smtClean="0">
                <a:latin typeface="Calibri" pitchFamily="34" charset="0"/>
              </a:rPr>
              <a:t>větší a větší nebo rovno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zobrazit na číselné ose čísla vyhovující jednoduché nerovnosti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 zobrazit na číselné ose čísla vyhovující </a:t>
            </a:r>
            <a:r>
              <a:rPr lang="cs-CZ" sz="2800" dirty="0" smtClean="0">
                <a:latin typeface="Calibri" pitchFamily="34" charset="0"/>
              </a:rPr>
              <a:t>složené nerovnosti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 zkráceným zápisem vyjádřit dvě nerovnosti najednou</a:t>
            </a:r>
            <a:endParaRPr lang="cs-CZ" sz="28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</a:t>
            </a:r>
            <a:r>
              <a:rPr lang="cs-CZ" sz="3200" dirty="0" smtClean="0">
                <a:latin typeface="Calibri" pitchFamily="34" charset="0"/>
              </a:rPr>
              <a:t>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Počítáme pouze s přirozenými čísly</a:t>
            </a: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9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</a:t>
                </a:r>
                <a:r>
                  <a:rPr lang="cs-CZ" sz="3200" dirty="0" smtClean="0">
                    <a:latin typeface="Calibri" pitchFamily="34" charset="0"/>
                  </a:rPr>
                  <a:t>?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1, 2, 3, 4, 5, </m:t>
                          </m:r>
                          <m:r>
                            <a:rPr lang="cs-CZ" sz="2800" i="1">
                              <a:latin typeface="Cambria Math"/>
                            </a:rPr>
                            <m:t>6, 7, 8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9, 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10, 11, 12, 13</m:t>
                          </m:r>
                          <m:r>
                            <a:rPr lang="cs-CZ" sz="2800" i="1">
                              <a:latin typeface="Cambria Math"/>
                            </a:rPr>
                            <m:t>…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10, 11, 12,</m:t>
                          </m:r>
                          <m:r>
                            <a:rPr lang="cs-CZ" sz="2800" i="1">
                              <a:latin typeface="Cambria Math"/>
                            </a:rPr>
                            <m:t> 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13,</m:t>
                          </m:r>
                          <m:r>
                            <a:rPr lang="cs-CZ" sz="2800" i="1">
                              <a:latin typeface="Cambria Math"/>
                            </a:rPr>
                            <m:t>…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2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4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</a:t>
                </a:r>
                <a:r>
                  <a:rPr lang="cs-CZ" sz="3200" dirty="0">
                    <a:latin typeface="Calibri" pitchFamily="34" charset="0"/>
                  </a:rPr>
                  <a:t>?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1, 2, 3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4, 5, 6, 7,…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1, 2, 3, 4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3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9</m:t>
                    </m:r>
                  </m:oMath>
                </a14:m>
                <a:r>
                  <a:rPr lang="cs-CZ" sz="3200" dirty="0" smtClean="0"/>
                  <a:t> a zároveň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&gt;5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 b="-9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5, </m:t>
                          </m:r>
                          <m:r>
                            <a:rPr lang="cs-CZ" sz="2800" i="1">
                              <a:latin typeface="Cambria Math"/>
                            </a:rPr>
                            <m:t>6, 7, 8, 9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6, 7, 8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6, 7, 8, 9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4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platí: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11</m:t>
                    </m:r>
                  </m:oMath>
                </a14:m>
                <a:r>
                  <a:rPr lang="cs-CZ" sz="3200" dirty="0"/>
                  <a:t> a zároveň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7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 b="-9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7, 8, 9</m:t>
                          </m:r>
                          <m:r>
                            <a:rPr lang="cs-CZ" sz="2800" i="1">
                              <a:latin typeface="Cambria Math"/>
                            </a:rPr>
                            <m:t>, 10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, 11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8, 9</m:t>
                          </m:r>
                          <m:r>
                            <a:rPr lang="cs-CZ" sz="2800" i="1">
                              <a:latin typeface="Cambria Math"/>
                            </a:rPr>
                            <m:t>, 10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7, 8, 9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, 10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5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platí</a:t>
                </a:r>
                <a:r>
                  <a:rPr lang="cs-CZ" sz="3200" dirty="0" smtClean="0">
                    <a:latin typeface="Calibri" pitchFamily="34" charset="0"/>
                  </a:rPr>
                  <a:t>:</a:t>
                </a:r>
                <a:br>
                  <a:rPr lang="cs-CZ" sz="3200" dirty="0" smtClean="0">
                    <a:latin typeface="Calibri" pitchFamily="34" charset="0"/>
                  </a:rPr>
                </a:b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  <a:ea typeface="Cambria Math"/>
                      </a:rPr>
                      <m:t>9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&lt;11</m:t>
                    </m:r>
                  </m:oMath>
                </a14:m>
                <a:r>
                  <a:rPr lang="cs-CZ" sz="3200" dirty="0" smtClean="0"/>
                  <a:t> 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9, 10</m:t>
                          </m:r>
                          <m:r>
                            <a:rPr lang="cs-CZ" sz="2800" i="1">
                              <a:latin typeface="Cambria Math"/>
                            </a:rPr>
                            <m:t>, 11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10, 11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/>
                            </a:rPr>
                            <m:t>9, 10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pPr marL="514350" indent="-514350" algn="l">
                  <a:buFont typeface="+mj-lt"/>
                  <a:buAutoNum type="arabicPeriod" startAt="6"/>
                </a:pPr>
                <a:r>
                  <a:rPr lang="cs-CZ" sz="3200" dirty="0" smtClean="0">
                    <a:latin typeface="Calibri" pitchFamily="34" charset="0"/>
                  </a:rPr>
                  <a:t>Pro která přirozená čísla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𝑥</m:t>
                    </m:r>
                  </m:oMath>
                </a14:m>
                <a:r>
                  <a:rPr lang="cs-CZ" sz="3200" dirty="0">
                    <a:latin typeface="Calibri" pitchFamily="34" charset="0"/>
                  </a:rPr>
                  <a:t> platí</a:t>
                </a:r>
                <a:r>
                  <a:rPr lang="cs-CZ" sz="3200" dirty="0">
                    <a:latin typeface="Calibri" pitchFamily="34" charset="0"/>
                  </a:rPr>
                  <a:t>:</a:t>
                </a:r>
                <a:br>
                  <a:rPr lang="cs-CZ" sz="3200" dirty="0">
                    <a:latin typeface="Calibri" pitchFamily="34" charset="0"/>
                  </a:rPr>
                </a:br>
                <a14:m>
                  <m:oMath xmlns:m="http://schemas.openxmlformats.org/officeDocument/2006/math">
                    <m:r>
                      <a:rPr lang="cs-CZ" sz="3200" b="0" i="0" smtClean="0">
                        <a:latin typeface="Cambria Math"/>
                        <a:ea typeface="Cambria Math"/>
                      </a:rPr>
                      <m:t>1</m:t>
                    </m:r>
                    <m:r>
                      <a:rPr lang="cs-CZ" sz="3200">
                        <a:latin typeface="Cambria Math"/>
                        <a:ea typeface="Cambria Math"/>
                      </a:rPr>
                      <m:t>9</m:t>
                    </m:r>
                    <m:r>
                      <a:rPr lang="cs-CZ" sz="3200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i="1">
                        <a:latin typeface="Cambria Math"/>
                      </a:rPr>
                      <m:t>𝑥</m:t>
                    </m:r>
                    <m:r>
                      <a:rPr lang="cs-CZ" sz="3200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22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19, </m:t>
                          </m:r>
                          <m:r>
                            <a:rPr lang="cs-CZ" sz="2800" i="1">
                              <a:latin typeface="Cambria Math"/>
                            </a:rPr>
                            <m:t>20</m:t>
                          </m:r>
                          <m:r>
                            <a:rPr lang="cs-CZ" sz="2800" i="1">
                              <a:latin typeface="Cambria Math"/>
                            </a:rPr>
                            <m:t>, </m:t>
                          </m:r>
                          <m:r>
                            <a:rPr lang="cs-CZ" sz="2800" i="1">
                              <a:latin typeface="Cambria Math"/>
                            </a:rPr>
                            <m:t>21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, 22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19</m:t>
                          </m:r>
                          <m:r>
                            <a:rPr lang="cs-CZ" sz="2800" i="1">
                              <a:latin typeface="Cambria Math"/>
                            </a:rPr>
                            <m:t>, </m:t>
                          </m:r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20</m:t>
                          </m:r>
                          <m:r>
                            <a:rPr lang="cs-CZ" sz="2800" i="1">
                              <a:latin typeface="Cambria Math"/>
                            </a:rPr>
                            <m:t>, 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21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/>
              <a:t>Čísla </a:t>
            </a:r>
            <a:r>
              <a:rPr lang="cs-CZ" sz="3200" dirty="0" smtClean="0"/>
              <a:t>označe</a:t>
            </a:r>
            <a:r>
              <a:rPr lang="cs-CZ" sz="3200" dirty="0" smtClean="0"/>
              <a:t>ná na ose vyhovují nerovnosti: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043608" y="1504195"/>
            <a:ext cx="7004296" cy="604541"/>
            <a:chOff x="1000100" y="2643182"/>
            <a:chExt cx="7004296" cy="604541"/>
          </a:xfrm>
        </p:grpSpPr>
        <p:grpSp>
          <p:nvGrpSpPr>
            <p:cNvPr id="12" name="Skupina 1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27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4" name="TextovéPole 13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987824" y="1484784"/>
            <a:ext cx="3715338" cy="165481"/>
            <a:chOff x="4190495" y="4797152"/>
            <a:chExt cx="3715338" cy="165481"/>
          </a:xfrm>
        </p:grpSpPr>
        <p:sp>
          <p:nvSpPr>
            <p:cNvPr id="41" name="Ovál 40"/>
            <p:cNvSpPr/>
            <p:nvPr/>
          </p:nvSpPr>
          <p:spPr>
            <a:xfrm>
              <a:off x="4190495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4782138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373781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965424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6557067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148710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7740352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4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i="1"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>
                          <a:latin typeface="Cambria Math"/>
                          <a:ea typeface="Cambria Math"/>
                        </a:rPr>
                        <m:t>3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i="1">
                          <a:latin typeface="Cambria Math"/>
                        </a:rPr>
                        <m:t>𝑥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11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3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i="1"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/>
              <a:t>Čísla označená na ose vyhovují nerovnosti: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043608" y="1504195"/>
            <a:ext cx="7004296" cy="604541"/>
            <a:chOff x="1000100" y="2643182"/>
            <a:chExt cx="7004296" cy="604541"/>
          </a:xfrm>
        </p:grpSpPr>
        <p:grpSp>
          <p:nvGrpSpPr>
            <p:cNvPr id="12" name="Skupina 11"/>
            <p:cNvGrpSpPr/>
            <p:nvPr/>
          </p:nvGrpSpPr>
          <p:grpSpPr>
            <a:xfrm>
              <a:off x="1142976" y="2643182"/>
              <a:ext cx="6786610" cy="142876"/>
              <a:chOff x="1142976" y="2643182"/>
              <a:chExt cx="6786610" cy="142876"/>
            </a:xfrm>
          </p:grpSpPr>
          <p:cxnSp>
            <p:nvCxnSpPr>
              <p:cNvPr id="27" name="Přímá spojovací čára 5"/>
              <p:cNvCxnSpPr/>
              <p:nvPr/>
            </p:nvCxnSpPr>
            <p:spPr>
              <a:xfrm>
                <a:off x="1142976" y="2713826"/>
                <a:ext cx="6786610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7"/>
              <p:cNvCxnSpPr/>
              <p:nvPr/>
            </p:nvCxnSpPr>
            <p:spPr>
              <a:xfrm rot="5400000">
                <a:off x="114377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8"/>
              <p:cNvCxnSpPr/>
              <p:nvPr/>
            </p:nvCxnSpPr>
            <p:spPr>
              <a:xfrm rot="5400000">
                <a:off x="1741251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9"/>
              <p:cNvCxnSpPr/>
              <p:nvPr/>
            </p:nvCxnSpPr>
            <p:spPr>
              <a:xfrm rot="5400000">
                <a:off x="2338732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10"/>
              <p:cNvCxnSpPr/>
              <p:nvPr/>
            </p:nvCxnSpPr>
            <p:spPr>
              <a:xfrm rot="5400000">
                <a:off x="2936213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11"/>
              <p:cNvCxnSpPr/>
              <p:nvPr/>
            </p:nvCxnSpPr>
            <p:spPr>
              <a:xfrm rot="5400000">
                <a:off x="3533694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12"/>
              <p:cNvCxnSpPr/>
              <p:nvPr/>
            </p:nvCxnSpPr>
            <p:spPr>
              <a:xfrm rot="5400000">
                <a:off x="4131175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13"/>
              <p:cNvCxnSpPr/>
              <p:nvPr/>
            </p:nvCxnSpPr>
            <p:spPr>
              <a:xfrm rot="5400000">
                <a:off x="472865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14"/>
              <p:cNvCxnSpPr/>
              <p:nvPr/>
            </p:nvCxnSpPr>
            <p:spPr>
              <a:xfrm rot="5400000">
                <a:off x="5326137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15"/>
              <p:cNvCxnSpPr/>
              <p:nvPr/>
            </p:nvCxnSpPr>
            <p:spPr>
              <a:xfrm rot="5400000">
                <a:off x="5923618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16"/>
              <p:cNvCxnSpPr/>
              <p:nvPr/>
            </p:nvCxnSpPr>
            <p:spPr>
              <a:xfrm rot="5400000">
                <a:off x="6521099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17"/>
              <p:cNvCxnSpPr/>
              <p:nvPr/>
            </p:nvCxnSpPr>
            <p:spPr>
              <a:xfrm rot="5400000">
                <a:off x="7118580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18"/>
              <p:cNvCxnSpPr/>
              <p:nvPr/>
            </p:nvCxnSpPr>
            <p:spPr>
              <a:xfrm rot="5400000">
                <a:off x="7716066" y="2713826"/>
                <a:ext cx="142876" cy="158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4" name="TextovéPole 13"/>
            <p:cNvSpPr txBox="1"/>
            <p:nvPr/>
          </p:nvSpPr>
          <p:spPr>
            <a:xfrm>
              <a:off x="100010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597581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2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195062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3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792543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4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390024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5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987505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6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58498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7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182467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8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779948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9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377429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974910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11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572396" y="2786058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12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411760" y="1484784"/>
            <a:ext cx="3715338" cy="165481"/>
            <a:chOff x="4190495" y="4797152"/>
            <a:chExt cx="3715338" cy="165481"/>
          </a:xfrm>
        </p:grpSpPr>
        <p:sp>
          <p:nvSpPr>
            <p:cNvPr id="41" name="Ovál 40"/>
            <p:cNvSpPr/>
            <p:nvPr/>
          </p:nvSpPr>
          <p:spPr>
            <a:xfrm>
              <a:off x="4190495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4782138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vál 42"/>
            <p:cNvSpPr/>
            <p:nvPr/>
          </p:nvSpPr>
          <p:spPr>
            <a:xfrm>
              <a:off x="5373781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5965424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6557067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148710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7740352" y="4797152"/>
              <a:ext cx="165481" cy="165481"/>
            </a:xfrm>
            <a:prstGeom prst="ellipse">
              <a:avLst/>
            </a:prstGeom>
            <a:solidFill>
              <a:srgbClr val="FF0000"/>
            </a:solidFill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smtClean="0">
                          <a:latin typeface="Cambria Math"/>
                          <a:ea typeface="Cambria Math"/>
                        </a:rPr>
                        <m:t>3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i="1"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smtClean="0">
                          <a:latin typeface="Cambria Math"/>
                          <a:ea typeface="Cambria Math"/>
                        </a:rPr>
                        <m:t>3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i="1">
                          <a:latin typeface="Cambria Math"/>
                        </a:rPr>
                        <m:t>𝑥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smtClean="0">
                          <a:latin typeface="Cambria Math"/>
                          <a:ea typeface="Cambria Math"/>
                        </a:rPr>
                        <m:t>3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800" i="1"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 marL="514350" indent="-514350" algn="l">
                  <a:buFont typeface="+mj-lt"/>
                  <a:buAutoNum type="arabicPeriod" startAt="9"/>
                </a:pPr>
                <a:r>
                  <a:rPr lang="cs-CZ" sz="3200" dirty="0" smtClean="0"/>
                  <a:t>Jaká čísla musíme doplnit místo otazníků do nerovnosti: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?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≤ ?</m:t>
                    </m:r>
                  </m:oMath>
                </a14:m>
                <a:r>
                  <a:rPr lang="cs-CZ" sz="3200" dirty="0" smtClean="0"/>
                  <a:t> , aby řešením byla množina čísel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3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</a:rPr>
                          <m:t>9, 10, 11, 12, 13</m:t>
                        </m:r>
                      </m:e>
                    </m:d>
                  </m:oMath>
                </a14:m>
                <a:r>
                  <a:rPr lang="cs-CZ" sz="3200" dirty="0" smtClean="0"/>
                  <a:t> ?</a:t>
                </a: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556" t="-12195" b="-209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9, 1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8, 14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8,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 1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7773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smtClean="0">
                          <a:latin typeface="Cambria Math"/>
                          <a:ea typeface="Cambria Math"/>
                        </a:rPr>
                        <m:t>22</m:t>
                      </m:r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8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, 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23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smtClean="0">
                          <a:latin typeface="Cambria Math"/>
                          <a:ea typeface="Cambria Math"/>
                        </a:rPr>
                        <m:t>22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9, </m:t>
                      </m:r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232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22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9, </m:t>
                      </m:r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23</m:t>
                      </m:r>
                      <m:r>
                        <a:rPr lang="cs-CZ" sz="2800">
                          <a:latin typeface="Cambria Math"/>
                          <a:ea typeface="Cambria Math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 marL="514350" indent="-514350" algn="l">
                  <a:buFont typeface="+mj-lt"/>
                  <a:buAutoNum type="arabicPeriod" startAt="10"/>
                </a:pPr>
                <a:r>
                  <a:rPr lang="cs-CZ" sz="3200" dirty="0" smtClean="0"/>
                  <a:t>Jaká čísla musíme doplnit místo otazníků do nerovnosti: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?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≤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&lt; ?</m:t>
                    </m:r>
                  </m:oMath>
                </a14:m>
                <a:r>
                  <a:rPr lang="cs-CZ" sz="3200" dirty="0" smtClean="0"/>
                  <a:t> , aby řešením byla množina čísel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32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</a:rPr>
                          <m:t>229, 230, 231, 232</m:t>
                        </m:r>
                      </m:e>
                    </m:d>
                  </m:oMath>
                </a14:m>
                <a:r>
                  <a:rPr lang="cs-CZ" sz="3200" dirty="0" smtClean="0"/>
                  <a:t> ?</a:t>
                </a:r>
                <a:endParaRPr lang="cs-CZ" sz="3200" dirty="0"/>
              </a:p>
            </p:txBody>
          </p:sp>
        </mc:Choice>
        <mc:Fallback>
          <p:sp>
            <p:nvSpPr>
              <p:cNvPr id="1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7"/>
                <a:stretch>
                  <a:fillRect l="-1556" t="-12195" b="-209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3480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767</TotalTime>
  <Words>1105</Words>
  <Application>Microsoft Office PowerPoint</Application>
  <PresentationFormat>Předvádění na obrazovce (4:3)</PresentationFormat>
  <Paragraphs>229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Vlnění</vt:lpstr>
      <vt:lpstr>Základní škola a Mateřská škola Bílá Třemešná, okres Trutnov</vt:lpstr>
      <vt:lpstr>Anotace</vt:lpstr>
      <vt:lpstr>Přirozená čísla a znaky nerovnosti</vt:lpstr>
      <vt:lpstr>Jaké znaky nerovnosti známe?</vt:lpstr>
      <vt:lpstr>Větší</vt:lpstr>
      <vt:lpstr>Větší nebo rovno</vt:lpstr>
      <vt:lpstr>Menší</vt:lpstr>
      <vt:lpstr>Menší nebo rovno</vt:lpstr>
      <vt:lpstr>Složené nerovnosti</vt:lpstr>
      <vt:lpstr>Zkrácený zápis složené nerovnosti</vt:lpstr>
      <vt:lpstr>Co jsme se dozvěděli?</vt:lpstr>
      <vt:lpstr>Závěrečné opakování</vt:lpstr>
      <vt:lpstr>Pro která přirozená čísla x platí: x&gt;9 ?</vt:lpstr>
      <vt:lpstr>Pro která přirozená čísla x platí: x≤4 ?</vt:lpstr>
      <vt:lpstr>Pro která přirozená čísla x platí: x≤9 a zároveň x&gt;5</vt:lpstr>
      <vt:lpstr>Pro která přirozená čísla x platí: x&lt;11 a zároveň x≥7</vt:lpstr>
      <vt:lpstr>Pro která přirozená čísla x platí: 9≤x&lt;11 </vt:lpstr>
      <vt:lpstr>Pro která přirozená čísla x platí: 19&lt;x&lt;22</vt:lpstr>
      <vt:lpstr>Čísla označená na ose vyhovují nerovnosti:</vt:lpstr>
      <vt:lpstr>Čísla označená na ose vyhovují nerovnosti:</vt:lpstr>
      <vt:lpstr>Jaká čísla musíme doplnit místo otazníků do nerovnosti: ?&lt;x≤ ? , aby řešením byla množina čísel {9, 10, 11, 12, 13} ?</vt:lpstr>
      <vt:lpstr>Jaká čísla musíme doplnit místo otazníků do nerovnosti: ?≤x&lt; ? , aby řešením byla množina čísel {229, 230, 231, 232} 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95</cp:revision>
  <dcterms:created xsi:type="dcterms:W3CDTF">2013-05-10T12:01:16Z</dcterms:created>
  <dcterms:modified xsi:type="dcterms:W3CDTF">2013-09-18T20:15:54Z</dcterms:modified>
</cp:coreProperties>
</file>