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436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270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789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063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234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244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107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782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766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078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474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FB642D-6974-40A2-AD56-62A9336832D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C2A0E-252E-4198-907B-8DF827C701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279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332057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S</a:t>
            </a:r>
            <a:r>
              <a:rPr lang="cs-CZ" sz="3200" b="1" cap="all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tavební výkresy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9880951"/>
              </p:ext>
            </p:extLst>
          </p:nvPr>
        </p:nvGraphicFramePr>
        <p:xfrm>
          <a:off x="539552" y="2132856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VY_32_INOVACE_OK_TP_01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září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205788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jednotlivých druhů stavebních výkresů (druhy, formát, popisové pole). Materiál obsahuje otázky 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884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Stavební výkresy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2989522"/>
              </p:ext>
            </p:extLst>
          </p:nvPr>
        </p:nvGraphicFramePr>
        <p:xfrm>
          <a:off x="639895" y="2636912"/>
          <a:ext cx="7820536" cy="29260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820536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Druhy</a:t>
                      </a:r>
                      <a:r>
                        <a:rPr lang="cs-CZ" baseline="0" dirty="0" smtClean="0"/>
                        <a:t> stavebních výkresů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Výkres</a:t>
                      </a:r>
                      <a:r>
                        <a:rPr lang="cs-CZ" b="1" baseline="0" dirty="0" smtClean="0"/>
                        <a:t> stavebních konstrukcí</a:t>
                      </a:r>
                      <a:endParaRPr lang="cs-CZ" b="1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1" baseline="0" dirty="0" smtClean="0"/>
                        <a:t>- Výkres vodovodu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1" baseline="0" dirty="0" smtClean="0"/>
                        <a:t>- Výkres kanalizace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1" baseline="0" dirty="0" smtClean="0"/>
                        <a:t>- Výkres plynovodu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1" baseline="0" dirty="0" smtClean="0"/>
                        <a:t>- Výkres výztuže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1" baseline="0" dirty="0" smtClean="0"/>
                        <a:t>- Výkres tvaru  (bednění)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1" baseline="0" dirty="0" smtClean="0"/>
                        <a:t>- Výkres skladby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1124744"/>
            <a:ext cx="8208911" cy="132343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Stavební výkresy </a:t>
            </a:r>
            <a:r>
              <a:rPr lang="cs-CZ" sz="2000" b="1" dirty="0" smtClean="0"/>
              <a:t>jsou důležitou dokumentací, kreslí se na určitý druh papíru, určité velikosti, popisují se normalizovaným  technickým písmem, čáry mají určitou tloušťku, obrázek se kreslí v určitém měřítku (zmenšen nebo zvětšen  oproti skutečnosti)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9120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291494"/>
              </p:ext>
            </p:extLst>
          </p:nvPr>
        </p:nvGraphicFramePr>
        <p:xfrm>
          <a:off x="1102378" y="980728"/>
          <a:ext cx="7184116" cy="36576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7184116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Umístění</a:t>
                      </a:r>
                      <a:r>
                        <a:rPr lang="cs-CZ" baseline="0" dirty="0" smtClean="0"/>
                        <a:t> obrazu , popisu i jiných údajů  na stavebním výkrese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3783139"/>
              </p:ext>
            </p:extLst>
          </p:nvPr>
        </p:nvGraphicFramePr>
        <p:xfrm>
          <a:off x="1218342" y="5373216"/>
          <a:ext cx="7440488" cy="91440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4404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1- obrazová plocha,2- popisové pole, 3- doplňkové údaje- legendy,4- jiné údaje, 5- kontrolní razítko,  6- vysvětlivky  k výkresu, 7- volný pruh pro založení výkresu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Stavební výkresy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5696" y="1531910"/>
            <a:ext cx="6192688" cy="352839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79712" y="1675926"/>
            <a:ext cx="5904656" cy="3240360"/>
          </a:xfrm>
          <a:prstGeom prst="rect">
            <a:avLst/>
          </a:prstGeom>
          <a:solidFill>
            <a:schemeClr val="bg1"/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412791" y="4231906"/>
            <a:ext cx="1368152" cy="55118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-------2------------------------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12791" y="3296106"/>
            <a:ext cx="1346742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-----------------------3-------------------------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12791" y="1844824"/>
            <a:ext cx="1346742" cy="145128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--------------------------------------4------------------------------------------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54554" y="4221088"/>
            <a:ext cx="544647" cy="55118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123728" y="4231907"/>
            <a:ext cx="3730826" cy="55118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------------------------6-------------------------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123728" y="1844824"/>
            <a:ext cx="4275473" cy="23762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1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 flipH="1" flipV="1">
            <a:off x="1403648" y="2348880"/>
            <a:ext cx="576064" cy="22158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ývojový diagram: spojnice 16"/>
          <p:cNvSpPr/>
          <p:nvPr/>
        </p:nvSpPr>
        <p:spPr>
          <a:xfrm>
            <a:off x="1403648" y="2348880"/>
            <a:ext cx="288032" cy="2286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50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7659384"/>
              </p:ext>
            </p:extLst>
          </p:nvPr>
        </p:nvGraphicFramePr>
        <p:xfrm>
          <a:off x="683568" y="980728"/>
          <a:ext cx="7920880" cy="18440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 obrázku jsou popsány např.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b="0" dirty="0" smtClean="0"/>
                        <a:t>-  Popis místnosti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b="0" baseline="0" dirty="0" smtClean="0"/>
                        <a:t>-  Rozměry a druh podlahy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b="0" baseline="0" dirty="0" smtClean="0"/>
                        <a:t>-  Upřesnění druhu a provedení konstrukce</a:t>
                      </a: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b="0" baseline="0" dirty="0" smtClean="0"/>
                        <a:t>-  Označení  podlaží, stavební úpravy, kotování, odkazy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Stavební výkresy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198019"/>
              </p:ext>
            </p:extLst>
          </p:nvPr>
        </p:nvGraphicFramePr>
        <p:xfrm>
          <a:off x="683568" y="2996952"/>
          <a:ext cx="7920880" cy="10058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Popisové pole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Udává důležité údaje o stavbě,  šířka  nemá překročit 170 mm , aby po složení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dirty="0" smtClean="0"/>
                        <a:t>      výkresu bylo popisové pole viditelné. 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7051622"/>
              </p:ext>
            </p:extLst>
          </p:nvPr>
        </p:nvGraphicFramePr>
        <p:xfrm>
          <a:off x="683568" y="4149080"/>
          <a:ext cx="7920880" cy="25857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Popisové pole  obsahuje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b="0" dirty="0" smtClean="0"/>
                        <a:t>-  Název a adresu organizace,</a:t>
                      </a:r>
                      <a:r>
                        <a:rPr lang="cs-CZ" b="0" baseline="0" dirty="0" smtClean="0"/>
                        <a:t> která výkres vypracovala</a:t>
                      </a:r>
                      <a:endParaRPr lang="cs-CZ" b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b="0" baseline="0" dirty="0" smtClean="0"/>
                        <a:t>-  Jména a funkce pracovníků  odpovědných  za obsah výkresu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b="0" baseline="0" dirty="0" smtClean="0"/>
                        <a:t>-  Údaje o stavebním díle ( místo stavby, investor, druh stavby)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b="0" baseline="0" dirty="0" smtClean="0"/>
                        <a:t>-  Údaje o druhu výkresu ( půdorys, řez 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b="0" baseline="0" dirty="0" smtClean="0"/>
                        <a:t>-  Měřítko výkresu ( zmenšení nebo zvětšení )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cs-CZ" b="0" baseline="0" dirty="0" smtClean="0"/>
                        <a:t>-  Další údaje (formát, datum, účel )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250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Stavební výkresy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7074424"/>
              </p:ext>
            </p:extLst>
          </p:nvPr>
        </p:nvGraphicFramePr>
        <p:xfrm>
          <a:off x="497995" y="1052736"/>
          <a:ext cx="8178461" cy="3657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178461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Popisové pole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79512" y="1556792"/>
            <a:ext cx="8784976" cy="45005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 flipH="1">
            <a:off x="179512" y="1988840"/>
            <a:ext cx="5907338" cy="360040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7504" y="1628800"/>
            <a:ext cx="1627112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err="1" smtClean="0"/>
              <a:t>Zod.projektant</a:t>
            </a:r>
            <a:r>
              <a:rPr lang="cs-CZ" dirty="0" smtClean="0"/>
              <a:t>: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619672" y="1736812"/>
            <a:ext cx="0" cy="10441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547664" y="1628800"/>
            <a:ext cx="1267655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Vypracoval: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3059832" y="2348880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Vývojový diagram: postup 11"/>
          <p:cNvSpPr/>
          <p:nvPr/>
        </p:nvSpPr>
        <p:spPr>
          <a:xfrm>
            <a:off x="179512" y="2348880"/>
            <a:ext cx="5907338" cy="432048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>
            <a:off x="179512" y="2780928"/>
            <a:ext cx="8784976" cy="432048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50032" y="1628800"/>
            <a:ext cx="804836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Kreslil:</a:t>
            </a:r>
            <a:endParaRPr lang="cs-CZ" dirty="0"/>
          </a:p>
        </p:txBody>
      </p:sp>
      <p:cxnSp>
        <p:nvCxnSpPr>
          <p:cNvPr id="15" name="Přímá spojnice 14"/>
          <p:cNvCxnSpPr>
            <a:stCxn id="6" idx="0"/>
            <a:endCxn id="13" idx="0"/>
          </p:cNvCxnSpPr>
          <p:nvPr/>
        </p:nvCxnSpPr>
        <p:spPr>
          <a:xfrm>
            <a:off x="4572000" y="1556792"/>
            <a:ext cx="0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550154" y="1628800"/>
            <a:ext cx="1317990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Kontroloval: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6086850" y="1556792"/>
            <a:ext cx="0" cy="43924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619672" y="1556792"/>
            <a:ext cx="0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050032" y="1556792"/>
            <a:ext cx="0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38130" y="2824470"/>
            <a:ext cx="780983" cy="324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Místo:</a:t>
            </a:r>
            <a:endParaRPr lang="cs-CZ" dirty="0"/>
          </a:p>
        </p:txBody>
      </p:sp>
      <p:sp>
        <p:nvSpPr>
          <p:cNvPr id="21" name="Vývojový diagram: postup 20"/>
          <p:cNvSpPr/>
          <p:nvPr/>
        </p:nvSpPr>
        <p:spPr>
          <a:xfrm>
            <a:off x="179512" y="3212976"/>
            <a:ext cx="8784976" cy="432048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31291" y="3271032"/>
            <a:ext cx="999313" cy="288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Investor: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6086850" y="3212976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Vývojový diagram: postup 23"/>
          <p:cNvSpPr/>
          <p:nvPr/>
        </p:nvSpPr>
        <p:spPr>
          <a:xfrm>
            <a:off x="6086850" y="3645024"/>
            <a:ext cx="2877638" cy="360040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postup 24"/>
          <p:cNvSpPr/>
          <p:nvPr/>
        </p:nvSpPr>
        <p:spPr>
          <a:xfrm>
            <a:off x="6086850" y="4005064"/>
            <a:ext cx="2877638" cy="360040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postup 25"/>
          <p:cNvSpPr/>
          <p:nvPr/>
        </p:nvSpPr>
        <p:spPr>
          <a:xfrm>
            <a:off x="6086850" y="4365104"/>
            <a:ext cx="2877638" cy="360040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postup 26"/>
          <p:cNvSpPr/>
          <p:nvPr/>
        </p:nvSpPr>
        <p:spPr>
          <a:xfrm>
            <a:off x="6086850" y="4725144"/>
            <a:ext cx="2877638" cy="432048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postup 27"/>
          <p:cNvSpPr/>
          <p:nvPr/>
        </p:nvSpPr>
        <p:spPr>
          <a:xfrm>
            <a:off x="170362" y="5157192"/>
            <a:ext cx="8784976" cy="900100"/>
          </a:xfrm>
          <a:prstGeom prst="flowChartProcess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6086850" y="5157192"/>
            <a:ext cx="0" cy="9001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ývojový diagram: postup 29"/>
          <p:cNvSpPr/>
          <p:nvPr/>
        </p:nvSpPr>
        <p:spPr>
          <a:xfrm>
            <a:off x="6086850" y="5157192"/>
            <a:ext cx="1653502" cy="900100"/>
          </a:xfrm>
          <a:prstGeom prst="flowChartProcess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postup 30"/>
          <p:cNvSpPr/>
          <p:nvPr/>
        </p:nvSpPr>
        <p:spPr>
          <a:xfrm>
            <a:off x="7740352" y="5157192"/>
            <a:ext cx="1214986" cy="900100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07504" y="4005064"/>
            <a:ext cx="3440173" cy="7078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RODINNÝ DŮM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07504" y="5229200"/>
            <a:ext cx="4664162" cy="7078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PODELNÝ ŘEZ   A – A </a:t>
            </a:r>
            <a:endParaRPr lang="cs-CZ" sz="4000" b="1" dirty="0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7740352" y="2780928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6120264" y="2829692"/>
            <a:ext cx="828000" cy="324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Formát: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097706" y="2831482"/>
            <a:ext cx="434734" cy="324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A3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42786" y="3246664"/>
            <a:ext cx="881460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Datum: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128272" y="3664760"/>
            <a:ext cx="660758" cy="288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Účel: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42786" y="4039314"/>
            <a:ext cx="1507336" cy="288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Číslo zakázky: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142786" y="4408646"/>
            <a:ext cx="1249316" cy="288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Číslo kopie: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142786" y="4797714"/>
            <a:ext cx="1476494" cy="288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Archivní číslo: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113196" y="5205956"/>
            <a:ext cx="988027" cy="288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Měřítko: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596336" y="5191442"/>
            <a:ext cx="1296000" cy="288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Číslo výkresu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72200" y="5342430"/>
            <a:ext cx="1104790" cy="576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1:50</a:t>
            </a:r>
            <a:endParaRPr lang="cs-CZ" sz="4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808576" y="5428952"/>
            <a:ext cx="1044000" cy="5760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1/17</a:t>
            </a:r>
            <a:endParaRPr lang="cs-CZ" sz="4000" b="1" dirty="0"/>
          </a:p>
        </p:txBody>
      </p:sp>
      <p:cxnSp>
        <p:nvCxnSpPr>
          <p:cNvPr id="46" name="Přímá spojnice 45"/>
          <p:cNvCxnSpPr/>
          <p:nvPr/>
        </p:nvCxnSpPr>
        <p:spPr>
          <a:xfrm>
            <a:off x="170362" y="6281936"/>
            <a:ext cx="0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8955338" y="6281936"/>
            <a:ext cx="9150" cy="4594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70362" y="6626438"/>
            <a:ext cx="87849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707904" y="6281936"/>
            <a:ext cx="1415259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Max  170mm</a:t>
            </a:r>
            <a:endParaRPr lang="cs-CZ" dirty="0"/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107504" y="6466602"/>
            <a:ext cx="216024" cy="1846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8820472" y="6381328"/>
            <a:ext cx="323528" cy="3550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2436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6035530"/>
              </p:ext>
            </p:extLst>
          </p:nvPr>
        </p:nvGraphicFramePr>
        <p:xfrm>
          <a:off x="827584" y="980728"/>
          <a:ext cx="7632848" cy="10058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632848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Formáty výkresů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Základní formát výkresu má plošný rozměr 1 m</a:t>
                      </a:r>
                      <a:r>
                        <a:rPr lang="cs-CZ" baseline="30000" dirty="0" smtClean="0"/>
                        <a:t>2</a:t>
                      </a:r>
                      <a:r>
                        <a:rPr lang="cs-CZ" baseline="0" dirty="0" smtClean="0"/>
                        <a:t> ( formát A0)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Menší formáty vznikají rozpůlením delších stran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Stavební výkresy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63689" y="2592637"/>
            <a:ext cx="5904656" cy="352839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013159" y="256490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013159" y="6093296"/>
            <a:ext cx="53450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763689" y="6237312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668345" y="6237312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763689" y="6597352"/>
            <a:ext cx="59046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115616" y="2564904"/>
            <a:ext cx="0" cy="35283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572000" y="2592637"/>
            <a:ext cx="3096345" cy="350065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572000" y="4329100"/>
            <a:ext cx="3096345" cy="17641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120172" y="4342966"/>
            <a:ext cx="1548173" cy="17780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120172" y="5225064"/>
            <a:ext cx="1548173" cy="89596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894258" y="5225064"/>
            <a:ext cx="774087" cy="89596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763689" y="2132856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63688" y="2564904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2564904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4293096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53490" y="4293096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81482" y="5229200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A5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27984" y="630932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1189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5576" y="4077072"/>
            <a:ext cx="461665" cy="443391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dirty="0" smtClean="0"/>
              <a:t>841</a:t>
            </a:r>
            <a:endParaRPr lang="cs-CZ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1013159" y="5949280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013159" y="2461538"/>
            <a:ext cx="216024" cy="2473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1626568" y="6453336"/>
            <a:ext cx="354487" cy="2566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7524328" y="6493986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999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669988"/>
              </p:ext>
            </p:extLst>
          </p:nvPr>
        </p:nvGraphicFramePr>
        <p:xfrm>
          <a:off x="677303" y="1052736"/>
          <a:ext cx="7920880" cy="3657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Rozměry výkresů (mm)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Stavební výkresy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2204864"/>
            <a:ext cx="1011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FORMÁT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220486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A0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263691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A1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306896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A2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350100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A3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39330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A4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4365104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2204864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841  X  1189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2636912"/>
            <a:ext cx="1218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594  X  841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3068960"/>
            <a:ext cx="1218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420  X  594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63888" y="3501008"/>
            <a:ext cx="1165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297  X 420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3933056"/>
            <a:ext cx="1218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210  X  297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16522" y="4365104"/>
            <a:ext cx="1271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148  X   210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1121881" y="4365104"/>
            <a:ext cx="6900238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121881" y="1988840"/>
            <a:ext cx="0" cy="237626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8022119" y="1988840"/>
            <a:ext cx="0" cy="237626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121881" y="1988840"/>
            <a:ext cx="690023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115616" y="1556792"/>
            <a:ext cx="1808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Základní</a:t>
            </a:r>
            <a:r>
              <a:rPr lang="cs-CZ" dirty="0" smtClean="0"/>
              <a:t> </a:t>
            </a:r>
            <a:r>
              <a:rPr lang="cs-CZ" b="1" dirty="0" smtClean="0"/>
              <a:t>formáty</a:t>
            </a:r>
            <a:endParaRPr lang="cs-CZ" b="1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0858946"/>
              </p:ext>
            </p:extLst>
          </p:nvPr>
        </p:nvGraphicFramePr>
        <p:xfrm>
          <a:off x="829703" y="4797152"/>
          <a:ext cx="7920880" cy="6400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Výkresy se skládají na šířku 210 mm a výšku 297 mm (formát A4) harmonikově tak, aby popisový rámec byl vždy na vrchní straně.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8065269"/>
              </p:ext>
            </p:extLst>
          </p:nvPr>
        </p:nvGraphicFramePr>
        <p:xfrm>
          <a:off x="829703" y="5583520"/>
          <a:ext cx="7920880" cy="3657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Při skládání výkresu se nejprve výkres  složí po šířce a  nakonec po délce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2478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Stavební výkresy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5082566"/>
              </p:ext>
            </p:extLst>
          </p:nvPr>
        </p:nvGraphicFramePr>
        <p:xfrm>
          <a:off x="467544" y="980728"/>
          <a:ext cx="8280920" cy="548178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168824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máme druhy stavebních výkresů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32154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Popiš umístnění obrazu,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opisu a jiných </a:t>
                      </a:r>
                      <a:r>
                        <a:rPr lang="cs-CZ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údajú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na výkrese</a:t>
                      </a:r>
                    </a:p>
                    <a:p>
                      <a:pPr marL="342900" indent="-342900">
                        <a:buFont typeface="+mj-lt"/>
                        <a:buAutoNum type="arabicPeriod" startAt="2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 startAt="2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 startAt="2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 startAt="2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 startAt="2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 startAt="2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 startAt="2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44008" y="1449650"/>
            <a:ext cx="4068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Výkres stavebních konstrukcí,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54015" y="3140968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1 – obrazová plocha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99248" y="3717042"/>
            <a:ext cx="4038785" cy="2216406"/>
          </a:xfrm>
          <a:prstGeom prst="rect">
            <a:avLst/>
          </a:prstGeom>
          <a:solidFill>
            <a:schemeClr val="bg1"/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563888" y="5517232"/>
            <a:ext cx="935816" cy="3770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63888" y="4869160"/>
            <a:ext cx="921175" cy="6254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-----------------------3-------------------------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3888" y="3885943"/>
            <a:ext cx="921175" cy="99267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---4---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03848" y="5517232"/>
            <a:ext cx="372543" cy="3770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3259" y="5517232"/>
            <a:ext cx="2551885" cy="3770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----------------6--------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3263" y="3885939"/>
            <a:ext cx="2924422" cy="16253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3491716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2 – popisové pole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3861048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3</a:t>
            </a:r>
            <a:r>
              <a:rPr lang="cs-CZ" dirty="0" smtClean="0"/>
              <a:t> – doplňkové údaje - legenda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4211796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4 – jiné údaje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4643844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5</a:t>
            </a:r>
            <a:r>
              <a:rPr lang="cs-CZ" dirty="0" smtClean="0"/>
              <a:t> – kontrolní razítko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5003884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6 – vysvětlivky  k výkresu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5373216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7</a:t>
            </a:r>
            <a:r>
              <a:rPr lang="cs-CZ" dirty="0" smtClean="0"/>
              <a:t> – volný pruh pro založení výkresu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3576391" y="3541658"/>
            <a:ext cx="203521" cy="175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707904" y="33569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1763524"/>
            <a:ext cx="4068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Výkres vodovodu, kanalizace, plynovodu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72000" y="2051556"/>
            <a:ext cx="4068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Výkres  výztuže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2348880"/>
            <a:ext cx="4068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Výkres tvaru ( bednění)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44008" y="2699628"/>
            <a:ext cx="4068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Výkres skladby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167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5" grpId="0"/>
      <p:bldP spid="16" grpId="0"/>
      <p:bldP spid="17" grpId="0"/>
      <p:bldP spid="18" grpId="0"/>
      <p:bldP spid="19" grpId="0"/>
      <p:bldP spid="20" grpId="0"/>
      <p:bldP spid="23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1721465"/>
              </p:ext>
            </p:extLst>
          </p:nvPr>
        </p:nvGraphicFramePr>
        <p:xfrm>
          <a:off x="467544" y="1196752"/>
          <a:ext cx="8280920" cy="5241696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Odpovědi: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80132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Jaký má základní </a:t>
                      </a:r>
                      <a:r>
                        <a:rPr lang="cs-CZ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formát  plošný  rozměr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Na jaký formát se skládá stavební výkres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013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Jaký má rozměr stavební výkres formátu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A4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/>
                        <a:t> </a:t>
                      </a: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Popiš postup při skládání stavebního  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výkresu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961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7. Kde se nachází popisové pole na výkresu, jak má být max. dlouhé a proč.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5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8.Jak vznikají menší formáty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08004" y="1630541"/>
            <a:ext cx="4068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formát má plošný rozměr 1m2</a:t>
            </a:r>
          </a:p>
          <a:p>
            <a:r>
              <a:rPr lang="cs-CZ" dirty="0" smtClean="0"/>
              <a:t>(formát A0)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54015" y="2420888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Stavební výkres se skládá na formát A4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Stavební výkresy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4015" y="5807005"/>
            <a:ext cx="4032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Menší formáty vznikají rozpůlením větších stran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2854677"/>
            <a:ext cx="40684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stavební výkres formátu A4 má rozměr               </a:t>
            </a:r>
          </a:p>
          <a:p>
            <a:r>
              <a:rPr lang="cs-CZ" dirty="0"/>
              <a:t>      210 x </a:t>
            </a:r>
            <a:r>
              <a:rPr lang="cs-CZ" dirty="0" smtClean="0"/>
              <a:t>297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501008"/>
            <a:ext cx="40684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Stavební výkres se nejprve složí po šířce na 210 mm a pak po výšce  na  297mm</a:t>
            </a:r>
          </a:p>
          <a:p>
            <a:r>
              <a:rPr lang="cs-CZ" dirty="0"/>
              <a:t>(na formát A4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4532927"/>
            <a:ext cx="40684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Popisové pole je na výkresu v </a:t>
            </a:r>
            <a:r>
              <a:rPr lang="cs-CZ" dirty="0" smtClean="0"/>
              <a:t>pravém </a:t>
            </a:r>
            <a:r>
              <a:rPr lang="cs-CZ" dirty="0"/>
              <a:t>rohu dole a nemá překročit </a:t>
            </a:r>
            <a:r>
              <a:rPr lang="cs-CZ" dirty="0" smtClean="0"/>
              <a:t>170 mm</a:t>
            </a:r>
            <a:r>
              <a:rPr lang="cs-CZ" dirty="0"/>
              <a:t>, aby po složení výkresu bylo popisové pole </a:t>
            </a:r>
            <a:r>
              <a:rPr lang="cs-CZ" dirty="0" smtClean="0"/>
              <a:t>viditelné </a:t>
            </a:r>
            <a:r>
              <a:rPr lang="cs-CZ" dirty="0"/>
              <a:t>po celé délce.  </a:t>
            </a:r>
          </a:p>
        </p:txBody>
      </p:sp>
    </p:spTree>
    <p:extLst>
      <p:ext uri="{BB962C8B-B14F-4D97-AF65-F5344CB8AC3E}">
        <p14:creationId xmlns:p14="http://schemas.microsoft.com/office/powerpoint/2010/main" val="183596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9276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Stavební výkresy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" y="1198493"/>
            <a:ext cx="8229600" cy="25391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050" dirty="0">
                <a:solidFill>
                  <a:schemeClr val="tx1"/>
                </a:solidFill>
              </a:rPr>
              <a:t>Odborné kreslení I pro 1. ročník  středních odborných učilišť,  Magdaléna </a:t>
            </a:r>
            <a:r>
              <a:rPr lang="cs-CZ" sz="1050" dirty="0" smtClean="0">
                <a:solidFill>
                  <a:schemeClr val="tx1"/>
                </a:solidFill>
              </a:rPr>
              <a:t>Kissová, SOBOTÁLES</a:t>
            </a:r>
            <a:r>
              <a:rPr lang="cs-CZ" sz="1050" dirty="0">
                <a:solidFill>
                  <a:schemeClr val="tx1"/>
                </a:solidFill>
              </a:rPr>
              <a:t>, Praha 1995</a:t>
            </a:r>
            <a:r>
              <a:rPr lang="cs-CZ" sz="1050" dirty="0" smtClean="0">
                <a:solidFill>
                  <a:schemeClr val="tx1"/>
                </a:solidFill>
              </a:rPr>
              <a:t>., </a:t>
            </a:r>
            <a:r>
              <a:rPr lang="cs-CZ" sz="1050" dirty="0">
                <a:solidFill>
                  <a:schemeClr val="tx1"/>
                </a:solidFill>
              </a:rPr>
              <a:t>Archiv </a:t>
            </a:r>
            <a:r>
              <a:rPr lang="cs-CZ" sz="1050" dirty="0" smtClean="0">
                <a:solidFill>
                  <a:schemeClr val="tx1"/>
                </a:solidFill>
              </a:rPr>
              <a:t>autora</a:t>
            </a:r>
            <a:r>
              <a:rPr lang="cs-CZ" sz="1050" b="1" dirty="0" smtClean="0">
                <a:solidFill>
                  <a:schemeClr val="tx1"/>
                </a:solidFill>
              </a:rPr>
              <a:t> </a:t>
            </a:r>
            <a:endParaRPr lang="cs-CZ" sz="105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317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754</Words>
  <Application>Microsoft Office PowerPoint</Application>
  <PresentationFormat>Předvádění na obrazovce (4:3)</PresentationFormat>
  <Paragraphs>166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Stavební výkresy</vt:lpstr>
      <vt:lpstr>3</vt:lpstr>
      <vt:lpstr>Stavební výkresy</vt:lpstr>
      <vt:lpstr>Stavební výkresy</vt:lpstr>
      <vt:lpstr>Stavební výkresy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2012-09-14T13:06:44Z</dcterms:created>
  <dcterms:modified xsi:type="dcterms:W3CDTF">2012-09-14T16:09:20Z</dcterms:modified>
</cp:coreProperties>
</file>