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12AF59-DED1-45E6-BABD-0DDABA12A77C}" type="datetimeFigureOut">
              <a:rPr lang="cs-CZ" smtClean="0"/>
              <a:t>21.9.2012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83C6D9-52A5-4AC9-8A45-A4A90DA49B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34233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12AF59-DED1-45E6-BABD-0DDABA12A77C}" type="datetimeFigureOut">
              <a:rPr lang="cs-CZ" smtClean="0"/>
              <a:t>21.9.2012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83C6D9-52A5-4AC9-8A45-A4A90DA49B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97676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12AF59-DED1-45E6-BABD-0DDABA12A77C}" type="datetimeFigureOut">
              <a:rPr lang="cs-CZ" smtClean="0"/>
              <a:t>21.9.2012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83C6D9-52A5-4AC9-8A45-A4A90DA49B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14925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12AF59-DED1-45E6-BABD-0DDABA12A77C}" type="datetimeFigureOut">
              <a:rPr lang="cs-CZ" smtClean="0"/>
              <a:t>21.9.2012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83C6D9-52A5-4AC9-8A45-A4A90DA49B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67896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12AF59-DED1-45E6-BABD-0DDABA12A77C}" type="datetimeFigureOut">
              <a:rPr lang="cs-CZ" smtClean="0"/>
              <a:t>21.9.2012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83C6D9-52A5-4AC9-8A45-A4A90DA49B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08148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12AF59-DED1-45E6-BABD-0DDABA12A77C}" type="datetimeFigureOut">
              <a:rPr lang="cs-CZ" smtClean="0"/>
              <a:t>21.9.2012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83C6D9-52A5-4AC9-8A45-A4A90DA49B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12623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12AF59-DED1-45E6-BABD-0DDABA12A77C}" type="datetimeFigureOut">
              <a:rPr lang="cs-CZ" smtClean="0"/>
              <a:t>21.9.2012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83C6D9-52A5-4AC9-8A45-A4A90DA49B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88584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12AF59-DED1-45E6-BABD-0DDABA12A77C}" type="datetimeFigureOut">
              <a:rPr lang="cs-CZ" smtClean="0"/>
              <a:t>21.9.2012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83C6D9-52A5-4AC9-8A45-A4A90DA49B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43295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12AF59-DED1-45E6-BABD-0DDABA12A77C}" type="datetimeFigureOut">
              <a:rPr lang="cs-CZ" smtClean="0"/>
              <a:t>21.9.2012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83C6D9-52A5-4AC9-8A45-A4A90DA49B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4734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12AF59-DED1-45E6-BABD-0DDABA12A77C}" type="datetimeFigureOut">
              <a:rPr lang="cs-CZ" smtClean="0"/>
              <a:t>21.9.2012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83C6D9-52A5-4AC9-8A45-A4A90DA49B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89362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12AF59-DED1-45E6-BABD-0DDABA12A77C}" type="datetimeFigureOut">
              <a:rPr lang="cs-CZ" smtClean="0"/>
              <a:t>21.9.2012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83C6D9-52A5-4AC9-8A45-A4A90DA49B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03159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12AF59-DED1-45E6-BABD-0DDABA12A77C}" type="datetimeFigureOut">
              <a:rPr lang="cs-CZ" smtClean="0"/>
              <a:t>21.9.2012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883C6D9-52A5-4AC9-8A45-A4A90DA49B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74575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448526"/>
            <a:ext cx="3294915" cy="7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539552" y="1476073"/>
            <a:ext cx="8064896" cy="584775"/>
          </a:xfrm>
          <a:prstGeom prst="rect">
            <a:avLst/>
          </a:prstGeom>
          <a:ln>
            <a:solidFill>
              <a:srgbClr val="002060"/>
            </a:solidFill>
          </a:ln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cap="all" smtClean="0">
                <a:ln w="0"/>
                <a:solidFill>
                  <a:schemeClr val="accent3">
                    <a:lumMod val="50000"/>
                  </a:schemeClr>
                </a:solidFill>
                <a:effectLst/>
                <a:latin typeface="Arial Black" pitchFamily="34" charset="0"/>
              </a:rPr>
              <a:t>Měřítko a orientace </a:t>
            </a:r>
            <a:r>
              <a:rPr lang="cs-CZ" sz="3200" b="1" cap="all" dirty="0" smtClean="0">
                <a:ln w="0"/>
                <a:solidFill>
                  <a:schemeClr val="accent3">
                    <a:lumMod val="50000"/>
                  </a:schemeClr>
                </a:solidFill>
                <a:effectLst/>
                <a:latin typeface="Arial Black" pitchFamily="34" charset="0"/>
              </a:rPr>
              <a:t>výkresů</a:t>
            </a:r>
            <a:endParaRPr lang="cs-CZ" sz="3200" b="1" cap="all" dirty="0">
              <a:ln w="0"/>
              <a:solidFill>
                <a:schemeClr val="accent3">
                  <a:lumMod val="50000"/>
                </a:schemeClr>
              </a:solidFill>
              <a:effectLst/>
              <a:latin typeface="Arial Black" pitchFamily="34" charset="0"/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42862055"/>
              </p:ext>
            </p:extLst>
          </p:nvPr>
        </p:nvGraphicFramePr>
        <p:xfrm>
          <a:off x="539552" y="2420888"/>
          <a:ext cx="8064896" cy="2762879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tableStyleId>{5940675A-B579-460E-94D1-54222C63F5DA}</a:tableStyleId>
              </a:tblPr>
              <a:tblGrid>
                <a:gridCol w="1980220"/>
                <a:gridCol w="6084676"/>
              </a:tblGrid>
              <a:tr h="451479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CZ.1.07/1.5.00/34.0762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VY_32_INOVACE_OK_TP_02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Střední</a:t>
                      </a:r>
                      <a:r>
                        <a:rPr lang="cs-CZ" sz="1200" baseline="0" dirty="0" smtClean="0"/>
                        <a:t> odborné  učiliště a Středisko praktického vyučování s.r.o.,</a:t>
                      </a:r>
                    </a:p>
                    <a:p>
                      <a:r>
                        <a:rPr lang="cs-CZ" sz="1200" baseline="0" dirty="0" smtClean="0"/>
                        <a:t>Zádveřice č. 5, Zádveřice –Raková, 763 12</a:t>
                      </a:r>
                      <a:endParaRPr lang="cs-CZ" sz="1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Ing. Josef Kůra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Tematický</a:t>
                      </a:r>
                      <a:r>
                        <a:rPr lang="cs-CZ" sz="16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celek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Odborné</a:t>
                      </a:r>
                      <a:r>
                        <a:rPr lang="cs-CZ" baseline="0" dirty="0" smtClean="0"/>
                        <a:t> kreslení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 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Září 2012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60387185"/>
              </p:ext>
            </p:extLst>
          </p:nvPr>
        </p:nvGraphicFramePr>
        <p:xfrm>
          <a:off x="506521" y="5314080"/>
          <a:ext cx="8097927" cy="121126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097927"/>
              </a:tblGrid>
              <a:tr h="405980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Anotace</a:t>
                      </a:r>
                      <a:endParaRPr lang="cs-CZ" sz="1400" dirty="0"/>
                    </a:p>
                  </a:txBody>
                  <a:tcPr anchor="ctr"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805284">
                <a:tc>
                  <a:txBody>
                    <a:bodyPr/>
                    <a:lstStyle/>
                    <a:p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Materiál slouží pro výuku 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speciálních oborů, pro žáky  oboru tesařské práce. </a:t>
                      </a:r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Prezentace obsahuje měřítko výkresů, používání měřítka při provádění stavebních výkresů. Orientace stavebního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objektu na  výkrese .  </a:t>
                      </a:r>
                      <a:endParaRPr lang="cs-CZ" sz="900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358548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08911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Měřítko a orientace výkresů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498826" y="993607"/>
            <a:ext cx="2128958" cy="518537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MĚŘÍKO: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2699793" y="993607"/>
            <a:ext cx="5979386" cy="518537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Je poměr zmenšení   výkresu  proti skutečnosti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498826" y="1618578"/>
            <a:ext cx="8180353" cy="658294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Měřítka výkresů stavebních objektů volíme podle zásad :</a:t>
            </a:r>
          </a:p>
        </p:txBody>
      </p:sp>
      <p:sp>
        <p:nvSpPr>
          <p:cNvPr id="22" name="Obdélník 21"/>
          <p:cNvSpPr/>
          <p:nvPr/>
        </p:nvSpPr>
        <p:spPr>
          <a:xfrm>
            <a:off x="508488" y="2406407"/>
            <a:ext cx="3631464" cy="518537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1:5000, 1:2000, 1:1000,1:500, 1:200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4283968" y="2406407"/>
            <a:ext cx="4392621" cy="518537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Situační výkresy, situační schémata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512256" y="3054479"/>
            <a:ext cx="3631464" cy="518537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1:2000, 1:1000,1:500, 1:200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4283968" y="3054479"/>
            <a:ext cx="4392621" cy="518537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Celkové dispoziční výkresy , schémata stavebních výkresů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539552" y="3702551"/>
            <a:ext cx="3631464" cy="518537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1:200, 1:100,1:50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539552" y="4350623"/>
            <a:ext cx="3631464" cy="518537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1:20, 1:10,1:5, 1:2,1:1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4283968" y="3702551"/>
            <a:ext cx="4392621" cy="518537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Dispozice stavebních objektů (půdorysy ,řezy, pohledy)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4283968" y="4350623"/>
            <a:ext cx="4392621" cy="518537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Výkresy podrobností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512256" y="4998695"/>
            <a:ext cx="8166923" cy="518537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Měřítko 1:1 je podrobnost zobrazena  ve skutečné velikosti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539552" y="5608130"/>
            <a:ext cx="8166923" cy="518537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Měřítko 2:1   je zobrazena  podrobnost   zvětšena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39552" y="6222831"/>
            <a:ext cx="8166923" cy="518537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Měřítko 1:50 znamená 1(mm) na výkrese bude  50(mm) ve skutečnosti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43128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08911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Měřítko a orientace výkresů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98825" y="1182271"/>
            <a:ext cx="8207649" cy="518537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UMÍSTĚNÍ  POPISU MĚŘÍTKA :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27167" y="1988840"/>
            <a:ext cx="2676681" cy="518537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MĚŘÍTKO ZÁKLADNÍ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39553" y="4941168"/>
            <a:ext cx="2664296" cy="518537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MĚŘÍTKA ODLIŠNÁ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347865" y="2003321"/>
            <a:ext cx="5358610" cy="518537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>
                <a:solidFill>
                  <a:schemeClr val="tx1"/>
                </a:solidFill>
              </a:rPr>
              <a:t>s</a:t>
            </a:r>
            <a:r>
              <a:rPr lang="cs-CZ" dirty="0" smtClean="0">
                <a:solidFill>
                  <a:schemeClr val="tx1"/>
                </a:solidFill>
              </a:rPr>
              <a:t>e zapisuje do </a:t>
            </a:r>
            <a:r>
              <a:rPr lang="cs-CZ" b="1" dirty="0" smtClean="0">
                <a:solidFill>
                  <a:schemeClr val="tx1"/>
                </a:solidFill>
              </a:rPr>
              <a:t>popisového pole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347864" y="4955648"/>
            <a:ext cx="5328725" cy="864097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b="1" dirty="0" smtClean="0">
              <a:solidFill>
                <a:schemeClr val="tx1"/>
              </a:solidFill>
            </a:endParaRPr>
          </a:p>
          <a:p>
            <a:r>
              <a:rPr lang="cs-CZ" b="1" dirty="0" smtClean="0">
                <a:solidFill>
                  <a:schemeClr val="tx1"/>
                </a:solidFill>
              </a:rPr>
              <a:t>od </a:t>
            </a:r>
            <a:r>
              <a:rPr lang="cs-CZ" b="1" dirty="0">
                <a:solidFill>
                  <a:schemeClr val="tx1"/>
                </a:solidFill>
              </a:rPr>
              <a:t>základního měřítka se píší  nad </a:t>
            </a:r>
            <a:r>
              <a:rPr lang="cs-CZ" b="1" dirty="0" smtClean="0">
                <a:solidFill>
                  <a:schemeClr val="tx1"/>
                </a:solidFill>
              </a:rPr>
              <a:t>příslušnými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>
                <a:solidFill>
                  <a:schemeClr val="tx1"/>
                </a:solidFill>
              </a:rPr>
              <a:t>(pohledy, řezy, detaily) do </a:t>
            </a:r>
            <a:r>
              <a:rPr lang="cs-CZ" b="1" dirty="0" smtClean="0">
                <a:solidFill>
                  <a:schemeClr val="tx1"/>
                </a:solidFill>
              </a:rPr>
              <a:t>okrouhlých </a:t>
            </a:r>
            <a:r>
              <a:rPr lang="cs-CZ" b="1" dirty="0">
                <a:solidFill>
                  <a:schemeClr val="tx1"/>
                </a:solidFill>
              </a:rPr>
              <a:t>závorek</a:t>
            </a:r>
            <a:r>
              <a:rPr lang="cs-CZ" b="1" dirty="0" smtClean="0">
                <a:solidFill>
                  <a:schemeClr val="tx1"/>
                </a:solidFill>
              </a:rPr>
              <a:t>.</a:t>
            </a:r>
          </a:p>
          <a:p>
            <a:endParaRPr lang="cs-CZ" dirty="0">
              <a:solidFill>
                <a:schemeClr val="tx1"/>
              </a:solidFill>
            </a:endParaRPr>
          </a:p>
        </p:txBody>
      </p:sp>
      <p:cxnSp>
        <p:nvCxnSpPr>
          <p:cNvPr id="10" name="Přímá spojnice 9"/>
          <p:cNvCxnSpPr/>
          <p:nvPr/>
        </p:nvCxnSpPr>
        <p:spPr>
          <a:xfrm>
            <a:off x="6027170" y="3102059"/>
            <a:ext cx="0" cy="1152128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H="1">
            <a:off x="1187624" y="4254187"/>
            <a:ext cx="684076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H="1">
            <a:off x="3923928" y="3318083"/>
            <a:ext cx="4104456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3923928" y="3102059"/>
            <a:ext cx="0" cy="1152128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8028384" y="3102059"/>
            <a:ext cx="0" cy="1152128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3881623" y="3308791"/>
            <a:ext cx="9784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Měřítko 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283968" y="3534107"/>
            <a:ext cx="129234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1:50</a:t>
            </a:r>
            <a:endParaRPr lang="cs-CZ" sz="4800" b="1" dirty="0"/>
          </a:p>
        </p:txBody>
      </p:sp>
      <p:sp>
        <p:nvSpPr>
          <p:cNvPr id="17" name="Obdélník 16"/>
          <p:cNvSpPr/>
          <p:nvPr/>
        </p:nvSpPr>
        <p:spPr>
          <a:xfrm>
            <a:off x="3347864" y="5934799"/>
            <a:ext cx="5358610" cy="518537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3372915" y="6021288"/>
            <a:ext cx="285526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/>
              <a:t>A(:100),  A-Á(1:50), E (1:10).</a:t>
            </a:r>
          </a:p>
        </p:txBody>
      </p:sp>
    </p:spTree>
    <p:extLst>
      <p:ext uri="{BB962C8B-B14F-4D97-AF65-F5344CB8AC3E}">
        <p14:creationId xmlns:p14="http://schemas.microsoft.com/office/powerpoint/2010/main" val="31152693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08911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Měřítko a orientace výkresů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98825" y="1052736"/>
            <a:ext cx="8207649" cy="518537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ORIENTACE NA VÝKRESU: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04967" y="1700808"/>
            <a:ext cx="8171622" cy="518537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Půdorys stavebního objektu umístíme na výkrese  tak, aby byl orientován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39552" y="2334399"/>
            <a:ext cx="4085811" cy="518537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 - hlavní vstup u dolního okraje výkresu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508104" y="2420888"/>
            <a:ext cx="2232248" cy="115212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940152" y="2593667"/>
            <a:ext cx="684076" cy="786184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228184" y="3356992"/>
            <a:ext cx="180020" cy="45719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39552" y="3918575"/>
            <a:ext cx="4085811" cy="518537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 - delším rozměrem rovnoběžně s dolním </a:t>
            </a:r>
          </a:p>
          <a:p>
            <a:r>
              <a:rPr lang="cs-CZ" b="1" dirty="0">
                <a:solidFill>
                  <a:schemeClr val="tx1"/>
                </a:solidFill>
              </a:rPr>
              <a:t> </a:t>
            </a:r>
            <a:r>
              <a:rPr lang="cs-CZ" b="1" dirty="0" smtClean="0">
                <a:solidFill>
                  <a:schemeClr val="tx1"/>
                </a:solidFill>
              </a:rPr>
              <a:t>  okrajem výkresu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508104" y="4005064"/>
            <a:ext cx="2232248" cy="115212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5508104" y="5589240"/>
            <a:ext cx="2232248" cy="115212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5796136" y="4335358"/>
            <a:ext cx="1224136" cy="38978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 rot="19598903">
            <a:off x="5946266" y="5934531"/>
            <a:ext cx="677230" cy="50405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7164288" y="3284984"/>
            <a:ext cx="504056" cy="216024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7164288" y="4869160"/>
            <a:ext cx="504056" cy="216024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7164288" y="6453336"/>
            <a:ext cx="504056" cy="216024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539552" y="5574759"/>
            <a:ext cx="4085811" cy="518537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- Severem k hornímu okraji výkresu</a:t>
            </a:r>
            <a:endParaRPr lang="cs-CZ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35352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08911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Měřítko a orientace výkresů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98825" y="1052736"/>
            <a:ext cx="8207649" cy="518537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Pokud není půdorys orientován severem nahoru,  musí se sever označit grafickou značkou  alespoň na jednom půdorysu.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39552" y="1772816"/>
            <a:ext cx="2042905" cy="518537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 - pohledy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39552" y="4566647"/>
            <a:ext cx="2042905" cy="518537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- Situační výkresy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699792" y="1772816"/>
            <a:ext cx="6006682" cy="97934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- Průčelí stavebního objektu a svislé řezy jsou kresleny  rovnoběžně s dolním okrajem výkresu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699792" y="4537884"/>
            <a:ext cx="6006682" cy="97934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- Jsou  kresleny severem nahoru. Není-li tomu tak, tak se na výkresu  označí grafickou značkou.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987824" y="2852936"/>
            <a:ext cx="2715309" cy="151216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275856" y="3645024"/>
            <a:ext cx="1069622" cy="50405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Rovnoramenný trojúhelník 11"/>
          <p:cNvSpPr/>
          <p:nvPr/>
        </p:nvSpPr>
        <p:spPr>
          <a:xfrm>
            <a:off x="3275856" y="3069024"/>
            <a:ext cx="1060704" cy="576000"/>
          </a:xfrm>
          <a:prstGeom prst="triangle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5004048" y="4005064"/>
            <a:ext cx="627077" cy="2880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3779912" y="5741312"/>
            <a:ext cx="972000" cy="91440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5" name="Přímá spojnice 14"/>
          <p:cNvCxnSpPr/>
          <p:nvPr/>
        </p:nvCxnSpPr>
        <p:spPr>
          <a:xfrm flipV="1">
            <a:off x="3779912" y="5754960"/>
            <a:ext cx="1008112" cy="9144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3635896" y="5661248"/>
            <a:ext cx="1152128" cy="100811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Pravoúhlý trojúhelník 16"/>
          <p:cNvSpPr/>
          <p:nvPr/>
        </p:nvSpPr>
        <p:spPr>
          <a:xfrm rot="-8340000">
            <a:off x="3326172" y="5884400"/>
            <a:ext cx="966753" cy="252000"/>
          </a:xfrm>
          <a:prstGeom prst="rt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Pravoúhlý trojúhelník 17"/>
          <p:cNvSpPr/>
          <p:nvPr/>
        </p:nvSpPr>
        <p:spPr>
          <a:xfrm rot="13320000" flipV="1">
            <a:off x="3477112" y="5687766"/>
            <a:ext cx="1008000" cy="266023"/>
          </a:xfrm>
          <a:prstGeom prst="rtTriangl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0438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08911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Měřítko orientace výkresů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67544" y="980728"/>
            <a:ext cx="2042905" cy="518537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Náležitosti výkresu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67544" y="1628800"/>
            <a:ext cx="8238930" cy="72008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Stavební výkresy se dělají podle určitých pravidel, neboť jsou důležitou dokumentací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907704" y="2492896"/>
            <a:ext cx="6798770" cy="72008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Kreslí se na určitý druh papíru – určité velikosti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907704" y="3356992"/>
            <a:ext cx="6798770" cy="72008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Popisují se normalizačním technickým písmem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907704" y="4305993"/>
            <a:ext cx="6798770" cy="72008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Čáry mají určitou tloušťku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907704" y="5147081"/>
            <a:ext cx="6798770" cy="72008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Obrázky  kreslíme  v </a:t>
            </a:r>
            <a:r>
              <a:rPr lang="cs-CZ" b="1" smtClean="0">
                <a:solidFill>
                  <a:schemeClr val="tx1"/>
                </a:solidFill>
              </a:rPr>
              <a:t>určitém měřítku</a:t>
            </a:r>
            <a:endParaRPr lang="cs-CZ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139738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457200" y="1038746"/>
            <a:ext cx="4114800" cy="590054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Zodpovězte následující otázky:</a:t>
            </a:r>
          </a:p>
        </p:txBody>
      </p:sp>
      <p:sp>
        <p:nvSpPr>
          <p:cNvPr id="6" name="Obdélník 5"/>
          <p:cNvSpPr/>
          <p:nvPr/>
        </p:nvSpPr>
        <p:spPr>
          <a:xfrm>
            <a:off x="4572000" y="1038746"/>
            <a:ext cx="4114800" cy="590054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dirty="0" smtClean="0">
              <a:solidFill>
                <a:schemeClr val="tx1"/>
              </a:solidFill>
            </a:endParaRPr>
          </a:p>
          <a:p>
            <a:r>
              <a:rPr lang="cs-CZ" sz="2400" b="1" dirty="0" smtClean="0">
                <a:solidFill>
                  <a:schemeClr val="tx1"/>
                </a:solidFill>
              </a:rPr>
              <a:t>Odpovědi</a:t>
            </a:r>
            <a:r>
              <a:rPr lang="cs-CZ" sz="2400" b="1" dirty="0">
                <a:solidFill>
                  <a:schemeClr val="tx1"/>
                </a:solidFill>
              </a:rPr>
              <a:t>:</a:t>
            </a:r>
          </a:p>
          <a:p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57200" y="1772816"/>
            <a:ext cx="4114800" cy="86409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1.Co udává měřítko výkresu?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572000" y="1772816"/>
            <a:ext cx="4114800" cy="86409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Je to poměr zmenšení výkresu proti skutečnosti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78198" y="2780928"/>
            <a:ext cx="4093801" cy="936104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2.Jaké měřítko volíme při kreslení  </a:t>
            </a:r>
          </a:p>
          <a:p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  stavebních výkresů (půdorys ,řez,  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   pohledy)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597402" y="2780928"/>
            <a:ext cx="4089398" cy="936104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Měřítko 1:50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67544" y="3861048"/>
            <a:ext cx="4104455" cy="72008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3.Jaké měřítka volíme při zobrazování    </a:t>
            </a:r>
          </a:p>
          <a:p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  podrobností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597402" y="3861048"/>
            <a:ext cx="4089398" cy="72008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Měřítko 1:20,1:10,1:5,1:2 a 1:1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57199" y="4725144"/>
            <a:ext cx="4114800" cy="72008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4.U měřítka 1:1 je podrobnost zobrazena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4571999" y="4725144"/>
            <a:ext cx="4114801" cy="72008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Ve skutečné velikosti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457199" y="5589240"/>
            <a:ext cx="4108721" cy="86409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5.Kolik milimetrů bude stavební objekt nakreslen ve stavebním výkrese při měřítku 1:50 . Délka objektu je 7250mm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4571999" y="5589240"/>
            <a:ext cx="4114801" cy="86409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7250 mm : 50 = 145 mm 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08911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Měřítko a orientace  výkresů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8871914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0" grpId="0" animBg="1"/>
      <p:bldP spid="12" grpId="0" animBg="1"/>
      <p:bldP spid="14" grpId="0" animBg="1"/>
      <p:bldP spid="1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457200" y="1038746"/>
            <a:ext cx="4114800" cy="590054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Zodpovězte následující otázky:</a:t>
            </a:r>
          </a:p>
        </p:txBody>
      </p:sp>
      <p:sp>
        <p:nvSpPr>
          <p:cNvPr id="5" name="Obdélník 4"/>
          <p:cNvSpPr/>
          <p:nvPr/>
        </p:nvSpPr>
        <p:spPr>
          <a:xfrm>
            <a:off x="4572000" y="1038746"/>
            <a:ext cx="4114800" cy="590054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dirty="0" smtClean="0">
              <a:solidFill>
                <a:schemeClr val="tx1"/>
              </a:solidFill>
            </a:endParaRPr>
          </a:p>
          <a:p>
            <a:r>
              <a:rPr lang="cs-CZ" sz="2400" b="1" dirty="0" smtClean="0">
                <a:solidFill>
                  <a:schemeClr val="tx1"/>
                </a:solidFill>
              </a:rPr>
              <a:t>Odpovědi</a:t>
            </a:r>
            <a:r>
              <a:rPr lang="cs-CZ" sz="2400" b="1" dirty="0">
                <a:solidFill>
                  <a:schemeClr val="tx1"/>
                </a:solidFill>
              </a:rPr>
              <a:t>:</a:t>
            </a:r>
          </a:p>
          <a:p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57200" y="3645024"/>
            <a:ext cx="4114800" cy="18002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8.Jak </a:t>
            </a:r>
            <a:r>
              <a:rPr lang="cs-CZ" dirty="0">
                <a:solidFill>
                  <a:schemeClr val="tx1"/>
                </a:solidFill>
              </a:rPr>
              <a:t>orientujeme půdorys stavebních </a:t>
            </a:r>
          </a:p>
          <a:p>
            <a:r>
              <a:rPr lang="cs-CZ" dirty="0">
                <a:solidFill>
                  <a:schemeClr val="tx1"/>
                </a:solidFill>
              </a:rPr>
              <a:t>    objektů</a:t>
            </a:r>
          </a:p>
        </p:txBody>
      </p:sp>
      <p:sp>
        <p:nvSpPr>
          <p:cNvPr id="7" name="Obdélník 6"/>
          <p:cNvSpPr/>
          <p:nvPr/>
        </p:nvSpPr>
        <p:spPr>
          <a:xfrm>
            <a:off x="4572000" y="3645024"/>
            <a:ext cx="4114800" cy="18002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>
                <a:solidFill>
                  <a:schemeClr val="tx1"/>
                </a:solidFill>
              </a:rPr>
              <a:t>a)Hlavním vstupem u dolního okraje </a:t>
            </a:r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  výkresu  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b)Delším rozměrem rovnoběžně s dolním </a:t>
            </a:r>
          </a:p>
          <a:p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  okrajem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c)Severem k hornímu okraji výkresu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08911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Měřítko a  orientace  výkresů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57199" y="1772816"/>
            <a:ext cx="4114800" cy="72008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6.Kde se  zapisuje základní měřítko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571999" y="1772816"/>
            <a:ext cx="4114801" cy="72008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Do popisového pole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57199" y="2636912"/>
            <a:ext cx="4108721" cy="86409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7.Kde a jak  se zapisuje odlišné měřítko na </a:t>
            </a:r>
          </a:p>
          <a:p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  výkrese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571999" y="2636912"/>
            <a:ext cx="4114801" cy="86409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Nad příslušnými pohledy, řezy, detaily  do okrouhlých závorek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57200" y="6407750"/>
            <a:ext cx="8229600" cy="261610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2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100" b="1" dirty="0" smtClean="0">
                <a:solidFill>
                  <a:schemeClr val="tx1"/>
                </a:solidFill>
              </a:rPr>
              <a:t>Použité zdroje: </a:t>
            </a:r>
            <a:r>
              <a:rPr lang="cs-CZ" sz="1100" dirty="0" smtClean="0">
                <a:solidFill>
                  <a:schemeClr val="tx1"/>
                </a:solidFill>
              </a:rPr>
              <a:t>Odborné </a:t>
            </a:r>
            <a:r>
              <a:rPr lang="cs-CZ" sz="1100" dirty="0">
                <a:solidFill>
                  <a:schemeClr val="tx1"/>
                </a:solidFill>
              </a:rPr>
              <a:t>kreslení I pro 1. ročník  středních odborných učilišť,  Magdaléna </a:t>
            </a:r>
            <a:r>
              <a:rPr lang="cs-CZ" sz="1100" dirty="0" smtClean="0">
                <a:solidFill>
                  <a:schemeClr val="tx1"/>
                </a:solidFill>
              </a:rPr>
              <a:t>Kissová, SOBOTÁLES</a:t>
            </a:r>
            <a:r>
              <a:rPr lang="cs-CZ" sz="1100" dirty="0">
                <a:solidFill>
                  <a:schemeClr val="tx1"/>
                </a:solidFill>
              </a:rPr>
              <a:t>, Praha 1995</a:t>
            </a:r>
            <a:r>
              <a:rPr lang="cs-CZ" sz="1100" dirty="0" smtClean="0">
                <a:solidFill>
                  <a:schemeClr val="tx1"/>
                </a:solidFill>
              </a:rPr>
              <a:t>.</a:t>
            </a:r>
            <a:r>
              <a:rPr lang="cs-CZ" sz="1100" b="1" dirty="0">
                <a:solidFill>
                  <a:schemeClr val="tx1"/>
                </a:solidFill>
              </a:rPr>
              <a:t> </a:t>
            </a:r>
            <a:r>
              <a:rPr lang="cs-CZ" sz="1100" dirty="0" smtClean="0">
                <a:solidFill>
                  <a:schemeClr val="tx1"/>
                </a:solidFill>
              </a:rPr>
              <a:t>Archiv autora.</a:t>
            </a:r>
            <a:endParaRPr lang="cs-CZ" sz="11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73111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10" grpId="0" animBg="1"/>
      <p:bldP spid="12" grpId="0" animBg="1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180</TotalTime>
  <Words>534</Words>
  <Application>Microsoft Office PowerPoint</Application>
  <PresentationFormat>Předvádění na obrazovce (4:3)</PresentationFormat>
  <Paragraphs>98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Měřítko a orientace výkresů</vt:lpstr>
      <vt:lpstr>Měřítko a orientace výkresů</vt:lpstr>
      <vt:lpstr>Měřítko a orientace výkresů</vt:lpstr>
      <vt:lpstr>Měřítko a orientace výkresů</vt:lpstr>
      <vt:lpstr>Měřítko orientace výkresů</vt:lpstr>
      <vt:lpstr>Měřítko a orientace  výkresů</vt:lpstr>
      <vt:lpstr>Měřítko a  orientace  výkresů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</dc:creator>
  <cp:lastModifiedBy>1</cp:lastModifiedBy>
  <cp:revision>1</cp:revision>
  <dcterms:created xsi:type="dcterms:W3CDTF">2012-09-21T13:05:44Z</dcterms:created>
  <dcterms:modified xsi:type="dcterms:W3CDTF">2012-09-21T16:06:28Z</dcterms:modified>
</cp:coreProperties>
</file>