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276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18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962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03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3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105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777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335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810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633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52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E0C4F-7B7E-4014-B5D4-3D874B6A5A8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F695B0-7815-4D45-8DF5-7F294EA7D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22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8355" y="390591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2"/>
          <p:cNvSpPr txBox="1"/>
          <p:nvPr/>
        </p:nvSpPr>
        <p:spPr>
          <a:xfrm>
            <a:off x="556067" y="1476035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Značení oken, dveří a komínů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863344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Září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10828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 značení oken, dveří a komínů.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47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44965" y="5066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4965" y="1268760"/>
            <a:ext cx="8208911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Hlavními otvory ve svislých konstrukcí jsou okna a dveře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2504" y="1944128"/>
            <a:ext cx="8208911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Rovina myšleného  řezu  se vede vždy otvorem. Rovina myšlených řezů se zalamuje tak, aby vždy protínaly otvory.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69920" y="2636912"/>
            <a:ext cx="217388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Značení oken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800" y="3240272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Ostění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5816" y="3240272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 půdoryse se kreslí  </a:t>
            </a:r>
            <a:r>
              <a:rPr lang="cs-CZ" b="1" dirty="0" smtClean="0">
                <a:solidFill>
                  <a:schemeClr val="tx1"/>
                </a:solidFill>
              </a:rPr>
              <a:t>velmi tlustou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9801" y="414908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Rovné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9801" y="5170075"/>
            <a:ext cx="216400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Jedenkrát zalomené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802" y="6237404"/>
            <a:ext cx="2164006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Dvakrát zalomené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707904" y="414908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07904" y="458112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660232" y="414908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660232" y="458112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860032" y="4149080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660232" y="4149080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60032" y="4149080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860032" y="4581128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07904" y="5170075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07904" y="5602123"/>
            <a:ext cx="1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660232" y="5170075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732300" y="5602123"/>
            <a:ext cx="10800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860032" y="5170075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660232" y="5170075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860032" y="5170075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792399" y="5610475"/>
            <a:ext cx="197591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707904" y="623740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707904" y="6669452"/>
            <a:ext cx="1008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660232" y="623740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804310" y="6669452"/>
            <a:ext cx="10080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860032" y="623740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60232" y="623740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833911" y="6237404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726495" y="6684964"/>
            <a:ext cx="207781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788030" y="5322475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732300" y="5314139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660290" y="5301260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788030" y="5314139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660290" y="638149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788040" y="638149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788030" y="638153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732300" y="638149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716020" y="653393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804310" y="653393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716020" y="652551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732310" y="653389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8100490" y="4149080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100490" y="4581160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8280515" y="4149080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8198258" y="404371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8208505" y="4462904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 rot="16200000">
            <a:off x="7936002" y="416028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62" name="Přímá spojnice 61"/>
          <p:cNvCxnSpPr/>
          <p:nvPr/>
        </p:nvCxnSpPr>
        <p:spPr>
          <a:xfrm flipH="1" flipV="1">
            <a:off x="4777778" y="4833230"/>
            <a:ext cx="4939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300000" flipH="1" flipV="1">
            <a:off x="4853383" y="4832141"/>
            <a:ext cx="3599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777778" y="4961827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-2700000">
            <a:off x="4684384" y="4958458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rot="-2700000">
            <a:off x="4756394" y="4971337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4788030" y="46438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</a:t>
            </a:r>
            <a:endParaRPr lang="cs-CZ" dirty="0"/>
          </a:p>
        </p:txBody>
      </p:sp>
      <p:cxnSp>
        <p:nvCxnSpPr>
          <p:cNvPr id="72" name="Přímá spojnice 71"/>
          <p:cNvCxnSpPr/>
          <p:nvPr/>
        </p:nvCxnSpPr>
        <p:spPr>
          <a:xfrm>
            <a:off x="5055892" y="5322475"/>
            <a:ext cx="267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5189823" y="5089071"/>
            <a:ext cx="0" cy="2334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109443" y="5051863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5088949" y="5221641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 rot="16200000">
            <a:off x="4802602" y="533992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79" name="Přímá spojnice 78"/>
          <p:cNvCxnSpPr/>
          <p:nvPr/>
        </p:nvCxnSpPr>
        <p:spPr>
          <a:xfrm rot="-240000" flipV="1">
            <a:off x="4860030" y="5805863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rot="-240000" flipV="1">
            <a:off x="4775141" y="5805863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4860030" y="5792451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rot="-240000" flipV="1">
            <a:off x="4690262" y="5805330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4679797" y="5942910"/>
            <a:ext cx="21646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-2700000">
            <a:off x="4756394" y="5944981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rot="-2700000">
            <a:off x="4684384" y="5924487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rot="-2700000">
            <a:off x="4599495" y="5920346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4860040" y="56520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355970" y="566131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</a:t>
            </a:r>
            <a:endParaRPr lang="cs-CZ" dirty="0"/>
          </a:p>
        </p:txBody>
      </p:sp>
      <p:cxnSp>
        <p:nvCxnSpPr>
          <p:cNvPr id="91" name="Přímá spojnice 90"/>
          <p:cNvCxnSpPr/>
          <p:nvPr/>
        </p:nvCxnSpPr>
        <p:spPr>
          <a:xfrm>
            <a:off x="5055892" y="6381532"/>
            <a:ext cx="267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5062875" y="6525430"/>
            <a:ext cx="267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199455" y="6144886"/>
            <a:ext cx="7279" cy="6685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135201" y="614488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5135201" y="628364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5148080" y="645342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5112075" y="657695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 rot="16200000">
            <a:off x="5055602" y="592888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 rot="16200000">
            <a:off x="5064884" y="66086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 rot="16200000">
            <a:off x="4776844" y="628893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32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67544" y="20263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430" y="90865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Parapet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03446" y="90865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 půdoryse se kreslí </a:t>
            </a:r>
            <a:r>
              <a:rPr lang="cs-CZ" b="1" dirty="0" smtClean="0">
                <a:solidFill>
                  <a:schemeClr val="tx1"/>
                </a:solidFill>
              </a:rPr>
              <a:t> tlustou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430" y="148473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Nadpraží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03446" y="148473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(pokud se nekryje s parapetem) </a:t>
            </a:r>
            <a:r>
              <a:rPr lang="cs-CZ" b="1" dirty="0" smtClean="0">
                <a:solidFill>
                  <a:schemeClr val="tx1"/>
                </a:solidFill>
              </a:rPr>
              <a:t>tlustou  čerchovanou čarou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430" y="2598233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Poprsník lícovaný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430" y="3770230"/>
            <a:ext cx="216400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Poprsník odsazený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431" y="4981579"/>
            <a:ext cx="2164006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Poprsník odsazený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3495533" y="259823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495533" y="3030281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447861" y="259823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447861" y="3030281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647661" y="2598233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447861" y="2598233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47661" y="2598233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647661" y="3030281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95533" y="377023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495533" y="4202278"/>
            <a:ext cx="1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447861" y="377023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519929" y="4202278"/>
            <a:ext cx="10800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47661" y="377023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447861" y="377023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647661" y="3770230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580028" y="4210630"/>
            <a:ext cx="1975911" cy="0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495533" y="4981579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495533" y="5413627"/>
            <a:ext cx="1008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447861" y="4981579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91939" y="5413627"/>
            <a:ext cx="10080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647661" y="4981579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447861" y="4981579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621540" y="4981579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514124" y="5429139"/>
            <a:ext cx="2077815" cy="0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575659" y="3922630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519929" y="3914294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447919" y="3901415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575659" y="391429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447919" y="5125667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575669" y="5125667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575659" y="5125707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519929" y="5125667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503649" y="5278107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591939" y="5278107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503649" y="5269687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519939" y="5278067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888119" y="2598233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888119" y="3030313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8068144" y="2598233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985887" y="249287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996134" y="291205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 rot="16200000">
            <a:off x="7723631" y="260943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56" name="Přímá spojnice 55"/>
          <p:cNvCxnSpPr/>
          <p:nvPr/>
        </p:nvCxnSpPr>
        <p:spPr>
          <a:xfrm flipH="1" flipV="1">
            <a:off x="4565407" y="3433385"/>
            <a:ext cx="4939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rot="300000" flipH="1" flipV="1">
            <a:off x="4641012" y="3432296"/>
            <a:ext cx="3599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565407" y="3561982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rot="-2700000">
            <a:off x="4472013" y="3558613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rot="-2700000">
            <a:off x="4544023" y="3571492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4575659" y="324404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</a:t>
            </a:r>
            <a:endParaRPr lang="cs-CZ" dirty="0"/>
          </a:p>
        </p:txBody>
      </p:sp>
      <p:cxnSp>
        <p:nvCxnSpPr>
          <p:cNvPr id="62" name="Přímá spojnice 61"/>
          <p:cNvCxnSpPr/>
          <p:nvPr/>
        </p:nvCxnSpPr>
        <p:spPr>
          <a:xfrm>
            <a:off x="4843521" y="3922630"/>
            <a:ext cx="267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977452" y="3689226"/>
            <a:ext cx="0" cy="2334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4897072" y="365201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876578" y="382179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 rot="16200000">
            <a:off x="4590231" y="394007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67" name="Přímá spojnice 66"/>
          <p:cNvCxnSpPr/>
          <p:nvPr/>
        </p:nvCxnSpPr>
        <p:spPr>
          <a:xfrm rot="-240000" flipV="1">
            <a:off x="4647659" y="4550038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-240000" flipV="1">
            <a:off x="4562770" y="4550038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4647659" y="4536626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rot="-240000" flipV="1">
            <a:off x="4477891" y="4549505"/>
            <a:ext cx="25768" cy="300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467426" y="4687085"/>
            <a:ext cx="21646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rot="-2700000">
            <a:off x="4544023" y="4689156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rot="-2700000">
            <a:off x="4472013" y="4668662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rot="-2700000">
            <a:off x="4387124" y="4664521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4647669" y="43558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143599" y="43558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75</a:t>
            </a:r>
            <a:endParaRPr lang="cs-CZ" dirty="0"/>
          </a:p>
        </p:txBody>
      </p:sp>
      <p:cxnSp>
        <p:nvCxnSpPr>
          <p:cNvPr id="77" name="Přímá spojnice 76"/>
          <p:cNvCxnSpPr/>
          <p:nvPr/>
        </p:nvCxnSpPr>
        <p:spPr>
          <a:xfrm>
            <a:off x="4843521" y="5125707"/>
            <a:ext cx="267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4850504" y="5269605"/>
            <a:ext cx="267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4987084" y="4889061"/>
            <a:ext cx="7279" cy="6685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4922830" y="4889061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4922830" y="502781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4935709" y="5197601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4899704" y="532112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 rot="16200000">
            <a:off x="4843231" y="46730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 rot="16200000">
            <a:off x="4852513" y="535280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 rot="16200000">
            <a:off x="4564473" y="503310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87" name="Přímá spojnice 86"/>
          <p:cNvCxnSpPr/>
          <p:nvPr/>
        </p:nvCxnSpPr>
        <p:spPr>
          <a:xfrm>
            <a:off x="4546242" y="4043717"/>
            <a:ext cx="197591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4572000" y="5269707"/>
            <a:ext cx="1983939" cy="8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Obdélník 90"/>
          <p:cNvSpPr/>
          <p:nvPr/>
        </p:nvSpPr>
        <p:spPr>
          <a:xfrm>
            <a:off x="3707880" y="6021360"/>
            <a:ext cx="1728240" cy="576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Hrana nadpraží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6156220" y="6021360"/>
            <a:ext cx="2019940" cy="576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Hrana odsazeného parapetu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96" name="Přímá spojnice se šipkou 95"/>
          <p:cNvCxnSpPr/>
          <p:nvPr/>
        </p:nvCxnSpPr>
        <p:spPr>
          <a:xfrm flipV="1">
            <a:off x="5295759" y="5422107"/>
            <a:ext cx="238438" cy="7432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/>
          <p:nvPr/>
        </p:nvCxnSpPr>
        <p:spPr>
          <a:xfrm flipH="1" flipV="1">
            <a:off x="5796170" y="5278107"/>
            <a:ext cx="504070" cy="74325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780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/>
        </p:nvSpPr>
        <p:spPr>
          <a:xfrm>
            <a:off x="467544" y="20263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komínů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430" y="90865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Výplň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03446" y="90865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Kreslí se  </a:t>
            </a:r>
            <a:r>
              <a:rPr lang="cs-CZ" b="1" dirty="0" smtClean="0">
                <a:solidFill>
                  <a:schemeClr val="tx1"/>
                </a:solidFill>
              </a:rPr>
              <a:t> schematicky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430" y="148473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Výplň okna</a:t>
            </a:r>
          </a:p>
        </p:txBody>
      </p:sp>
      <p:sp>
        <p:nvSpPr>
          <p:cNvPr id="9" name="Obdélník 8"/>
          <p:cNvSpPr/>
          <p:nvPr/>
        </p:nvSpPr>
        <p:spPr>
          <a:xfrm>
            <a:off x="2703446" y="148473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Kreslí se </a:t>
            </a:r>
            <a:r>
              <a:rPr lang="cs-CZ" b="1" dirty="0" smtClean="0">
                <a:solidFill>
                  <a:schemeClr val="tx1"/>
                </a:solidFill>
              </a:rPr>
              <a:t>tlustou 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430" y="2749235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Jednoduché  okno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430" y="4058270"/>
            <a:ext cx="216400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Zdvojené okno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431" y="5374944"/>
            <a:ext cx="2164006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Dvojité okno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3495533" y="2749235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95533" y="318128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447861" y="2749235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447861" y="318128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647661" y="2749235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447861" y="2749235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47661" y="2749235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47661" y="3181283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95533" y="405827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495533" y="4490318"/>
            <a:ext cx="1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447861" y="405827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519929" y="4490318"/>
            <a:ext cx="10800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47661" y="405827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447861" y="405827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47661" y="4058270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495533" y="537494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495533" y="5806992"/>
            <a:ext cx="1008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447861" y="537494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591939" y="5806992"/>
            <a:ext cx="10080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47661" y="537494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447861" y="537494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621540" y="5374944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514124" y="5822504"/>
            <a:ext cx="2077815" cy="0"/>
          </a:xfrm>
          <a:prstGeom prst="line">
            <a:avLst/>
          </a:prstGeom>
          <a:ln w="190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575659" y="4210670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519929" y="4202334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447919" y="4189455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575659" y="420233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447919" y="551903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575669" y="551903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575659" y="551907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519929" y="551903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503649" y="567147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591939" y="567147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503649" y="566305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519939" y="567143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888119" y="2749235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888119" y="3181315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8068144" y="2749235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985887" y="264387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7996134" y="3063059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 rot="16200000">
            <a:off x="7723631" y="276044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76" name="Přímá spojnice 75"/>
          <p:cNvCxnSpPr/>
          <p:nvPr/>
        </p:nvCxnSpPr>
        <p:spPr>
          <a:xfrm>
            <a:off x="4611659" y="5529194"/>
            <a:ext cx="18362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3635870" y="5662970"/>
            <a:ext cx="267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3772450" y="5282426"/>
            <a:ext cx="7279" cy="6685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3708196" y="528242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708196" y="542118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3721075" y="559096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3685070" y="571449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ovéPole 82"/>
          <p:cNvSpPr txBox="1"/>
          <p:nvPr/>
        </p:nvSpPr>
        <p:spPr>
          <a:xfrm rot="16200000">
            <a:off x="3628597" y="492074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 rot="16200000">
            <a:off x="3637879" y="574616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 rot="16200000">
            <a:off x="3336644" y="541777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87" name="Přímá spojnice 86"/>
          <p:cNvCxnSpPr/>
          <p:nvPr/>
        </p:nvCxnSpPr>
        <p:spPr>
          <a:xfrm>
            <a:off x="4572000" y="5663072"/>
            <a:ext cx="1983939" cy="8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Obdélník 91"/>
          <p:cNvSpPr/>
          <p:nvPr/>
        </p:nvSpPr>
        <p:spPr>
          <a:xfrm>
            <a:off x="467430" y="2119955"/>
            <a:ext cx="217388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Značení  výplně oken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93" name="Přímá spojnice 92"/>
          <p:cNvCxnSpPr/>
          <p:nvPr/>
        </p:nvCxnSpPr>
        <p:spPr>
          <a:xfrm>
            <a:off x="4644010" y="2901635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4096794" y="2674098"/>
            <a:ext cx="0" cy="2334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4016414" y="263689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3995920" y="280666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ovéPole 96"/>
          <p:cNvSpPr txBox="1"/>
          <p:nvPr/>
        </p:nvSpPr>
        <p:spPr>
          <a:xfrm rot="16200000">
            <a:off x="3759421" y="22880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 rot="-300000">
            <a:off x="3995920" y="2914680"/>
            <a:ext cx="357031" cy="304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4572000" y="4208231"/>
            <a:ext cx="197591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4556973" y="4246868"/>
            <a:ext cx="197591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4546242" y="4483392"/>
            <a:ext cx="197591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467430" y="4614475"/>
            <a:ext cx="2164007" cy="4707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Skla těsně u sebe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467430" y="5982665"/>
            <a:ext cx="2164007" cy="4707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Skla vzdálená od sebe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7" name="Přímá spojnice 106"/>
          <p:cNvCxnSpPr/>
          <p:nvPr/>
        </p:nvCxnSpPr>
        <p:spPr>
          <a:xfrm flipV="1">
            <a:off x="3685070" y="5518950"/>
            <a:ext cx="211389" cy="1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94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67544" y="20263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komínů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1979640" y="3901395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79640" y="433344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447861" y="3901395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447861" y="433344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131768" y="3901395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447861" y="3901395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129974" y="3901395"/>
            <a:ext cx="331788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144678" y="4323231"/>
            <a:ext cx="3316061" cy="1021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051650" y="514890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51650" y="5580948"/>
            <a:ext cx="1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372250" y="514890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444318" y="5580948"/>
            <a:ext cx="10800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03778" y="514890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372250" y="514890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203796" y="5148900"/>
            <a:ext cx="324406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123660" y="6345416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123660" y="6777464"/>
            <a:ext cx="1008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300240" y="6345416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444318" y="6777464"/>
            <a:ext cx="10080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275788" y="6345416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300240" y="6345416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275788" y="6345416"/>
            <a:ext cx="307037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131800" y="6785944"/>
            <a:ext cx="3384560" cy="7032"/>
          </a:xfrm>
          <a:prstGeom prst="line">
            <a:avLst/>
          </a:prstGeom>
          <a:ln w="190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31776" y="5301300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444318" y="5292964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372308" y="5280085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131776" y="529296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300298" y="648950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203796" y="648950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203786" y="648954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372308" y="648950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131776" y="664194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444318" y="6641944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131776" y="663352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372318" y="664190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888119" y="3901395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888119" y="4333475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068144" y="3901395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985887" y="379603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5400000">
            <a:off x="3026274" y="344963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 rot="16200000">
            <a:off x="7723631" y="391260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3239796" y="6499666"/>
            <a:ext cx="31325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203796" y="6641904"/>
            <a:ext cx="3276564" cy="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467430" y="908650"/>
            <a:ext cx="217388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Kótování oken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65" name="Přímá spojnice 64"/>
          <p:cNvCxnSpPr/>
          <p:nvPr/>
        </p:nvCxnSpPr>
        <p:spPr>
          <a:xfrm>
            <a:off x="3129974" y="4053795"/>
            <a:ext cx="331423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131800" y="5292964"/>
            <a:ext cx="3416111" cy="589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131800" y="5337498"/>
            <a:ext cx="340108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3129974" y="5574022"/>
            <a:ext cx="3392179" cy="692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Obdélník 76"/>
          <p:cNvSpPr/>
          <p:nvPr/>
        </p:nvSpPr>
        <p:spPr>
          <a:xfrm>
            <a:off x="2738510" y="90865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okna se kótují na vnější straně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703446" y="148473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na kótovací čarou se píše </a:t>
            </a:r>
            <a:r>
              <a:rPr lang="cs-CZ" b="1" dirty="0" smtClean="0">
                <a:solidFill>
                  <a:schemeClr val="tx1"/>
                </a:solidFill>
              </a:rPr>
              <a:t>šířka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2699740" y="2060824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pod kótovací čarou se píše </a:t>
            </a:r>
            <a:r>
              <a:rPr lang="cs-CZ" b="1" dirty="0" smtClean="0">
                <a:solidFill>
                  <a:schemeClr val="tx1"/>
                </a:solidFill>
              </a:rPr>
              <a:t>výška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2699740" y="2636904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vedle výšky okna se v oblé závorce píše </a:t>
            </a:r>
            <a:r>
              <a:rPr lang="cs-CZ" b="1" dirty="0" smtClean="0">
                <a:solidFill>
                  <a:schemeClr val="tx1"/>
                </a:solidFill>
              </a:rPr>
              <a:t>výška parapetu </a:t>
            </a:r>
            <a:r>
              <a:rPr lang="cs-CZ" dirty="0" smtClean="0">
                <a:solidFill>
                  <a:schemeClr val="tx1"/>
                </a:solidFill>
              </a:rPr>
              <a:t>od čisté podlahy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82" name="Přímá spojnice 81"/>
          <p:cNvCxnSpPr/>
          <p:nvPr/>
        </p:nvCxnSpPr>
        <p:spPr>
          <a:xfrm flipH="1" flipV="1">
            <a:off x="3128149" y="3429000"/>
            <a:ext cx="3651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 flipV="1">
            <a:off x="6444210" y="3429000"/>
            <a:ext cx="3709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3129974" y="3573020"/>
            <a:ext cx="335038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Obdélník 87"/>
          <p:cNvSpPr/>
          <p:nvPr/>
        </p:nvSpPr>
        <p:spPr>
          <a:xfrm>
            <a:off x="3995920" y="3212970"/>
            <a:ext cx="1296180" cy="288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Šířka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3275820" y="3598778"/>
            <a:ext cx="1296180" cy="288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Výška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4496421" y="3645030"/>
            <a:ext cx="1911919" cy="2160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(výška parapetu)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05" name="Přímá spojnice 104"/>
          <p:cNvCxnSpPr/>
          <p:nvPr/>
        </p:nvCxnSpPr>
        <p:spPr>
          <a:xfrm flipH="1" flipV="1">
            <a:off x="3131800" y="4653170"/>
            <a:ext cx="3651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 flipV="1">
            <a:off x="6447861" y="4653170"/>
            <a:ext cx="3709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3133625" y="4748515"/>
            <a:ext cx="335038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Obdélník 107"/>
          <p:cNvSpPr/>
          <p:nvPr/>
        </p:nvSpPr>
        <p:spPr>
          <a:xfrm>
            <a:off x="3999571" y="4437140"/>
            <a:ext cx="1296180" cy="288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Šířka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9" name="Obdélník 108"/>
          <p:cNvSpPr/>
          <p:nvPr/>
        </p:nvSpPr>
        <p:spPr>
          <a:xfrm>
            <a:off x="3279471" y="4774273"/>
            <a:ext cx="1296180" cy="288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Výška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0" name="Obdélník 109"/>
          <p:cNvSpPr/>
          <p:nvPr/>
        </p:nvSpPr>
        <p:spPr>
          <a:xfrm>
            <a:off x="4500072" y="4820525"/>
            <a:ext cx="1911919" cy="2160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(výška parapetu)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12" name="Přímá spojnice 111"/>
          <p:cNvCxnSpPr/>
          <p:nvPr/>
        </p:nvCxnSpPr>
        <p:spPr>
          <a:xfrm flipH="1" flipV="1">
            <a:off x="3131800" y="5816511"/>
            <a:ext cx="3651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 flipV="1">
            <a:off x="6447861" y="5816511"/>
            <a:ext cx="3709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133625" y="6021360"/>
            <a:ext cx="335038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Obdélník 114"/>
          <p:cNvSpPr/>
          <p:nvPr/>
        </p:nvSpPr>
        <p:spPr>
          <a:xfrm>
            <a:off x="4427980" y="5661310"/>
            <a:ext cx="648090" cy="288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1800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4139940" y="6047118"/>
            <a:ext cx="648090" cy="28541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1500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4716103" y="6052381"/>
            <a:ext cx="792027" cy="2672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(900)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20" name="Přímá spojnice 119"/>
          <p:cNvCxnSpPr/>
          <p:nvPr/>
        </p:nvCxnSpPr>
        <p:spPr>
          <a:xfrm rot="5400000">
            <a:off x="6338739" y="346251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5400000">
            <a:off x="3044417" y="4599165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5400000">
            <a:off x="3037005" y="585435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5400000">
            <a:off x="6364497" y="4671175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rot="5400000">
            <a:off x="6351618" y="5849093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04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2385" y="908650"/>
            <a:ext cx="217388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Značení dveří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2265" y="151201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Ostění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38281" y="151201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 půdoryse se kreslí  </a:t>
            </a:r>
            <a:r>
              <a:rPr lang="cs-CZ" b="1" dirty="0" smtClean="0">
                <a:solidFill>
                  <a:schemeClr val="tx1"/>
                </a:solidFill>
              </a:rPr>
              <a:t>velmi tlustou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2266" y="2310193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Rovné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2266" y="3061168"/>
            <a:ext cx="216400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Zalomené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3851932" y="231019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1932" y="2742241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228230" y="231019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228230" y="2742241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04060" y="2310193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228230" y="2310193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82497" y="2310193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82497" y="2742241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851932" y="306116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851932" y="3493216"/>
            <a:ext cx="1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228230" y="306116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300298" y="3493216"/>
            <a:ext cx="10800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004060" y="306116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228230" y="306116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82497" y="3061168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614864" y="3501568"/>
            <a:ext cx="1975911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932058" y="3213568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300298" y="3205232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228288" y="3192353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932058" y="3205232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7668488" y="2310193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668488" y="2742273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848513" y="2310193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766256" y="220483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776503" y="262401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 rot="16200000">
            <a:off x="7504000" y="232139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467430" y="3789064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Zárubeň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2703446" y="3789064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 půdoryse se vnější obrys  kreslí  </a:t>
            </a:r>
            <a:r>
              <a:rPr lang="cs-CZ" b="1" dirty="0" smtClean="0">
                <a:solidFill>
                  <a:schemeClr val="tx1"/>
                </a:solidFill>
              </a:rPr>
              <a:t>velmi tlustou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467430" y="4627392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Otvor bez zárubně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96" name="Přímá spojnice 95"/>
          <p:cNvCxnSpPr/>
          <p:nvPr/>
        </p:nvCxnSpPr>
        <p:spPr>
          <a:xfrm>
            <a:off x="3851932" y="462739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3851932" y="505944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6228172" y="462739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6228172" y="505944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5004060" y="4627392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6228172" y="4627392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4647661" y="4627392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4647661" y="5059440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7668430" y="462739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7668430" y="505947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7848455" y="4627392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7776445" y="494121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ovéPole 107"/>
          <p:cNvSpPr txBox="1"/>
          <p:nvPr/>
        </p:nvSpPr>
        <p:spPr>
          <a:xfrm rot="16200000">
            <a:off x="7503942" y="463859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109" name="Přímá spojnice 108"/>
          <p:cNvCxnSpPr/>
          <p:nvPr/>
        </p:nvCxnSpPr>
        <p:spPr>
          <a:xfrm>
            <a:off x="3848273" y="556352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3848273" y="570752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6224513" y="556352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6224513" y="570752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5000401" y="556352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224513" y="556352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4644002" y="5563522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4644002" y="5707524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7664771" y="556352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7664771" y="5707556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7844796" y="5563522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7772786" y="558930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 rot="16200000">
            <a:off x="7500283" y="571285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  <p:cxnSp>
        <p:nvCxnSpPr>
          <p:cNvPr id="122" name="Přímá spojnice 121"/>
          <p:cNvCxnSpPr/>
          <p:nvPr/>
        </p:nvCxnSpPr>
        <p:spPr>
          <a:xfrm>
            <a:off x="7788297" y="547103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848249" y="628362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3848249" y="638141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224489" y="628362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6224489" y="638141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5000377" y="6283622"/>
            <a:ext cx="0" cy="10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6224489" y="6283622"/>
            <a:ext cx="0" cy="10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643978" y="6283622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643978" y="6381410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664747" y="628362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664747" y="6427656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844772" y="6283622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7772762" y="630940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 rot="16200000">
            <a:off x="7500259" y="643295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cxnSp>
        <p:nvCxnSpPr>
          <p:cNvPr id="77" name="Přímá spojnice 76"/>
          <p:cNvCxnSpPr/>
          <p:nvPr/>
        </p:nvCxnSpPr>
        <p:spPr>
          <a:xfrm>
            <a:off x="7788273" y="619113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775418" y="4547787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515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430" y="1170912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Kovová nebo dřevěná zárubně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7668430" y="1263416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668430" y="1695496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848455" y="1263416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776445" y="157724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 rot="16200000">
            <a:off x="7503942" y="127462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3851932" y="210704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851932" y="225104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224513" y="210704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224513" y="2251044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004060" y="210704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224513" y="2107042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04060" y="2107042"/>
            <a:ext cx="122417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004060" y="2251076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664771" y="210704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64771" y="2251076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844796" y="2107042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772786" y="213282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 rot="16200000">
            <a:off x="7500283" y="225637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7788297" y="201455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851908" y="282714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851908" y="292493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224489" y="282714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224489" y="292493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004036" y="2827142"/>
            <a:ext cx="0" cy="10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224489" y="2827142"/>
            <a:ext cx="0" cy="10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004060" y="2827142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004060" y="2935142"/>
            <a:ext cx="122048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664747" y="282714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664747" y="2971176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844772" y="2827142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772762" y="2852920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 rot="16200000">
            <a:off x="7500259" y="297647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cxnSp>
        <p:nvCxnSpPr>
          <p:cNvPr id="45" name="Přímá spojnice 44"/>
          <p:cNvCxnSpPr/>
          <p:nvPr/>
        </p:nvCxnSpPr>
        <p:spPr>
          <a:xfrm>
            <a:off x="7788273" y="273465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3851908" y="126870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851908" y="1700748"/>
            <a:ext cx="108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224489" y="126870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296557" y="1700748"/>
            <a:ext cx="10800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004036" y="126870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224489" y="126870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004060" y="1268700"/>
            <a:ext cx="125648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932034" y="1700748"/>
            <a:ext cx="1364523" cy="0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932034" y="1421100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296557" y="1412764"/>
            <a:ext cx="0" cy="2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224547" y="1399885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932034" y="1412764"/>
            <a:ext cx="7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761418" y="1158053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932050" y="1268700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300240" y="1268700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932050" y="2132840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6300240" y="2119961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4932050" y="2816930"/>
            <a:ext cx="0" cy="10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6300240" y="2827162"/>
            <a:ext cx="0" cy="10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Obdélník 78"/>
          <p:cNvSpPr/>
          <p:nvPr/>
        </p:nvSpPr>
        <p:spPr>
          <a:xfrm>
            <a:off x="445581" y="3429014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Úhelníková  zárubně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80" name="Přímá spojnice 79"/>
          <p:cNvCxnSpPr/>
          <p:nvPr/>
        </p:nvCxnSpPr>
        <p:spPr>
          <a:xfrm>
            <a:off x="3851932" y="340322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3864252" y="3853163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228230" y="340322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228230" y="383527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5004060" y="3403222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6228230" y="3403222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V="1">
            <a:off x="5016939" y="3403222"/>
            <a:ext cx="1237049" cy="25778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V="1">
            <a:off x="5016939" y="3848181"/>
            <a:ext cx="1279608" cy="4983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7668488" y="340322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7668488" y="383530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7848513" y="3403222"/>
            <a:ext cx="0" cy="432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7766256" y="3297859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7776503" y="371704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ovéPole 92"/>
          <p:cNvSpPr txBox="1"/>
          <p:nvPr/>
        </p:nvSpPr>
        <p:spPr>
          <a:xfrm rot="16200000">
            <a:off x="7504000" y="341442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96" name="Přímá spojnice 95"/>
          <p:cNvCxnSpPr/>
          <p:nvPr/>
        </p:nvCxnSpPr>
        <p:spPr>
          <a:xfrm>
            <a:off x="6181978" y="3763292"/>
            <a:ext cx="0" cy="1440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rot="5400000">
            <a:off x="6253988" y="3835302"/>
            <a:ext cx="0" cy="1440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5068455" y="3776171"/>
            <a:ext cx="0" cy="1440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rot="5400000">
            <a:off x="5016939" y="3848181"/>
            <a:ext cx="0" cy="14402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Obdélník 104"/>
          <p:cNvSpPr/>
          <p:nvPr/>
        </p:nvSpPr>
        <p:spPr>
          <a:xfrm>
            <a:off x="467430" y="4077104"/>
            <a:ext cx="217388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Dveře s prahem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2699740" y="4077104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 půdoryse kreslíme práh </a:t>
            </a:r>
            <a:r>
              <a:rPr lang="cs-CZ" b="1" dirty="0" smtClean="0">
                <a:solidFill>
                  <a:schemeClr val="tx1"/>
                </a:solidFill>
              </a:rPr>
              <a:t>tlustou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10" name="Přímá spojnice 109"/>
          <p:cNvCxnSpPr/>
          <p:nvPr/>
        </p:nvCxnSpPr>
        <p:spPr>
          <a:xfrm>
            <a:off x="5004060" y="1421100"/>
            <a:ext cx="125648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3851900" y="498744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3851900" y="513145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6224481" y="498744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6224481" y="513145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5004028" y="498744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6224481" y="498744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5004028" y="4987448"/>
            <a:ext cx="122417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5004028" y="5131482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7664739" y="4987448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7664739" y="513148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7844764" y="4987448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7772754" y="501322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7788265" y="4894964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4932018" y="5013246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6300208" y="5000367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Obdélník 132"/>
          <p:cNvSpPr/>
          <p:nvPr/>
        </p:nvSpPr>
        <p:spPr>
          <a:xfrm>
            <a:off x="467430" y="5445294"/>
            <a:ext cx="217388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Dveře bez prahu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4" name="Obdélník 133"/>
          <p:cNvSpPr/>
          <p:nvPr/>
        </p:nvSpPr>
        <p:spPr>
          <a:xfrm>
            <a:off x="2699740" y="5445294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 půdoryse kreslíme nadpraží </a:t>
            </a:r>
            <a:r>
              <a:rPr lang="cs-CZ" b="1" dirty="0" smtClean="0">
                <a:solidFill>
                  <a:schemeClr val="tx1"/>
                </a:solidFill>
              </a:rPr>
              <a:t>tlustou čerchovanou čarou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35" name="Přímá spojnice 134"/>
          <p:cNvCxnSpPr/>
          <p:nvPr/>
        </p:nvCxnSpPr>
        <p:spPr>
          <a:xfrm>
            <a:off x="3851900" y="635563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3851900" y="649964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6224481" y="635563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6224481" y="649964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5004028" y="635563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6224481" y="635563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5004028" y="6355638"/>
            <a:ext cx="1224170" cy="0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5004028" y="6499672"/>
            <a:ext cx="1220429" cy="0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7664739" y="6355638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7664739" y="649967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7844764" y="6355638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7772754" y="638141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7788265" y="6263154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4932018" y="6381436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6300208" y="6368557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TextovéPole 149"/>
          <p:cNvSpPr txBox="1"/>
          <p:nvPr/>
        </p:nvSpPr>
        <p:spPr>
          <a:xfrm rot="16200000">
            <a:off x="7719972" y="46643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 rot="16200000">
            <a:off x="7729254" y="603254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0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430" y="1170912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Křídla dveří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423531" y="297116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423531" y="311517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96112" y="297116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12" y="311517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75659" y="297116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796112" y="297116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575659" y="2971168"/>
            <a:ext cx="122417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rot="5400000">
            <a:off x="3961786" y="3724671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236370" y="2971168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236370" y="311520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416395" y="2971168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344385" y="299694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 rot="16200000">
            <a:off x="7225184" y="261642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7359896" y="2878684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54" name="Přímá spojnice 53"/>
          <p:cNvCxnSpPr/>
          <p:nvPr/>
        </p:nvCxnSpPr>
        <p:spPr>
          <a:xfrm>
            <a:off x="4503649" y="2996966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871839" y="2984087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445581" y="270890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Dveře levé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467430" y="4797204"/>
            <a:ext cx="2173887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Dveře  pravé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699740" y="119669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Kreslí se jen v  půdoryse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tlustou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80" name="Přímá spojnice 79"/>
          <p:cNvCxnSpPr/>
          <p:nvPr/>
        </p:nvCxnSpPr>
        <p:spPr>
          <a:xfrm>
            <a:off x="3419840" y="498744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3419840" y="513145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5792421" y="498744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5792421" y="513145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4571968" y="498744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5792421" y="498744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4571968" y="4987448"/>
            <a:ext cx="1224170" cy="0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4571968" y="5131482"/>
            <a:ext cx="1220429" cy="0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7232679" y="4987448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7232679" y="5131482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7412704" y="4987448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7340694" y="501322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7356205" y="4894964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4499958" y="5013246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868148" y="5000367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ovéPole 111"/>
          <p:cNvSpPr txBox="1"/>
          <p:nvPr/>
        </p:nvSpPr>
        <p:spPr>
          <a:xfrm rot="16200000">
            <a:off x="7287912" y="466435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14" name="Obdélník 113"/>
          <p:cNvSpPr/>
          <p:nvPr/>
        </p:nvSpPr>
        <p:spPr>
          <a:xfrm>
            <a:off x="2699740" y="1772784"/>
            <a:ext cx="5938060" cy="792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Otevírání se kreslí kruhovým obloukem o poloměru velikostí otevíraného křídla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4572000" y="3114456"/>
            <a:ext cx="1227829" cy="136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blouk 116"/>
          <p:cNvSpPr/>
          <p:nvPr/>
        </p:nvSpPr>
        <p:spPr>
          <a:xfrm rot="5400000">
            <a:off x="3350668" y="1913264"/>
            <a:ext cx="2421027" cy="2456201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8" name="Přímá spojnice 117"/>
          <p:cNvCxnSpPr/>
          <p:nvPr/>
        </p:nvCxnSpPr>
        <p:spPr>
          <a:xfrm rot="5400000">
            <a:off x="5185955" y="5745437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Oblouk 118"/>
          <p:cNvSpPr/>
          <p:nvPr/>
        </p:nvSpPr>
        <p:spPr>
          <a:xfrm rot="10800000">
            <a:off x="4599313" y="3925208"/>
            <a:ext cx="2421027" cy="2456201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92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430" y="1170912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Kótování dveří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423531" y="345365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423531" y="359765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796112" y="345365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96112" y="359765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5659" y="345365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796112" y="345365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75659" y="3453650"/>
            <a:ext cx="122417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rot="5400000">
            <a:off x="3961786" y="4207153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236370" y="3453650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236370" y="3597684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416395" y="3453650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344385" y="3479428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 rot="16200000">
            <a:off x="7225184" y="309890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7359896" y="3361166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503649" y="3479448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871839" y="3466569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2699740" y="119669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Kótují se v půdoryse na ose dveří, která tvoří zlomkovou čáru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3851900" y="5373256"/>
            <a:ext cx="187591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283960" y="5513359"/>
            <a:ext cx="1443859" cy="389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948272" y="5373256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948272" y="551725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27819" y="5373256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948272" y="5373256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727819" y="5373256"/>
            <a:ext cx="122417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727819" y="5517290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88530" y="5373256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8388530" y="5517290"/>
            <a:ext cx="3600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8568555" y="5373256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496545" y="5399034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512056" y="528077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655809" y="5399054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023999" y="5386175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 rot="16200000">
            <a:off x="8368062" y="492074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2715610" y="1700746"/>
            <a:ext cx="5938060" cy="792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Šířka dveří se píše nad osu  jako čitatel zlomku, pod ni se jako jmenovatel píše výška dveří .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42" name="Přímá spojnice 41"/>
          <p:cNvCxnSpPr/>
          <p:nvPr/>
        </p:nvCxnSpPr>
        <p:spPr>
          <a:xfrm>
            <a:off x="4572000" y="3596938"/>
            <a:ext cx="1227829" cy="136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louk 42"/>
          <p:cNvSpPr/>
          <p:nvPr/>
        </p:nvSpPr>
        <p:spPr>
          <a:xfrm rot="5400000">
            <a:off x="3350668" y="2358576"/>
            <a:ext cx="2421027" cy="2456201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 rot="5400000">
            <a:off x="6341806" y="6131245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blouk 44"/>
          <p:cNvSpPr/>
          <p:nvPr/>
        </p:nvSpPr>
        <p:spPr>
          <a:xfrm rot="10800000">
            <a:off x="5751473" y="4285258"/>
            <a:ext cx="2421027" cy="2456201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>
            <a:off x="5148080" y="2873098"/>
            <a:ext cx="0" cy="21401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325998" y="4673348"/>
            <a:ext cx="0" cy="21401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 rot="16200000">
            <a:off x="4735551" y="2925578"/>
            <a:ext cx="618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šířka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 rot="16200000">
            <a:off x="4914295" y="2918071"/>
            <a:ext cx="692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výška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 rot="16200000">
            <a:off x="5919722" y="488038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 rot="16200000">
            <a:off x="6149252" y="486688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1970</a:t>
            </a:r>
            <a:endParaRPr lang="cs-CZ" dirty="0"/>
          </a:p>
        </p:txBody>
      </p:sp>
      <p:cxnSp>
        <p:nvCxnSpPr>
          <p:cNvPr id="55" name="Přímá spojnice 54"/>
          <p:cNvCxnSpPr/>
          <p:nvPr/>
        </p:nvCxnSpPr>
        <p:spPr>
          <a:xfrm>
            <a:off x="3851900" y="5373270"/>
            <a:ext cx="0" cy="1368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4283960" y="5525670"/>
            <a:ext cx="0" cy="12157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283960" y="6669450"/>
            <a:ext cx="20420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rot="-2700000">
            <a:off x="6222791" y="6682891"/>
            <a:ext cx="214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rot="-2700000">
            <a:off x="4206340" y="6678607"/>
            <a:ext cx="214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5004060" y="638141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1500</a:t>
            </a:r>
            <a:endParaRPr lang="cs-CZ" dirty="0"/>
          </a:p>
        </p:txBody>
      </p:sp>
      <p:sp>
        <p:nvSpPr>
          <p:cNvPr id="67" name="Vývojový diagram: spojnice 66"/>
          <p:cNvSpPr/>
          <p:nvPr/>
        </p:nvSpPr>
        <p:spPr>
          <a:xfrm>
            <a:off x="5004060" y="2564920"/>
            <a:ext cx="288000" cy="288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67"/>
          <p:cNvSpPr/>
          <p:nvPr/>
        </p:nvSpPr>
        <p:spPr>
          <a:xfrm>
            <a:off x="6182018" y="4365170"/>
            <a:ext cx="288000" cy="288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76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430" y="1170912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Komínové průduchy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99740" y="1196690"/>
            <a:ext cx="593806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 půdoryse se kreslí obrysem velmi tlustou plnou čarou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15610" y="1700746"/>
            <a:ext cx="5938060" cy="792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Označí  se grafickou značkou ( podle druhu odvodu spalin se značkou  nerozlišují)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430" y="2780924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Komínové průduchy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707880" y="285292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7880" y="342900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211950" y="2747537"/>
            <a:ext cx="576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ym typeface="Symbol"/>
              </a:rPr>
              <a:t>o</a:t>
            </a:r>
            <a:endParaRPr lang="cs-CZ" sz="4000" dirty="0"/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4413402" y="3081655"/>
            <a:ext cx="108000" cy="1800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372250" y="285292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372250" y="342900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Pravoúhlý trojúhelník 38"/>
          <p:cNvSpPr/>
          <p:nvPr/>
        </p:nvSpPr>
        <p:spPr>
          <a:xfrm rot="16200000">
            <a:off x="7128355" y="3032952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oúhlý trojúhelník 40"/>
          <p:cNvSpPr/>
          <p:nvPr/>
        </p:nvSpPr>
        <p:spPr>
          <a:xfrm rot="5400000">
            <a:off x="7124299" y="3031943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67430" y="3789064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Sopouch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3707880" y="3822423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707880" y="4398503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211950" y="3717040"/>
            <a:ext cx="576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ym typeface="Symbol"/>
              </a:rPr>
              <a:t>o</a:t>
            </a:r>
            <a:endParaRPr lang="cs-CZ" sz="4000" dirty="0"/>
          </a:p>
        </p:txBody>
      </p:sp>
      <p:cxnSp>
        <p:nvCxnSpPr>
          <p:cNvPr id="46" name="Přímá spojnice 45"/>
          <p:cNvCxnSpPr/>
          <p:nvPr/>
        </p:nvCxnSpPr>
        <p:spPr>
          <a:xfrm flipH="1">
            <a:off x="4413402" y="4051158"/>
            <a:ext cx="108000" cy="1800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372250" y="3822423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372250" y="4398503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Pravoúhlý trojúhelník 48"/>
          <p:cNvSpPr/>
          <p:nvPr/>
        </p:nvSpPr>
        <p:spPr>
          <a:xfrm rot="16200000">
            <a:off x="7128355" y="4002455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ravoúhlý trojúhelník 49"/>
          <p:cNvSpPr/>
          <p:nvPr/>
        </p:nvSpPr>
        <p:spPr>
          <a:xfrm rot="5400000">
            <a:off x="7124299" y="4001446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 flipV="1">
            <a:off x="4355970" y="3822423"/>
            <a:ext cx="0" cy="248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4534128" y="3814808"/>
            <a:ext cx="0" cy="248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7092350" y="3827687"/>
            <a:ext cx="0" cy="248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7347017" y="3807396"/>
            <a:ext cx="0" cy="248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bdélník 55"/>
          <p:cNvSpPr/>
          <p:nvPr/>
        </p:nvSpPr>
        <p:spPr>
          <a:xfrm>
            <a:off x="467430" y="4725194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Vybírací a vymetací otvor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7" name="Přímá spojnice 56"/>
          <p:cNvCxnSpPr/>
          <p:nvPr/>
        </p:nvCxnSpPr>
        <p:spPr>
          <a:xfrm>
            <a:off x="3707880" y="4770767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707880" y="5346847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211950" y="4665384"/>
            <a:ext cx="576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ym typeface="Symbol"/>
              </a:rPr>
              <a:t>o</a:t>
            </a:r>
            <a:endParaRPr lang="cs-CZ" sz="4000" dirty="0"/>
          </a:p>
        </p:txBody>
      </p:sp>
      <p:cxnSp>
        <p:nvCxnSpPr>
          <p:cNvPr id="60" name="Přímá spojnice 59"/>
          <p:cNvCxnSpPr/>
          <p:nvPr/>
        </p:nvCxnSpPr>
        <p:spPr>
          <a:xfrm flipH="1">
            <a:off x="4413402" y="4999502"/>
            <a:ext cx="108000" cy="1800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372250" y="4770767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372250" y="5346847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Pravoúhlý trojúhelník 62"/>
          <p:cNvSpPr/>
          <p:nvPr/>
        </p:nvSpPr>
        <p:spPr>
          <a:xfrm rot="16200000">
            <a:off x="7128355" y="4950799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Pravoúhlý trojúhelník 63"/>
          <p:cNvSpPr/>
          <p:nvPr/>
        </p:nvSpPr>
        <p:spPr>
          <a:xfrm rot="5400000">
            <a:off x="7124299" y="4949790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 flipV="1">
            <a:off x="4355970" y="4665384"/>
            <a:ext cx="0" cy="321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4534128" y="4678928"/>
            <a:ext cx="0" cy="321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7092350" y="4653170"/>
            <a:ext cx="0" cy="321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7347017" y="4653170"/>
            <a:ext cx="0" cy="321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rot="240000" flipV="1">
            <a:off x="4330124" y="4667896"/>
            <a:ext cx="252000" cy="13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rot="240000" flipV="1">
            <a:off x="7037939" y="4665711"/>
            <a:ext cx="360000" cy="13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Obdélník 76"/>
          <p:cNvSpPr/>
          <p:nvPr/>
        </p:nvSpPr>
        <p:spPr>
          <a:xfrm>
            <a:off x="467430" y="5805344"/>
            <a:ext cx="3240450" cy="86410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Označení komínových průduchů, ve kterém  podlaží  je zaústěn spotřebič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78" name="Přímá spojnice 77"/>
          <p:cNvCxnSpPr/>
          <p:nvPr/>
        </p:nvCxnSpPr>
        <p:spPr>
          <a:xfrm>
            <a:off x="4211950" y="6597440"/>
            <a:ext cx="38249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4211950" y="6021360"/>
            <a:ext cx="38249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Pravoúhlý trojúhelník 80"/>
          <p:cNvSpPr/>
          <p:nvPr/>
        </p:nvSpPr>
        <p:spPr>
          <a:xfrm rot="16200000">
            <a:off x="5019365" y="6193777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avoúhlý trojúhelník 81"/>
          <p:cNvSpPr/>
          <p:nvPr/>
        </p:nvSpPr>
        <p:spPr>
          <a:xfrm rot="5400000">
            <a:off x="5015309" y="6192768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Pravoúhlý trojúhelník 82"/>
          <p:cNvSpPr/>
          <p:nvPr/>
        </p:nvSpPr>
        <p:spPr>
          <a:xfrm rot="16200000">
            <a:off x="5429432" y="6214271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Pravoúhlý trojúhelník 83"/>
          <p:cNvSpPr/>
          <p:nvPr/>
        </p:nvSpPr>
        <p:spPr>
          <a:xfrm rot="5400000">
            <a:off x="5425376" y="6213262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Pravoúhlý trojúhelník 84"/>
          <p:cNvSpPr/>
          <p:nvPr/>
        </p:nvSpPr>
        <p:spPr>
          <a:xfrm rot="16200000">
            <a:off x="5816739" y="6201392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Pravoúhlý trojúhelník 85"/>
          <p:cNvSpPr/>
          <p:nvPr/>
        </p:nvSpPr>
        <p:spPr>
          <a:xfrm rot="5400000">
            <a:off x="5812683" y="6213262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Pravoúhlý trojúhelník 86"/>
          <p:cNvSpPr/>
          <p:nvPr/>
        </p:nvSpPr>
        <p:spPr>
          <a:xfrm rot="16200000">
            <a:off x="6226806" y="6196128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Pravoúhlý trojúhelník 87"/>
          <p:cNvSpPr/>
          <p:nvPr/>
        </p:nvSpPr>
        <p:spPr>
          <a:xfrm rot="5400000">
            <a:off x="6222750" y="6195119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Pravoúhlý trojúhelník 88"/>
          <p:cNvSpPr/>
          <p:nvPr/>
        </p:nvSpPr>
        <p:spPr>
          <a:xfrm rot="16200000">
            <a:off x="6607350" y="6214271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Pravoúhlý trojúhelník 89"/>
          <p:cNvSpPr/>
          <p:nvPr/>
        </p:nvSpPr>
        <p:spPr>
          <a:xfrm rot="5400000">
            <a:off x="6603294" y="6213262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5305456" y="566131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01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4945406" y="566131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02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5749918" y="56613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156220" y="56613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6567786" y="56613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74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430" y="1628750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Délkovými kótami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430" y="980660"/>
            <a:ext cx="8242380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Kótování komínových průduchů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419840" y="1772770"/>
            <a:ext cx="0" cy="1440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347830" y="213280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23910" y="2132806"/>
            <a:ext cx="286752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923910" y="1772770"/>
            <a:ext cx="0" cy="3600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23910" y="2708900"/>
            <a:ext cx="4146" cy="4721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923910" y="2708900"/>
            <a:ext cx="144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ravoúhlý trojúhelník 20"/>
          <p:cNvSpPr/>
          <p:nvPr/>
        </p:nvSpPr>
        <p:spPr>
          <a:xfrm rot="16200000">
            <a:off x="4282536" y="2308789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 rot="5400000">
            <a:off x="4278480" y="2307780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oúhlý trojúhelník 22"/>
          <p:cNvSpPr/>
          <p:nvPr/>
        </p:nvSpPr>
        <p:spPr>
          <a:xfrm rot="16200000">
            <a:off x="4858616" y="2266599"/>
            <a:ext cx="206206" cy="37272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 rot="5400000">
            <a:off x="4856587" y="2263563"/>
            <a:ext cx="206205" cy="376780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5338352" y="2349857"/>
            <a:ext cx="0" cy="35904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351231" y="2356465"/>
            <a:ext cx="144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255326" y="3063253"/>
            <a:ext cx="2102344" cy="56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267231" y="2924930"/>
            <a:ext cx="0" cy="3281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512869" y="2884808"/>
            <a:ext cx="0" cy="3281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762272" y="2884808"/>
            <a:ext cx="0" cy="3281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160959" y="2884808"/>
            <a:ext cx="0" cy="3281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351231" y="2884808"/>
            <a:ext cx="0" cy="3281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rot="-2700000">
            <a:off x="3270389" y="3057079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-2700000">
            <a:off x="3798200" y="3069958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-2700000">
            <a:off x="4117262" y="3073984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2700000">
            <a:off x="4348522" y="3073984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-2700000">
            <a:off x="4625700" y="3080821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-2700000">
            <a:off x="5014755" y="3080821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-2700000">
            <a:off x="5199763" y="3095716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444260" y="2132806"/>
            <a:ext cx="0" cy="5760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940190" y="2708900"/>
            <a:ext cx="6480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rot="2700000">
            <a:off x="6340614" y="2708900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rot="2700000">
            <a:off x="6338466" y="2360834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rot="2700000">
            <a:off x="6351345" y="2131925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292100" y="299694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 rot="16200000">
            <a:off x="6017490" y="173770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396326" y="299694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106567" y="270890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730618" y="274227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 rot="16200000">
            <a:off x="6001014" y="236003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779890" y="299694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419840" y="270890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467430" y="3501024"/>
            <a:ext cx="2164008" cy="792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Na osu průduchu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Nad a pod vynášecí čáru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68" name="Přímá spojnice 67"/>
          <p:cNvCxnSpPr/>
          <p:nvPr/>
        </p:nvCxnSpPr>
        <p:spPr>
          <a:xfrm>
            <a:off x="3432719" y="3403243"/>
            <a:ext cx="1008" cy="19349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3360709" y="3763279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3936789" y="3763279"/>
            <a:ext cx="286752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3936789" y="3403243"/>
            <a:ext cx="0" cy="3600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928056" y="4339373"/>
            <a:ext cx="12879" cy="10194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936789" y="4339373"/>
            <a:ext cx="144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Pravoúhlý trojúhelník 73"/>
          <p:cNvSpPr/>
          <p:nvPr/>
        </p:nvSpPr>
        <p:spPr>
          <a:xfrm rot="16200000">
            <a:off x="4295415" y="3939262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Pravoúhlý trojúhelník 74"/>
          <p:cNvSpPr/>
          <p:nvPr/>
        </p:nvSpPr>
        <p:spPr>
          <a:xfrm rot="5400000">
            <a:off x="4291359" y="3938253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Pravoúhlý trojúhelník 75"/>
          <p:cNvSpPr/>
          <p:nvPr/>
        </p:nvSpPr>
        <p:spPr>
          <a:xfrm rot="16200000">
            <a:off x="4871495" y="3897072"/>
            <a:ext cx="206206" cy="37272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Pravoúhlý trojúhelník 76"/>
          <p:cNvSpPr/>
          <p:nvPr/>
        </p:nvSpPr>
        <p:spPr>
          <a:xfrm rot="5400000">
            <a:off x="4869466" y="3894036"/>
            <a:ext cx="206205" cy="376780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8" name="Přímá spojnice 77"/>
          <p:cNvCxnSpPr/>
          <p:nvPr/>
        </p:nvCxnSpPr>
        <p:spPr>
          <a:xfrm flipV="1">
            <a:off x="5351231" y="3980330"/>
            <a:ext cx="0" cy="35904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364110" y="3986938"/>
            <a:ext cx="1440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3268205" y="5188514"/>
            <a:ext cx="2102344" cy="56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5364110" y="4708705"/>
            <a:ext cx="6439" cy="6295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rot="-2700000">
            <a:off x="3283268" y="5182340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rot="-2700000">
            <a:off x="3811079" y="5195219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rot="-2700000">
            <a:off x="4239892" y="5180324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2700000">
            <a:off x="4836466" y="5206082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-2700000">
            <a:off x="5212642" y="5220977"/>
            <a:ext cx="3009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6457139" y="3763279"/>
            <a:ext cx="0" cy="5760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953069" y="4339373"/>
            <a:ext cx="6480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rot="2700000">
            <a:off x="6353493" y="4339373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rot="2700000">
            <a:off x="6351345" y="3991307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rot="2700000">
            <a:off x="6364224" y="3762398"/>
            <a:ext cx="2160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TextovéPole 98"/>
          <p:cNvSpPr txBox="1"/>
          <p:nvPr/>
        </p:nvSpPr>
        <p:spPr>
          <a:xfrm rot="16200000">
            <a:off x="6030369" y="336817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 rot="16200000">
            <a:off x="6013893" y="399051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3432719" y="488567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cxnSp>
        <p:nvCxnSpPr>
          <p:cNvPr id="107" name="Přímá spojnice 106"/>
          <p:cNvCxnSpPr/>
          <p:nvPr/>
        </p:nvCxnSpPr>
        <p:spPr>
          <a:xfrm>
            <a:off x="4402222" y="3337876"/>
            <a:ext cx="0" cy="19637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4978302" y="3573020"/>
            <a:ext cx="20178" cy="1785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TextovéPole 110"/>
          <p:cNvSpPr txBox="1"/>
          <p:nvPr/>
        </p:nvSpPr>
        <p:spPr>
          <a:xfrm>
            <a:off x="3942053" y="4902573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4427980" y="48804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4932050" y="486920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 rot="16200000">
            <a:off x="4036250" y="445594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23" name="TextovéPole 122"/>
          <p:cNvSpPr txBox="1"/>
          <p:nvPr/>
        </p:nvSpPr>
        <p:spPr>
          <a:xfrm rot="16200000">
            <a:off x="4263492" y="44483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24" name="TextovéPole 123"/>
          <p:cNvSpPr txBox="1"/>
          <p:nvPr/>
        </p:nvSpPr>
        <p:spPr>
          <a:xfrm rot="16200000">
            <a:off x="4603048" y="44483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125" name="TextovéPole 124"/>
          <p:cNvSpPr txBox="1"/>
          <p:nvPr/>
        </p:nvSpPr>
        <p:spPr>
          <a:xfrm rot="16200000">
            <a:off x="4839572" y="444832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26" name="Obdélník 125"/>
          <p:cNvSpPr/>
          <p:nvPr/>
        </p:nvSpPr>
        <p:spPr>
          <a:xfrm>
            <a:off x="467430" y="5733334"/>
            <a:ext cx="21640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Na odkazové čáře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27" name="Přímá spojnice 126"/>
          <p:cNvCxnSpPr/>
          <p:nvPr/>
        </p:nvCxnSpPr>
        <p:spPr>
          <a:xfrm>
            <a:off x="3347830" y="616538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3347830" y="674146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Pravoúhlý trojúhelník 128"/>
          <p:cNvSpPr/>
          <p:nvPr/>
        </p:nvSpPr>
        <p:spPr>
          <a:xfrm rot="16200000">
            <a:off x="4103935" y="6345412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Pravoúhlý trojúhelník 129"/>
          <p:cNvSpPr/>
          <p:nvPr/>
        </p:nvSpPr>
        <p:spPr>
          <a:xfrm rot="5400000">
            <a:off x="4099879" y="6344403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/>
          <p:cNvCxnSpPr>
            <a:endCxn id="130" idx="2"/>
          </p:cNvCxnSpPr>
          <p:nvPr/>
        </p:nvCxnSpPr>
        <p:spPr>
          <a:xfrm flipH="1">
            <a:off x="4088630" y="5985362"/>
            <a:ext cx="121285" cy="3702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4209915" y="5985362"/>
            <a:ext cx="11670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TextovéPole 134"/>
          <p:cNvSpPr txBox="1"/>
          <p:nvPr/>
        </p:nvSpPr>
        <p:spPr>
          <a:xfrm>
            <a:off x="4271081" y="5677786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150x150</a:t>
            </a:r>
            <a:endParaRPr lang="cs-CZ" dirty="0"/>
          </a:p>
        </p:txBody>
      </p:sp>
      <p:sp>
        <p:nvSpPr>
          <p:cNvPr id="136" name="Pravoúhlý trojúhelník 135"/>
          <p:cNvSpPr/>
          <p:nvPr/>
        </p:nvSpPr>
        <p:spPr>
          <a:xfrm rot="16200000">
            <a:off x="6616466" y="6269338"/>
            <a:ext cx="206206" cy="37272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Pravoúhlý trojúhelník 136"/>
          <p:cNvSpPr/>
          <p:nvPr/>
        </p:nvSpPr>
        <p:spPr>
          <a:xfrm rot="5400000">
            <a:off x="6608147" y="6266303"/>
            <a:ext cx="206205" cy="376780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8" name="Přímá spojnice 137"/>
          <p:cNvCxnSpPr/>
          <p:nvPr/>
        </p:nvCxnSpPr>
        <p:spPr>
          <a:xfrm>
            <a:off x="6012200" y="616538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6084210" y="674146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>
            <a:endCxn id="137" idx="2"/>
          </p:cNvCxnSpPr>
          <p:nvPr/>
        </p:nvCxnSpPr>
        <p:spPr>
          <a:xfrm>
            <a:off x="6522859" y="6047118"/>
            <a:ext cx="1" cy="3044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6902077" y="6070728"/>
            <a:ext cx="1" cy="3044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6492179" y="6093370"/>
            <a:ext cx="4395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V="1">
            <a:off x="6548618" y="5733334"/>
            <a:ext cx="0" cy="3137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6537887" y="5733334"/>
            <a:ext cx="15415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TextovéPole 148"/>
          <p:cNvSpPr txBox="1"/>
          <p:nvPr/>
        </p:nvSpPr>
        <p:spPr>
          <a:xfrm>
            <a:off x="6601159" y="5445280"/>
            <a:ext cx="1478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300x150(600)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11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80000"/>
              </p:ext>
            </p:extLst>
          </p:nvPr>
        </p:nvGraphicFramePr>
        <p:xfrm>
          <a:off x="457200" y="980728"/>
          <a:ext cx="8280920" cy="55778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538720"/>
                <a:gridCol w="474220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1.Vyjmenuj  ostění oken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2.Jakou čarou se kreslí ostění oken v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půdoryse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3.Jaký máme parapet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4.Jakou čarou kreslíme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nadpraží při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odsazeném parapetu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5.Vyjmenuj výplně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u okna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6.Které okno kreslíme těsně u sebe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7.Popiš kótování oken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4067914" y="5870031"/>
            <a:ext cx="576064" cy="728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067914" y="6309368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7960071" y="5862743"/>
            <a:ext cx="576064" cy="1457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960071" y="6309368"/>
            <a:ext cx="576064" cy="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643978" y="5877320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960071" y="5877320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42184" y="5877320"/>
            <a:ext cx="331788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656888" y="6299156"/>
            <a:ext cx="3316061" cy="1021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rot="5400000">
            <a:off x="4538484" y="5425563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42184" y="6029720"/>
            <a:ext cx="331423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4640359" y="5404925"/>
            <a:ext cx="3651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7956420" y="5404925"/>
            <a:ext cx="3709" cy="3600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642184" y="5548945"/>
            <a:ext cx="335038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5508130" y="5188895"/>
            <a:ext cx="1296180" cy="288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Šířka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788030" y="5574703"/>
            <a:ext cx="1296180" cy="288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Výška okna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08631" y="5620955"/>
            <a:ext cx="1911919" cy="2160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(výška parapetu)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rot="5400000">
            <a:off x="7850949" y="5438442"/>
            <a:ext cx="180025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995920" y="1844830"/>
            <a:ext cx="4644000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Rovné, jedenkrát zalomené a dvakrát zalomené </a:t>
            </a:r>
          </a:p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67914" y="2240910"/>
            <a:ext cx="45720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Velmi </a:t>
            </a:r>
            <a:r>
              <a:rPr lang="cs-CZ" smtClean="0"/>
              <a:t>tlustou  plnou   </a:t>
            </a:r>
            <a:r>
              <a:rPr lang="cs-CZ" dirty="0"/>
              <a:t>čarou</a:t>
            </a:r>
          </a:p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67914" y="2852920"/>
            <a:ext cx="4572006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Parapet lícovaný a odsazený</a:t>
            </a:r>
          </a:p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067914" y="3284980"/>
            <a:ext cx="4572006" cy="50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Tlustou čerchovanou čarou</a:t>
            </a:r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067914" y="3861060"/>
            <a:ext cx="4572006" cy="57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Jednoduché okno, zdvojené okno,</a:t>
            </a:r>
          </a:p>
          <a:p>
            <a:r>
              <a:rPr lang="cs-CZ" dirty="0"/>
              <a:t> dvojité okno</a:t>
            </a:r>
          </a:p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067914" y="4509150"/>
            <a:ext cx="4572006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Zdvojené okno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41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61561"/>
              </p:ext>
            </p:extLst>
          </p:nvPr>
        </p:nvGraphicFramePr>
        <p:xfrm>
          <a:off x="457200" y="817291"/>
          <a:ext cx="8219370" cy="58521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86810"/>
                <a:gridCol w="40325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8.Jakou čarou kreslíme dveře bez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prahu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9.Jaké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dveře jsou na obrázku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158979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10.Kótování dveří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  <a:p>
                      <a:endParaRPr lang="cs-CZ" sz="18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11.Rozlišujeme grafické značení komínů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podle druhu odvodu spalin.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842389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12.Co je na obrázku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23" name="Přímá spojnice 22"/>
          <p:cNvCxnSpPr/>
          <p:nvPr/>
        </p:nvCxnSpPr>
        <p:spPr>
          <a:xfrm>
            <a:off x="611450" y="256488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11450" y="270888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984031" y="2564880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84031" y="270888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763578" y="256488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984031" y="256488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763578" y="2564880"/>
            <a:ext cx="122417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5400000">
            <a:off x="1149705" y="3318383"/>
            <a:ext cx="122042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691568" y="2590678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059758" y="2577799"/>
            <a:ext cx="0" cy="144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759919" y="2708168"/>
            <a:ext cx="1227829" cy="136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louk 34"/>
          <p:cNvSpPr/>
          <p:nvPr/>
        </p:nvSpPr>
        <p:spPr>
          <a:xfrm rot="5400000">
            <a:off x="557027" y="1492901"/>
            <a:ext cx="2421027" cy="2456201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2699740" y="602136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699740" y="652543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ravoúhlý trojúhelník 37"/>
          <p:cNvSpPr/>
          <p:nvPr/>
        </p:nvSpPr>
        <p:spPr>
          <a:xfrm rot="16200000">
            <a:off x="3455845" y="6154131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ravoúhlý trojúhelník 38"/>
          <p:cNvSpPr/>
          <p:nvPr/>
        </p:nvSpPr>
        <p:spPr>
          <a:xfrm rot="5400000">
            <a:off x="3451789" y="6154131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3419840" y="6021360"/>
            <a:ext cx="0" cy="248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3674507" y="6021360"/>
            <a:ext cx="0" cy="248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716021" y="1340710"/>
            <a:ext cx="38885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Tlustou čerchovanou čarou</a:t>
            </a:r>
          </a:p>
          <a:p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716022" y="1988800"/>
            <a:ext cx="38885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Na obrázku jsou dveře levé s prahem</a:t>
            </a:r>
          </a:p>
          <a:p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716022" y="3933070"/>
            <a:ext cx="3888539" cy="57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půdoryse na ose dveří, která tvoří zlomkovou čáru</a:t>
            </a:r>
          </a:p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716021" y="4462898"/>
            <a:ext cx="3888539" cy="36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Nad osu píšeme šířku</a:t>
            </a:r>
          </a:p>
          <a:p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716022" y="4761230"/>
            <a:ext cx="3888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Pod osu </a:t>
            </a:r>
            <a:r>
              <a:rPr lang="cs-CZ"/>
              <a:t>píšeme </a:t>
            </a:r>
            <a:r>
              <a:rPr lang="cs-CZ" smtClean="0"/>
              <a:t>výšku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716022" y="5192372"/>
            <a:ext cx="3888538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Nerozlišujeme</a:t>
            </a:r>
          </a:p>
          <a:p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716021" y="5879099"/>
            <a:ext cx="38885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Sopouch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282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67430" y="18855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Značení oken, dveří a komínů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302298"/>
              </p:ext>
            </p:extLst>
          </p:nvPr>
        </p:nvGraphicFramePr>
        <p:xfrm>
          <a:off x="457200" y="980728"/>
          <a:ext cx="8280920" cy="43891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86810"/>
                <a:gridCol w="409411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13.Co je znázorněno na obrázku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24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14.Ve kterém podlaží je zaústěn spotřebič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02 </a:t>
                      </a:r>
                    </a:p>
                    <a:p>
                      <a:endParaRPr lang="cs-CZ" sz="1800" dirty="0" smtClean="0"/>
                    </a:p>
                    <a:p>
                      <a:r>
                        <a:rPr lang="cs-CZ" sz="1800" dirty="0" smtClean="0"/>
                        <a:t>01</a:t>
                      </a:r>
                    </a:p>
                    <a:p>
                      <a:endParaRPr lang="cs-CZ" sz="1800" dirty="0" smtClean="0"/>
                    </a:p>
                    <a:p>
                      <a:r>
                        <a:rPr lang="cs-CZ" sz="1800" dirty="0" smtClean="0"/>
                        <a:t>1</a:t>
                      </a:r>
                    </a:p>
                    <a:p>
                      <a:endParaRPr lang="cs-CZ" sz="1800" dirty="0" smtClean="0"/>
                    </a:p>
                    <a:p>
                      <a:r>
                        <a:rPr lang="cs-CZ" sz="1800" dirty="0" smtClean="0"/>
                        <a:t>2</a:t>
                      </a:r>
                    </a:p>
                    <a:p>
                      <a:endParaRPr lang="cs-CZ" sz="1800" dirty="0" smtClean="0"/>
                    </a:p>
                    <a:p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23" name="Přímá spojnice 22"/>
          <p:cNvCxnSpPr/>
          <p:nvPr/>
        </p:nvCxnSpPr>
        <p:spPr>
          <a:xfrm>
            <a:off x="1835620" y="198880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835620" y="2564880"/>
            <a:ext cx="15122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ravoúhlý trojúhelník 24"/>
          <p:cNvSpPr/>
          <p:nvPr/>
        </p:nvSpPr>
        <p:spPr>
          <a:xfrm rot="16200000">
            <a:off x="2591725" y="2168832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oúhlý trojúhelník 25"/>
          <p:cNvSpPr/>
          <p:nvPr/>
        </p:nvSpPr>
        <p:spPr>
          <a:xfrm rot="5400000">
            <a:off x="2587669" y="2167823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2555720" y="1871203"/>
            <a:ext cx="0" cy="321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810387" y="1871203"/>
            <a:ext cx="0" cy="321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240000" flipV="1">
            <a:off x="2501309" y="1883744"/>
            <a:ext cx="360000" cy="135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03070" y="4437140"/>
            <a:ext cx="38249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03070" y="3861060"/>
            <a:ext cx="38249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Pravoúhlý trojúhelník 31"/>
          <p:cNvSpPr/>
          <p:nvPr/>
        </p:nvSpPr>
        <p:spPr>
          <a:xfrm rot="16200000">
            <a:off x="1410485" y="4033477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oúhlý trojúhelník 32"/>
          <p:cNvSpPr/>
          <p:nvPr/>
        </p:nvSpPr>
        <p:spPr>
          <a:xfrm rot="5400000">
            <a:off x="1406429" y="4032468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oúhlý trojúhelník 33"/>
          <p:cNvSpPr/>
          <p:nvPr/>
        </p:nvSpPr>
        <p:spPr>
          <a:xfrm rot="16200000">
            <a:off x="1820552" y="4053971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ravoúhlý trojúhelník 34"/>
          <p:cNvSpPr/>
          <p:nvPr/>
        </p:nvSpPr>
        <p:spPr>
          <a:xfrm rot="5400000">
            <a:off x="1816496" y="4052962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avoúhlý trojúhelník 35"/>
          <p:cNvSpPr/>
          <p:nvPr/>
        </p:nvSpPr>
        <p:spPr>
          <a:xfrm rot="16200000">
            <a:off x="2207859" y="4041092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ravoúhlý trojúhelník 36"/>
          <p:cNvSpPr/>
          <p:nvPr/>
        </p:nvSpPr>
        <p:spPr>
          <a:xfrm rot="5400000">
            <a:off x="2203803" y="4052962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ravoúhlý trojúhelník 37"/>
          <p:cNvSpPr/>
          <p:nvPr/>
        </p:nvSpPr>
        <p:spPr>
          <a:xfrm rot="16200000">
            <a:off x="2617926" y="4035828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ravoúhlý trojúhelník 38"/>
          <p:cNvSpPr/>
          <p:nvPr/>
        </p:nvSpPr>
        <p:spPr>
          <a:xfrm rot="5400000">
            <a:off x="2613870" y="4034819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ravoúhlý trojúhelník 39"/>
          <p:cNvSpPr/>
          <p:nvPr/>
        </p:nvSpPr>
        <p:spPr>
          <a:xfrm rot="16200000">
            <a:off x="2998470" y="4053971"/>
            <a:ext cx="206205" cy="228703"/>
          </a:xfrm>
          <a:prstGeom prst="rt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oúhlý trojúhelník 40"/>
          <p:cNvSpPr/>
          <p:nvPr/>
        </p:nvSpPr>
        <p:spPr>
          <a:xfrm rot="5400000">
            <a:off x="2994414" y="4052962"/>
            <a:ext cx="206205" cy="228703"/>
          </a:xfrm>
          <a:prstGeom prst="rt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1696576" y="350101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01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336526" y="350101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02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141038" y="35010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47340" y="35010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958906" y="35010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716020" y="1530982"/>
            <a:ext cx="39603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Vybírací a vymetací otvor</a:t>
            </a:r>
          </a:p>
          <a:p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052643" y="2852920"/>
            <a:ext cx="2471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Druhé podzemní podlaží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052643" y="3284980"/>
            <a:ext cx="36236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 podzemní podlaží</a:t>
            </a:r>
          </a:p>
          <a:p>
            <a:r>
              <a:rPr lang="cs-CZ" dirty="0" smtClean="0"/>
              <a:t>- přízemí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932050" y="3923788"/>
            <a:ext cx="374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 nadzemní podlaží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932050" y="4437140"/>
            <a:ext cx="3744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Druhé nadzemní podlaží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860040" y="5013220"/>
            <a:ext cx="381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Třetí nadzemní podlaží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57200" y="6407750"/>
            <a:ext cx="8229600" cy="2616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I pro 1. ročník  středních odborných učilišť,  Magdaléna </a:t>
            </a:r>
            <a:r>
              <a:rPr lang="cs-CZ" sz="1100" dirty="0" smtClean="0">
                <a:solidFill>
                  <a:schemeClr val="tx1"/>
                </a:solidFill>
              </a:rPr>
              <a:t>Kissová, SOBOTÁLES</a:t>
            </a:r>
            <a:r>
              <a:rPr lang="cs-CZ" sz="1100" dirty="0">
                <a:solidFill>
                  <a:schemeClr val="tx1"/>
                </a:solidFill>
              </a:rPr>
              <a:t>, Praha 1995</a:t>
            </a:r>
            <a:r>
              <a:rPr lang="cs-CZ" sz="1100" dirty="0" smtClean="0">
                <a:solidFill>
                  <a:schemeClr val="tx1"/>
                </a:solidFill>
              </a:rPr>
              <a:t>.</a:t>
            </a:r>
            <a:r>
              <a:rPr lang="cs-CZ" sz="1100" b="1" dirty="0">
                <a:solidFill>
                  <a:schemeClr val="tx1"/>
                </a:solidFill>
              </a:rPr>
              <a:t> </a:t>
            </a:r>
            <a:r>
              <a:rPr lang="cs-CZ" sz="1100" dirty="0" smtClean="0">
                <a:solidFill>
                  <a:schemeClr val="tx1"/>
                </a:solidFill>
              </a:rPr>
              <a:t>Archiv autora.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80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772</Words>
  <Application>Microsoft Office PowerPoint</Application>
  <PresentationFormat>Předvádění na obrazovce (4:3)</PresentationFormat>
  <Paragraphs>253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2012-09-24T13:04:58Z</dcterms:created>
  <dcterms:modified xsi:type="dcterms:W3CDTF">2012-09-24T16:05:49Z</dcterms:modified>
</cp:coreProperties>
</file>