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826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120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446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487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585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155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960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951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77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253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937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C7BD9B-2912-442A-9C1F-F7410CDB4AD2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A8051-8F8B-40AD-B583-8DD053473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520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72061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DŘEVĚNÉ LEŠENÍ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108418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Listopad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2609108"/>
              </p:ext>
            </p:extLst>
          </p:nvPr>
        </p:nvGraphicFramePr>
        <p:xfrm>
          <a:off x="506521" y="5373216"/>
          <a:ext cx="8097927" cy="863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kreslení  dřevěného lešení, podrobnosti,   kozové lešení  jednopatrové, kozové  lešení  dvoupatrové,  podlahový dílec, dvouřadové sloupkové lešení.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5206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3" y="1128743"/>
            <a:ext cx="8208911" cy="7078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Pro kreslení lešení a jeho podrobnosti platí stejná pravidla jako pro kreslení dřevěných konstrukcí.</a:t>
            </a:r>
            <a:endParaRPr lang="cs-CZ" sz="2000" b="1" u="sng" dirty="0" smtClean="0"/>
          </a:p>
        </p:txBody>
      </p:sp>
      <p:sp>
        <p:nvSpPr>
          <p:cNvPr id="6" name="Obdélník 5"/>
          <p:cNvSpPr/>
          <p:nvPr/>
        </p:nvSpPr>
        <p:spPr>
          <a:xfrm>
            <a:off x="467543" y="2060848"/>
            <a:ext cx="8244139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Značení materiálu v řezu se kreslí podle normy a značení hmot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2672916"/>
            <a:ext cx="8280144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Kozové lešení  patří mezi  nejjednodušší a nejčastěji používané lešení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3284984"/>
            <a:ext cx="2232248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Kozové lešení -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07804" y="3897052"/>
            <a:ext cx="5939884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D</a:t>
            </a:r>
            <a:r>
              <a:rPr lang="cs-CZ" dirty="0" smtClean="0">
                <a:solidFill>
                  <a:schemeClr val="tx1"/>
                </a:solidFill>
              </a:rPr>
              <a:t>voupatrové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3" y="4545124"/>
            <a:ext cx="2232249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Nosný prvek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543" y="5193196"/>
            <a:ext cx="2232249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podlahy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07804" y="3320988"/>
            <a:ext cx="5939884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Jednopatrové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07804" y="4545124"/>
            <a:ext cx="601189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Lešeňová koza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07804" y="5157192"/>
            <a:ext cx="601189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 Podlahové dílce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7804" y="5805264"/>
            <a:ext cx="601189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Fošny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770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848364" y="2701415"/>
            <a:ext cx="72008" cy="360790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3366256" y="5805264"/>
            <a:ext cx="4518112" cy="136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4896036" y="3861048"/>
            <a:ext cx="576064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rot="-300000" flipH="1">
            <a:off x="5560903" y="3861048"/>
            <a:ext cx="115738" cy="2685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902676" y="3861209"/>
            <a:ext cx="27363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896036" y="4013448"/>
            <a:ext cx="54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612348" y="4013448"/>
            <a:ext cx="140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rot="-1920000" flipH="1">
            <a:off x="7095600" y="3865969"/>
            <a:ext cx="576064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968742" y="3861049"/>
            <a:ext cx="375566" cy="13877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128284" y="4005064"/>
            <a:ext cx="504056" cy="8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632340" y="3861048"/>
            <a:ext cx="0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96036" y="3861048"/>
            <a:ext cx="0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 rot="960000">
            <a:off x="5268403" y="4009256"/>
            <a:ext cx="99568" cy="4278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7" idx="1"/>
            <a:endCxn id="17" idx="1"/>
          </p:cNvCxnSpPr>
          <p:nvPr/>
        </p:nvCxnSpPr>
        <p:spPr>
          <a:xfrm>
            <a:off x="5270332" y="420946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080" y="4149080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292080" y="407707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56076" y="4293096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184068" y="440110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 rot="-960000">
            <a:off x="7223705" y="4000620"/>
            <a:ext cx="99568" cy="4278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 rot="-2220000">
            <a:off x="7187508" y="4182806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-2220000">
            <a:off x="7211177" y="4259699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-2220000">
            <a:off x="7197529" y="4174043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-2220000">
            <a:off x="7257061" y="4321827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rot="-2220000">
            <a:off x="7247181" y="437524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-2220000">
            <a:off x="7186153" y="409709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-2220000">
            <a:off x="7153415" y="402221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4788024" y="5710900"/>
            <a:ext cx="396820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4860808" y="569725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4932816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4788800" y="570219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5004824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5076832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7379536" y="5710900"/>
            <a:ext cx="396820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7452320" y="569725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7524328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7380312" y="570219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7596336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7668344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7016348" y="3717048"/>
            <a:ext cx="180678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328084" y="3717032"/>
            <a:ext cx="180678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H="1">
            <a:off x="5328084" y="3681028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5400092" y="3717032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7015990" y="3689736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7064984" y="3730680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 rot="960000">
            <a:off x="4943686" y="5184382"/>
            <a:ext cx="99568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>
            <a:stCxn id="49" idx="1"/>
            <a:endCxn id="49" idx="1"/>
          </p:cNvCxnSpPr>
          <p:nvPr/>
        </p:nvCxnSpPr>
        <p:spPr>
          <a:xfrm>
            <a:off x="4945615" y="5296660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943129" y="532080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943129" y="5248793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 rot="-960000">
            <a:off x="7537155" y="5201763"/>
            <a:ext cx="99568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/>
          <p:nvPr/>
        </p:nvCxnSpPr>
        <p:spPr>
          <a:xfrm rot="-2220000">
            <a:off x="7525192" y="5380544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2220000">
            <a:off x="7548861" y="545743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rot="-2220000">
            <a:off x="7535213" y="537178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rot="-2220000">
            <a:off x="7523837" y="5294833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rot="-2220000">
            <a:off x="7491099" y="521995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17" idx="0"/>
            <a:endCxn id="53" idx="1"/>
          </p:cNvCxnSpPr>
          <p:nvPr/>
        </p:nvCxnSpPr>
        <p:spPr>
          <a:xfrm>
            <a:off x="5377154" y="4017543"/>
            <a:ext cx="2161930" cy="13239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405032" y="4212380"/>
            <a:ext cx="2161930" cy="13239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5073653" y="3831690"/>
            <a:ext cx="576064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rot="-960000">
            <a:off x="7422599" y="5428476"/>
            <a:ext cx="5823" cy="3364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6314348" y="4129594"/>
            <a:ext cx="702001" cy="4253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6466749" y="4287665"/>
            <a:ext cx="639938" cy="365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5256076" y="4652729"/>
            <a:ext cx="864096" cy="5228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5184068" y="4761148"/>
            <a:ext cx="1088504" cy="6730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Obdélník 66"/>
          <p:cNvSpPr/>
          <p:nvPr/>
        </p:nvSpPr>
        <p:spPr>
          <a:xfrm>
            <a:off x="4986434" y="3644016"/>
            <a:ext cx="263453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7308304" y="3569248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9" name="Přímá spojnice 68"/>
          <p:cNvCxnSpPr/>
          <p:nvPr/>
        </p:nvCxnSpPr>
        <p:spPr>
          <a:xfrm>
            <a:off x="7344308" y="354689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7416316" y="35692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7488324" y="356054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7560332" y="354916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632340" y="35764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bdélník 73"/>
          <p:cNvSpPr/>
          <p:nvPr/>
        </p:nvSpPr>
        <p:spPr>
          <a:xfrm>
            <a:off x="6948264" y="357301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5" name="Přímá spojnice 74"/>
          <p:cNvCxnSpPr/>
          <p:nvPr/>
        </p:nvCxnSpPr>
        <p:spPr>
          <a:xfrm>
            <a:off x="6984268" y="35506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056276" y="357301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7128284" y="35643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200292" y="355293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7272300" y="35938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bdélník 79"/>
          <p:cNvSpPr/>
          <p:nvPr/>
        </p:nvSpPr>
        <p:spPr>
          <a:xfrm>
            <a:off x="6624228" y="3576460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1" name="Přímá spojnice 80"/>
          <p:cNvCxnSpPr/>
          <p:nvPr/>
        </p:nvCxnSpPr>
        <p:spPr>
          <a:xfrm>
            <a:off x="6660232" y="355410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732240" y="35764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804248" y="35677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6876256" y="35563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6948264" y="358367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délník 85"/>
          <p:cNvSpPr/>
          <p:nvPr/>
        </p:nvSpPr>
        <p:spPr>
          <a:xfrm>
            <a:off x="6264188" y="3576460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7" name="Přímá spojnice 86"/>
          <p:cNvCxnSpPr/>
          <p:nvPr/>
        </p:nvCxnSpPr>
        <p:spPr>
          <a:xfrm>
            <a:off x="6300192" y="355410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6372200" y="35764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6444208" y="35677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6516216" y="35563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6588224" y="358367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Obdélník 91"/>
          <p:cNvSpPr/>
          <p:nvPr/>
        </p:nvSpPr>
        <p:spPr>
          <a:xfrm>
            <a:off x="5868144" y="356807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3" name="Přímá spojnice 92"/>
          <p:cNvCxnSpPr/>
          <p:nvPr/>
        </p:nvCxnSpPr>
        <p:spPr>
          <a:xfrm>
            <a:off x="5904148" y="35457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976156" y="35680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6048164" y="355936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6120172" y="354799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6192180" y="3575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Obdélník 97"/>
          <p:cNvSpPr/>
          <p:nvPr/>
        </p:nvSpPr>
        <p:spPr>
          <a:xfrm>
            <a:off x="5472100" y="356807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9" name="Přímá spojnice 98"/>
          <p:cNvCxnSpPr/>
          <p:nvPr/>
        </p:nvCxnSpPr>
        <p:spPr>
          <a:xfrm>
            <a:off x="5508104" y="35457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5580112" y="35680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5652120" y="355936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5724128" y="354799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5796136" y="3575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Obdélník 103"/>
          <p:cNvSpPr/>
          <p:nvPr/>
        </p:nvSpPr>
        <p:spPr>
          <a:xfrm>
            <a:off x="5076056" y="356807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5" name="Přímá spojnice 104"/>
          <p:cNvCxnSpPr/>
          <p:nvPr/>
        </p:nvCxnSpPr>
        <p:spPr>
          <a:xfrm>
            <a:off x="5112060" y="35457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5184068" y="35680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5256076" y="355936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5328084" y="354799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5400092" y="3575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Obdélník 109"/>
          <p:cNvSpPr/>
          <p:nvPr/>
        </p:nvSpPr>
        <p:spPr>
          <a:xfrm rot="16200000">
            <a:off x="4788040" y="3384316"/>
            <a:ext cx="432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1" name="Přímá spojnice 110"/>
          <p:cNvCxnSpPr/>
          <p:nvPr/>
        </p:nvCxnSpPr>
        <p:spPr>
          <a:xfrm rot="16200000">
            <a:off x="5004052" y="320210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16200000">
            <a:off x="5004052" y="3418127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rot="16200000">
            <a:off x="5004048" y="3274111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 rot="16200000">
            <a:off x="5004044" y="3454131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rot="16200000">
            <a:off x="5004044" y="352613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rot="16200000">
            <a:off x="5004044" y="3346119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V="1">
            <a:off x="4943129" y="2188067"/>
            <a:ext cx="2486" cy="772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V="1">
            <a:off x="7672498" y="2168860"/>
            <a:ext cx="2486" cy="772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4945615" y="2345437"/>
            <a:ext cx="27239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4943620" y="2789636"/>
            <a:ext cx="27239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V="1">
            <a:off x="5431670" y="2701415"/>
            <a:ext cx="0" cy="2595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flipV="1">
            <a:off x="7134924" y="2672916"/>
            <a:ext cx="0" cy="2595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H="1">
            <a:off x="4880320" y="2703379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flipH="1">
            <a:off x="5362031" y="2707748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7062916" y="2708920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flipH="1">
            <a:off x="7602976" y="2708920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H="1">
            <a:off x="7607916" y="2257683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H="1">
            <a:off x="4875380" y="2281812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TextovéPole 128"/>
          <p:cNvSpPr txBox="1"/>
          <p:nvPr/>
        </p:nvSpPr>
        <p:spPr>
          <a:xfrm>
            <a:off x="5976156" y="24928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7128284" y="248360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4936376" y="249289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cxnSp>
        <p:nvCxnSpPr>
          <p:cNvPr id="132" name="Přímá spojnice 131"/>
          <p:cNvCxnSpPr/>
          <p:nvPr/>
        </p:nvCxnSpPr>
        <p:spPr>
          <a:xfrm flipH="1" flipV="1">
            <a:off x="3366256" y="3552932"/>
            <a:ext cx="1205742" cy="148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4103950" y="3869756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4103948" y="4013772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4067944" y="4437112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flipH="1">
            <a:off x="4103948" y="5445224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4229962" y="3567752"/>
            <a:ext cx="18002" cy="23815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3680608" y="3554428"/>
            <a:ext cx="36004" cy="23948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rot="-480000">
            <a:off x="3639664" y="572395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rot="-480000">
            <a:off x="4180425" y="572664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rot="-480000">
            <a:off x="4166547" y="537052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rot="-480000">
            <a:off x="4158069" y="435370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rot="-480000">
            <a:off x="4144191" y="393530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rot="-480000">
            <a:off x="4152899" y="3763994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rot="-480000">
            <a:off x="4152899" y="3475962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rot="-480000">
            <a:off x="3631657" y="3475962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7" name="TextovéPole 146"/>
          <p:cNvSpPr txBox="1"/>
          <p:nvPr/>
        </p:nvSpPr>
        <p:spPr>
          <a:xfrm rot="16200000">
            <a:off x="3238198" y="44635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1130</a:t>
            </a:r>
            <a:endParaRPr lang="cs-CZ" dirty="0"/>
          </a:p>
        </p:txBody>
      </p:sp>
      <p:sp>
        <p:nvSpPr>
          <p:cNvPr id="148" name="TextovéPole 147"/>
          <p:cNvSpPr txBox="1"/>
          <p:nvPr/>
        </p:nvSpPr>
        <p:spPr>
          <a:xfrm rot="16200000">
            <a:off x="3862907" y="542468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149" name="TextovéPole 148"/>
          <p:cNvSpPr txBox="1"/>
          <p:nvPr/>
        </p:nvSpPr>
        <p:spPr>
          <a:xfrm rot="16200000">
            <a:off x="3862907" y="476742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 rot="16200000">
            <a:off x="3849441" y="403851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 rot="16200000">
            <a:off x="4128764" y="351653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52" name="TextovéPole 151"/>
          <p:cNvSpPr txBox="1"/>
          <p:nvPr/>
        </p:nvSpPr>
        <p:spPr>
          <a:xfrm rot="16200000">
            <a:off x="3759431" y="319249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130</a:t>
            </a:r>
            <a:endParaRPr lang="cs-CZ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6156176" y="41037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54" name="Přímá spojnice se šipkou 153"/>
          <p:cNvCxnSpPr>
            <a:stCxn id="153" idx="0"/>
          </p:cNvCxnSpPr>
          <p:nvPr/>
        </p:nvCxnSpPr>
        <p:spPr>
          <a:xfrm flipH="1" flipV="1">
            <a:off x="6272572" y="3955320"/>
            <a:ext cx="31241" cy="252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TextovéPole 154"/>
          <p:cNvSpPr txBox="1"/>
          <p:nvPr/>
        </p:nvSpPr>
        <p:spPr>
          <a:xfrm>
            <a:off x="6641770" y="53372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56" name="Přímá spojnice se šipkou 155"/>
          <p:cNvCxnSpPr>
            <a:stCxn id="155" idx="0"/>
          </p:cNvCxnSpPr>
          <p:nvPr/>
        </p:nvCxnSpPr>
        <p:spPr>
          <a:xfrm flipH="1" flipV="1">
            <a:off x="6786718" y="4974570"/>
            <a:ext cx="8299" cy="3626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TextovéPole 156"/>
          <p:cNvSpPr txBox="1"/>
          <p:nvPr/>
        </p:nvSpPr>
        <p:spPr>
          <a:xfrm>
            <a:off x="4319972" y="485986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58" name="Přímá spojnice se šipkou 157"/>
          <p:cNvCxnSpPr>
            <a:stCxn id="157" idx="3"/>
            <a:endCxn id="49" idx="1"/>
          </p:cNvCxnSpPr>
          <p:nvPr/>
        </p:nvCxnSpPr>
        <p:spPr>
          <a:xfrm>
            <a:off x="4602422" y="5044534"/>
            <a:ext cx="343193" cy="2521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TextovéPole 158"/>
          <p:cNvSpPr txBox="1"/>
          <p:nvPr/>
        </p:nvSpPr>
        <p:spPr>
          <a:xfrm>
            <a:off x="4535996" y="411307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60" name="Přímá spojnice se šipkou 159"/>
          <p:cNvCxnSpPr>
            <a:stCxn id="159" idx="3"/>
            <a:endCxn id="17" idx="1"/>
          </p:cNvCxnSpPr>
          <p:nvPr/>
        </p:nvCxnSpPr>
        <p:spPr>
          <a:xfrm flipV="1">
            <a:off x="4842490" y="4209462"/>
            <a:ext cx="427842" cy="88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1" name="TextovéPole 160"/>
          <p:cNvSpPr txBox="1"/>
          <p:nvPr/>
        </p:nvSpPr>
        <p:spPr>
          <a:xfrm>
            <a:off x="5688124" y="54092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162" name="Přímá spojnice se šipkou 161"/>
          <p:cNvCxnSpPr>
            <a:stCxn id="161" idx="1"/>
          </p:cNvCxnSpPr>
          <p:nvPr/>
        </p:nvCxnSpPr>
        <p:spPr>
          <a:xfrm flipH="1" flipV="1">
            <a:off x="5076832" y="5579512"/>
            <a:ext cx="611292" cy="1437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TextovéPole 162"/>
          <p:cNvSpPr txBox="1"/>
          <p:nvPr/>
        </p:nvSpPr>
        <p:spPr>
          <a:xfrm>
            <a:off x="6374535" y="296094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164" name="Přímá spojnice se šipkou 163"/>
          <p:cNvCxnSpPr>
            <a:stCxn id="163" idx="2"/>
            <a:endCxn id="86" idx="0"/>
          </p:cNvCxnSpPr>
          <p:nvPr/>
        </p:nvCxnSpPr>
        <p:spPr>
          <a:xfrm flipH="1">
            <a:off x="6444208" y="3330280"/>
            <a:ext cx="57926" cy="2461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TextovéPole 164"/>
          <p:cNvSpPr txBox="1"/>
          <p:nvPr/>
        </p:nvSpPr>
        <p:spPr>
          <a:xfrm>
            <a:off x="5544108" y="2852936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cxnSp>
        <p:nvCxnSpPr>
          <p:cNvPr id="166" name="Přímá spojnice se šipkou 165"/>
          <p:cNvCxnSpPr/>
          <p:nvPr/>
        </p:nvCxnSpPr>
        <p:spPr>
          <a:xfrm rot="10440000" flipV="1">
            <a:off x="5328084" y="3222268"/>
            <a:ext cx="334807" cy="5667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TextovéPole 166"/>
          <p:cNvSpPr txBox="1"/>
          <p:nvPr/>
        </p:nvSpPr>
        <p:spPr>
          <a:xfrm>
            <a:off x="575556" y="2384884"/>
            <a:ext cx="1590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a)Tělo - trámek</a:t>
            </a:r>
            <a:endParaRPr lang="cs-CZ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575556" y="2780928"/>
            <a:ext cx="185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b)Podélné ztužení</a:t>
            </a:r>
            <a:endParaRPr lang="cs-CZ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575556" y="3131676"/>
            <a:ext cx="1572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c)Spodní příčel</a:t>
            </a:r>
            <a:endParaRPr lang="cs-CZ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539552" y="3501008"/>
            <a:ext cx="1309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 </a:t>
            </a:r>
            <a:r>
              <a:rPr lang="cs-CZ" dirty="0" err="1" smtClean="0"/>
              <a:t>Převázka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575556" y="3861048"/>
            <a:ext cx="888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 nohy</a:t>
            </a:r>
            <a:endParaRPr lang="cs-CZ" dirty="0"/>
          </a:p>
        </p:txBody>
      </p:sp>
      <p:sp>
        <p:nvSpPr>
          <p:cNvPr id="172" name="TextovéPole 171"/>
          <p:cNvSpPr txBox="1"/>
          <p:nvPr/>
        </p:nvSpPr>
        <p:spPr>
          <a:xfrm>
            <a:off x="611560" y="4257092"/>
            <a:ext cx="1143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 podlaha</a:t>
            </a:r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611560" y="4653136"/>
            <a:ext cx="1103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 zarážka</a:t>
            </a:r>
            <a:endParaRPr lang="cs-CZ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611560" y="5049180"/>
            <a:ext cx="1269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 podložka</a:t>
            </a:r>
            <a:endParaRPr lang="cs-CZ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647564" y="5445224"/>
            <a:ext cx="1173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i) podélník</a:t>
            </a:r>
            <a:endParaRPr lang="cs-CZ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4364684" y="2852936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177" name="Přímá spojnice se šipkou 176"/>
          <p:cNvCxnSpPr/>
          <p:nvPr/>
        </p:nvCxnSpPr>
        <p:spPr>
          <a:xfrm rot="11340000" flipH="1" flipV="1">
            <a:off x="4511519" y="3222268"/>
            <a:ext cx="456521" cy="198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8" name="TextovéPole 177"/>
          <p:cNvSpPr txBox="1"/>
          <p:nvPr/>
        </p:nvSpPr>
        <p:spPr>
          <a:xfrm>
            <a:off x="6768244" y="587727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cxnSp>
        <p:nvCxnSpPr>
          <p:cNvPr id="179" name="Přímá spojnice se šipkou 178"/>
          <p:cNvCxnSpPr>
            <a:stCxn id="178" idx="3"/>
            <a:endCxn id="37" idx="2"/>
          </p:cNvCxnSpPr>
          <p:nvPr/>
        </p:nvCxnSpPr>
        <p:spPr>
          <a:xfrm flipV="1">
            <a:off x="7074738" y="5818912"/>
            <a:ext cx="503208" cy="2430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extovéPole 179"/>
          <p:cNvSpPr txBox="1"/>
          <p:nvPr/>
        </p:nvSpPr>
        <p:spPr>
          <a:xfrm>
            <a:off x="467543" y="1128743"/>
            <a:ext cx="8208911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JEDNOPATROVÉ KOZOVÉ LEŠENÍ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9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829972" y="1688657"/>
            <a:ext cx="72008" cy="46770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3347864" y="6345324"/>
            <a:ext cx="4518112" cy="136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4877644" y="4401108"/>
            <a:ext cx="576064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rot="-300000" flipH="1">
            <a:off x="5542511" y="4401108"/>
            <a:ext cx="115738" cy="2685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884284" y="4401269"/>
            <a:ext cx="27363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877644" y="4553508"/>
            <a:ext cx="54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593956" y="4553508"/>
            <a:ext cx="140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rot="-1920000" flipH="1">
            <a:off x="7077208" y="4406029"/>
            <a:ext cx="576064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950350" y="4401109"/>
            <a:ext cx="375566" cy="13877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109892" y="4545124"/>
            <a:ext cx="504056" cy="8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613948" y="4401108"/>
            <a:ext cx="0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77644" y="4401108"/>
            <a:ext cx="0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 rot="960000">
            <a:off x="5250011" y="4549316"/>
            <a:ext cx="99568" cy="4278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7" idx="1"/>
            <a:endCxn id="17" idx="1"/>
          </p:cNvCxnSpPr>
          <p:nvPr/>
        </p:nvCxnSpPr>
        <p:spPr>
          <a:xfrm>
            <a:off x="5251940" y="474952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73688" y="4689140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273688" y="461713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37684" y="4833156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165676" y="494116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 rot="-960000">
            <a:off x="7205313" y="4540680"/>
            <a:ext cx="99568" cy="4278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 rot="-2220000">
            <a:off x="7169116" y="4722866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-2220000">
            <a:off x="7192785" y="4799759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-2220000">
            <a:off x="7179137" y="4714103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-2220000">
            <a:off x="7238669" y="4861887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rot="-2220000">
            <a:off x="7228789" y="491530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-2220000">
            <a:off x="7167761" y="463715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4769632" y="6250960"/>
            <a:ext cx="396820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 flipH="1">
            <a:off x="4842416" y="623731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4914424" y="625096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4770408" y="624225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4986432" y="625096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5058440" y="625096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7361144" y="6250960"/>
            <a:ext cx="396820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nice 36"/>
          <p:cNvCxnSpPr/>
          <p:nvPr/>
        </p:nvCxnSpPr>
        <p:spPr>
          <a:xfrm flipH="1">
            <a:off x="7433928" y="623731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7505936" y="625096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7361920" y="624225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7577944" y="625096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7649952" y="625096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6947606" y="4257108"/>
            <a:ext cx="180678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36096" y="4257092"/>
            <a:ext cx="180678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/>
          <p:nvPr/>
        </p:nvCxnSpPr>
        <p:spPr>
          <a:xfrm flipH="1">
            <a:off x="5436096" y="4221088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5508104" y="4257092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6947248" y="4229796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6996242" y="4270740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 rot="960000">
            <a:off x="4925294" y="5724442"/>
            <a:ext cx="99568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>
            <a:stCxn id="48" idx="1"/>
            <a:endCxn id="48" idx="1"/>
          </p:cNvCxnSpPr>
          <p:nvPr/>
        </p:nvCxnSpPr>
        <p:spPr>
          <a:xfrm>
            <a:off x="4927223" y="5836720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924737" y="586086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924737" y="5788853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 rot="-960000">
            <a:off x="7518763" y="5741823"/>
            <a:ext cx="99568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nice 52"/>
          <p:cNvCxnSpPr/>
          <p:nvPr/>
        </p:nvCxnSpPr>
        <p:spPr>
          <a:xfrm rot="-2220000">
            <a:off x="7506800" y="5920604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rot="-2220000">
            <a:off x="7530469" y="599749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2220000">
            <a:off x="7516821" y="591184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rot="-2220000">
            <a:off x="7505445" y="5834893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rot="-2220000">
            <a:off x="7472707" y="576001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stCxn id="17" idx="0"/>
            <a:endCxn id="52" idx="1"/>
          </p:cNvCxnSpPr>
          <p:nvPr/>
        </p:nvCxnSpPr>
        <p:spPr>
          <a:xfrm>
            <a:off x="5358762" y="4557603"/>
            <a:ext cx="2161930" cy="13239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5386640" y="4752440"/>
            <a:ext cx="2161930" cy="13239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5055261" y="4371750"/>
            <a:ext cx="576064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rot="-960000">
            <a:off x="7404207" y="5968536"/>
            <a:ext cx="5823" cy="3364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6295956" y="4669654"/>
            <a:ext cx="702001" cy="4253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6448357" y="4827725"/>
            <a:ext cx="639938" cy="365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5237684" y="5192789"/>
            <a:ext cx="864096" cy="5228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5165676" y="5301208"/>
            <a:ext cx="1088504" cy="6730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bdélník 65"/>
          <p:cNvSpPr/>
          <p:nvPr/>
        </p:nvSpPr>
        <p:spPr>
          <a:xfrm>
            <a:off x="4968042" y="4184076"/>
            <a:ext cx="263453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289912" y="4109308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8" name="Přímá spojnice 67"/>
          <p:cNvCxnSpPr/>
          <p:nvPr/>
        </p:nvCxnSpPr>
        <p:spPr>
          <a:xfrm>
            <a:off x="7325916" y="40869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397924" y="41093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7469932" y="410060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7541940" y="408922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7613948" y="41165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délník 72"/>
          <p:cNvSpPr/>
          <p:nvPr/>
        </p:nvSpPr>
        <p:spPr>
          <a:xfrm>
            <a:off x="6929872" y="411307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4" name="Přímá spojnice 73"/>
          <p:cNvCxnSpPr/>
          <p:nvPr/>
        </p:nvCxnSpPr>
        <p:spPr>
          <a:xfrm>
            <a:off x="6965876" y="40907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7037884" y="41130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109892" y="410436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7181900" y="409299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253908" y="41339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Obdélník 78"/>
          <p:cNvSpPr/>
          <p:nvPr/>
        </p:nvSpPr>
        <p:spPr>
          <a:xfrm>
            <a:off x="6605836" y="4116520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0" name="Přímá spojnice 79"/>
          <p:cNvCxnSpPr/>
          <p:nvPr/>
        </p:nvCxnSpPr>
        <p:spPr>
          <a:xfrm>
            <a:off x="6641840" y="409416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6713848" y="41165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785856" y="410781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857864" y="40964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6929872" y="412373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Obdélník 84"/>
          <p:cNvSpPr/>
          <p:nvPr/>
        </p:nvSpPr>
        <p:spPr>
          <a:xfrm>
            <a:off x="6245796" y="4116520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6" name="Přímá spojnice 85"/>
          <p:cNvCxnSpPr/>
          <p:nvPr/>
        </p:nvCxnSpPr>
        <p:spPr>
          <a:xfrm>
            <a:off x="6281800" y="409416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6353808" y="41165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6425816" y="410781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6497824" y="40964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6569832" y="412373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Obdélník 90"/>
          <p:cNvSpPr/>
          <p:nvPr/>
        </p:nvSpPr>
        <p:spPr>
          <a:xfrm>
            <a:off x="5849752" y="410813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2" name="Přímá spojnice 91"/>
          <p:cNvCxnSpPr/>
          <p:nvPr/>
        </p:nvCxnSpPr>
        <p:spPr>
          <a:xfrm>
            <a:off x="5885756" y="408578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5957764" y="41081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6029772" y="409942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6101780" y="40880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6173788" y="41153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Obdélník 96"/>
          <p:cNvSpPr/>
          <p:nvPr/>
        </p:nvSpPr>
        <p:spPr>
          <a:xfrm>
            <a:off x="5453708" y="410813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8" name="Přímá spojnice 97"/>
          <p:cNvCxnSpPr/>
          <p:nvPr/>
        </p:nvCxnSpPr>
        <p:spPr>
          <a:xfrm>
            <a:off x="5489712" y="408578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5561720" y="41081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5633728" y="409942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5705736" y="40880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5777744" y="41153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Obdélník 102"/>
          <p:cNvSpPr/>
          <p:nvPr/>
        </p:nvSpPr>
        <p:spPr>
          <a:xfrm>
            <a:off x="5057664" y="410813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4" name="Přímá spojnice 103"/>
          <p:cNvCxnSpPr/>
          <p:nvPr/>
        </p:nvCxnSpPr>
        <p:spPr>
          <a:xfrm>
            <a:off x="5093668" y="408578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5165676" y="41081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5237684" y="409942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5309692" y="40880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5381700" y="41153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bdélník 108"/>
          <p:cNvSpPr/>
          <p:nvPr/>
        </p:nvSpPr>
        <p:spPr>
          <a:xfrm rot="16200000">
            <a:off x="4769648" y="3924376"/>
            <a:ext cx="432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0" name="Přímá spojnice 109"/>
          <p:cNvCxnSpPr/>
          <p:nvPr/>
        </p:nvCxnSpPr>
        <p:spPr>
          <a:xfrm rot="16200000">
            <a:off x="4985660" y="374216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rot="16200000">
            <a:off x="4985660" y="3958187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16200000">
            <a:off x="4985656" y="3814171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rot="16200000">
            <a:off x="4985652" y="3994191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 rot="16200000">
            <a:off x="4985652" y="406619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rot="16200000">
            <a:off x="4985652" y="3886179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flipH="1" flipV="1">
            <a:off x="3347864" y="4092992"/>
            <a:ext cx="1205742" cy="148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H="1">
            <a:off x="4085558" y="4409816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H="1">
            <a:off x="4085556" y="4553832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flipH="1">
            <a:off x="4229572" y="1702768"/>
            <a:ext cx="18117" cy="47865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3689219" y="1688657"/>
            <a:ext cx="9001" cy="48006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rot="-480000">
            <a:off x="3621272" y="626401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rot="-480000">
            <a:off x="4162033" y="626670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-480000">
            <a:off x="4125799" y="447536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rot="-480000">
            <a:off x="4134507" y="4304054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rot="-480000">
            <a:off x="4134507" y="4016022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-480000">
            <a:off x="3613265" y="4016022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TextovéPole 126"/>
          <p:cNvSpPr txBox="1"/>
          <p:nvPr/>
        </p:nvSpPr>
        <p:spPr>
          <a:xfrm rot="16200000">
            <a:off x="3219806" y="500359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2530</a:t>
            </a:r>
            <a:endParaRPr lang="cs-CZ" dirty="0"/>
          </a:p>
        </p:txBody>
      </p:sp>
      <p:sp>
        <p:nvSpPr>
          <p:cNvPr id="128" name="TextovéPole 127"/>
          <p:cNvSpPr txBox="1"/>
          <p:nvPr/>
        </p:nvSpPr>
        <p:spPr>
          <a:xfrm rot="16200000">
            <a:off x="4110372" y="405659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29" name="TextovéPole 128"/>
          <p:cNvSpPr txBox="1"/>
          <p:nvPr/>
        </p:nvSpPr>
        <p:spPr>
          <a:xfrm rot="16200000">
            <a:off x="3741039" y="373255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130</a:t>
            </a:r>
            <a:endParaRPr lang="cs-CZ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6137784" y="464384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31" name="Přímá spojnice se šipkou 130"/>
          <p:cNvCxnSpPr>
            <a:stCxn id="130" idx="0"/>
          </p:cNvCxnSpPr>
          <p:nvPr/>
        </p:nvCxnSpPr>
        <p:spPr>
          <a:xfrm flipH="1" flipV="1">
            <a:off x="6254180" y="4495380"/>
            <a:ext cx="31241" cy="252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TextovéPole 131"/>
          <p:cNvSpPr txBox="1"/>
          <p:nvPr/>
        </p:nvSpPr>
        <p:spPr>
          <a:xfrm>
            <a:off x="6623378" y="587727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33" name="Přímá spojnice se šipkou 132"/>
          <p:cNvCxnSpPr>
            <a:stCxn id="132" idx="0"/>
          </p:cNvCxnSpPr>
          <p:nvPr/>
        </p:nvCxnSpPr>
        <p:spPr>
          <a:xfrm flipH="1" flipV="1">
            <a:off x="6768326" y="5514630"/>
            <a:ext cx="8299" cy="3626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4" name="TextovéPole 133"/>
          <p:cNvSpPr txBox="1"/>
          <p:nvPr/>
        </p:nvSpPr>
        <p:spPr>
          <a:xfrm>
            <a:off x="4301580" y="539992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35" name="Přímá spojnice se šipkou 134"/>
          <p:cNvCxnSpPr>
            <a:stCxn id="134" idx="3"/>
            <a:endCxn id="48" idx="1"/>
          </p:cNvCxnSpPr>
          <p:nvPr/>
        </p:nvCxnSpPr>
        <p:spPr>
          <a:xfrm>
            <a:off x="4584030" y="5584594"/>
            <a:ext cx="343193" cy="2521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TextovéPole 135"/>
          <p:cNvSpPr txBox="1"/>
          <p:nvPr/>
        </p:nvSpPr>
        <p:spPr>
          <a:xfrm>
            <a:off x="4517604" y="465313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37" name="Přímá spojnice se šipkou 136"/>
          <p:cNvCxnSpPr>
            <a:stCxn id="136" idx="3"/>
            <a:endCxn id="17" idx="1"/>
          </p:cNvCxnSpPr>
          <p:nvPr/>
        </p:nvCxnSpPr>
        <p:spPr>
          <a:xfrm flipV="1">
            <a:off x="4824098" y="4749522"/>
            <a:ext cx="427842" cy="88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TextovéPole 137"/>
          <p:cNvSpPr txBox="1"/>
          <p:nvPr/>
        </p:nvSpPr>
        <p:spPr>
          <a:xfrm>
            <a:off x="5669732" y="59492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139" name="Přímá spojnice se šipkou 138"/>
          <p:cNvCxnSpPr>
            <a:stCxn id="138" idx="1"/>
          </p:cNvCxnSpPr>
          <p:nvPr/>
        </p:nvCxnSpPr>
        <p:spPr>
          <a:xfrm flipH="1" flipV="1">
            <a:off x="5058440" y="6119572"/>
            <a:ext cx="611292" cy="1437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TextovéPole 139"/>
          <p:cNvSpPr txBox="1"/>
          <p:nvPr/>
        </p:nvSpPr>
        <p:spPr>
          <a:xfrm>
            <a:off x="6356143" y="350100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141" name="Přímá spojnice se šipkou 140"/>
          <p:cNvCxnSpPr>
            <a:stCxn id="140" idx="2"/>
            <a:endCxn id="85" idx="0"/>
          </p:cNvCxnSpPr>
          <p:nvPr/>
        </p:nvCxnSpPr>
        <p:spPr>
          <a:xfrm flipH="1">
            <a:off x="6425816" y="3870340"/>
            <a:ext cx="57926" cy="2461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TextovéPole 141"/>
          <p:cNvSpPr txBox="1"/>
          <p:nvPr/>
        </p:nvSpPr>
        <p:spPr>
          <a:xfrm>
            <a:off x="5525716" y="3392996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cxnSp>
        <p:nvCxnSpPr>
          <p:cNvPr id="143" name="Přímá spojnice se šipkou 142"/>
          <p:cNvCxnSpPr>
            <a:endCxn id="43" idx="0"/>
          </p:cNvCxnSpPr>
          <p:nvPr/>
        </p:nvCxnSpPr>
        <p:spPr>
          <a:xfrm flipH="1">
            <a:off x="5526435" y="3746382"/>
            <a:ext cx="87526" cy="5107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" name="TextovéPole 143"/>
          <p:cNvSpPr txBox="1"/>
          <p:nvPr/>
        </p:nvSpPr>
        <p:spPr>
          <a:xfrm>
            <a:off x="575556" y="2384884"/>
            <a:ext cx="2416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a)Tělo – trámek  80/100</a:t>
            </a:r>
            <a:endParaRPr lang="cs-CZ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575556" y="2780928"/>
            <a:ext cx="2587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b)Podélné ztužení 24/100</a:t>
            </a:r>
            <a:endParaRPr lang="cs-CZ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575556" y="3131676"/>
            <a:ext cx="21836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c)Spodní příčel 24/80</a:t>
            </a:r>
            <a:endParaRPr lang="cs-CZ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539552" y="3501008"/>
            <a:ext cx="2034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 </a:t>
            </a:r>
            <a:r>
              <a:rPr lang="cs-CZ" dirty="0" err="1" smtClean="0"/>
              <a:t>Převázka</a:t>
            </a:r>
            <a:r>
              <a:rPr lang="cs-CZ" dirty="0" smtClean="0"/>
              <a:t> 25/250 </a:t>
            </a:r>
            <a:endParaRPr lang="cs-CZ" dirty="0"/>
          </a:p>
        </p:txBody>
      </p:sp>
      <p:sp>
        <p:nvSpPr>
          <p:cNvPr id="148" name="TextovéPole 147"/>
          <p:cNvSpPr txBox="1"/>
          <p:nvPr/>
        </p:nvSpPr>
        <p:spPr>
          <a:xfrm>
            <a:off x="575556" y="3861048"/>
            <a:ext cx="1760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 Nohy 100/100</a:t>
            </a:r>
            <a:endParaRPr lang="cs-CZ" dirty="0"/>
          </a:p>
        </p:txBody>
      </p:sp>
      <p:sp>
        <p:nvSpPr>
          <p:cNvPr id="149" name="TextovéPole 148"/>
          <p:cNvSpPr txBox="1"/>
          <p:nvPr/>
        </p:nvSpPr>
        <p:spPr>
          <a:xfrm>
            <a:off x="611560" y="4257092"/>
            <a:ext cx="1663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 Podlaha  tl.30</a:t>
            </a:r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611560" y="4653136"/>
            <a:ext cx="1849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 Zarážka 30/200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611560" y="5049180"/>
            <a:ext cx="1269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 podložka</a:t>
            </a:r>
            <a:endParaRPr lang="cs-CZ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647564" y="5445224"/>
            <a:ext cx="1848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i) podélník120/80</a:t>
            </a:r>
            <a:endParaRPr lang="cs-CZ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4346292" y="3392996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154" name="Přímá spojnice se šipkou 153"/>
          <p:cNvCxnSpPr/>
          <p:nvPr/>
        </p:nvCxnSpPr>
        <p:spPr>
          <a:xfrm rot="11340000" flipH="1" flipV="1">
            <a:off x="4493127" y="3762328"/>
            <a:ext cx="456521" cy="198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TextovéPole 154"/>
          <p:cNvSpPr txBox="1"/>
          <p:nvPr/>
        </p:nvSpPr>
        <p:spPr>
          <a:xfrm>
            <a:off x="6749852" y="64173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cxnSp>
        <p:nvCxnSpPr>
          <p:cNvPr id="156" name="Přímá spojnice se šipkou 155"/>
          <p:cNvCxnSpPr>
            <a:stCxn id="155" idx="3"/>
            <a:endCxn id="36" idx="2"/>
          </p:cNvCxnSpPr>
          <p:nvPr/>
        </p:nvCxnSpPr>
        <p:spPr>
          <a:xfrm flipV="1">
            <a:off x="7056346" y="6358972"/>
            <a:ext cx="503208" cy="2430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TextovéPole 156"/>
          <p:cNvSpPr txBox="1"/>
          <p:nvPr/>
        </p:nvSpPr>
        <p:spPr>
          <a:xfrm>
            <a:off x="483404" y="1052735"/>
            <a:ext cx="8208911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DVOUPATROVÉ KOZOVÉ LEŠENÍ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158" name="Přímá spojnice 157"/>
          <p:cNvCxnSpPr/>
          <p:nvPr/>
        </p:nvCxnSpPr>
        <p:spPr>
          <a:xfrm>
            <a:off x="5957764" y="2754216"/>
            <a:ext cx="1512168" cy="267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rot="-60000" flipH="1">
            <a:off x="6029772" y="2780928"/>
            <a:ext cx="240028" cy="1327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>
            <a:endCxn id="67" idx="0"/>
          </p:cNvCxnSpPr>
          <p:nvPr/>
        </p:nvCxnSpPr>
        <p:spPr>
          <a:xfrm>
            <a:off x="7233137" y="2767572"/>
            <a:ext cx="236795" cy="13417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flipH="1">
            <a:off x="6137784" y="2965594"/>
            <a:ext cx="1127104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H="1">
            <a:off x="6101780" y="3117994"/>
            <a:ext cx="1181500" cy="7523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rot="-60000">
            <a:off x="7177543" y="3177575"/>
            <a:ext cx="141733" cy="9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rot="240000">
            <a:off x="7069994" y="2780928"/>
            <a:ext cx="68743" cy="2737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rot="300000" flipH="1">
            <a:off x="6195820" y="3778162"/>
            <a:ext cx="27620" cy="304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>
            <a:off x="6262540" y="2780928"/>
            <a:ext cx="120014" cy="8455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rot="-120000">
            <a:off x="5976156" y="2892968"/>
            <a:ext cx="276280" cy="133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>
            <a:off x="6394556" y="2906616"/>
            <a:ext cx="703829" cy="133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rot="-540000">
            <a:off x="7272300" y="2906616"/>
            <a:ext cx="211280" cy="267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7492288" y="2780928"/>
            <a:ext cx="0" cy="1390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>
            <a:off x="5976156" y="2744924"/>
            <a:ext cx="0" cy="1390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flipV="1">
            <a:off x="5990890" y="1736812"/>
            <a:ext cx="12074" cy="23715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flipV="1">
            <a:off x="5872076" y="1725760"/>
            <a:ext cx="12074" cy="239159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>
            <a:off x="5885756" y="172576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Obdélník 174"/>
          <p:cNvSpPr/>
          <p:nvPr/>
        </p:nvSpPr>
        <p:spPr>
          <a:xfrm rot="60000">
            <a:off x="7308316" y="2736464"/>
            <a:ext cx="21600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6" name="Přímá spojnice 175"/>
          <p:cNvCxnSpPr/>
          <p:nvPr/>
        </p:nvCxnSpPr>
        <p:spPr>
          <a:xfrm rot="60000">
            <a:off x="7344308" y="271536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rot="60000">
            <a:off x="7416316" y="27377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rot="60000">
            <a:off x="7488324" y="272901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rot="60000">
            <a:off x="7560332" y="27176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Obdélník 179"/>
          <p:cNvSpPr/>
          <p:nvPr/>
        </p:nvSpPr>
        <p:spPr>
          <a:xfrm>
            <a:off x="6912260" y="272933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1" name="Přímá spojnice 180"/>
          <p:cNvCxnSpPr/>
          <p:nvPr/>
        </p:nvCxnSpPr>
        <p:spPr>
          <a:xfrm>
            <a:off x="6948264" y="270698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>
            <a:off x="7020272" y="27293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>
            <a:off x="7092280" y="272062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7164288" y="27092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rot="60000">
            <a:off x="7236296" y="27365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Obdélník 185"/>
          <p:cNvSpPr/>
          <p:nvPr/>
        </p:nvSpPr>
        <p:spPr>
          <a:xfrm>
            <a:off x="6516216" y="272933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7" name="Přímá spojnice 186"/>
          <p:cNvCxnSpPr/>
          <p:nvPr/>
        </p:nvCxnSpPr>
        <p:spPr>
          <a:xfrm>
            <a:off x="6552220" y="270698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>
            <a:off x="6624228" y="27293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>
            <a:off x="6696236" y="272062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>
            <a:off x="6768244" y="27092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>
            <a:off x="6840252" y="27365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2" name="Obdélník 191"/>
          <p:cNvSpPr/>
          <p:nvPr/>
        </p:nvSpPr>
        <p:spPr>
          <a:xfrm>
            <a:off x="6120172" y="272933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3" name="Přímá spojnice 192"/>
          <p:cNvCxnSpPr/>
          <p:nvPr/>
        </p:nvCxnSpPr>
        <p:spPr>
          <a:xfrm>
            <a:off x="6156176" y="270698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>
            <a:off x="6228184" y="27293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>
            <a:off x="6300192" y="272062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>
            <a:off x="6372200" y="27092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>
            <a:off x="6444208" y="27365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Obdélník 197"/>
          <p:cNvSpPr/>
          <p:nvPr/>
        </p:nvSpPr>
        <p:spPr>
          <a:xfrm rot="16200000">
            <a:off x="5886156" y="2599576"/>
            <a:ext cx="324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9" name="Přímá spojnice 198"/>
          <p:cNvCxnSpPr/>
          <p:nvPr/>
        </p:nvCxnSpPr>
        <p:spPr>
          <a:xfrm rot="16200000">
            <a:off x="6048168" y="2579387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rot="16200000">
            <a:off x="6048164" y="2435371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rot="16200000">
            <a:off x="6048160" y="2615391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 rot="16200000">
            <a:off x="6048160" y="268739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16200000">
            <a:off x="6048160" y="2507379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" name="Obdélník 203"/>
          <p:cNvSpPr/>
          <p:nvPr/>
        </p:nvSpPr>
        <p:spPr>
          <a:xfrm>
            <a:off x="6025960" y="2096594"/>
            <a:ext cx="84520" cy="2522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5" name="Přímá spojnice 204"/>
          <p:cNvCxnSpPr/>
          <p:nvPr/>
        </p:nvCxnSpPr>
        <p:spPr>
          <a:xfrm rot="16200000">
            <a:off x="6056868" y="21328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rot="16200000">
            <a:off x="6056868" y="220486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rot="16200000">
            <a:off x="6056868" y="22768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" name="Obdélník 207"/>
          <p:cNvSpPr/>
          <p:nvPr/>
        </p:nvSpPr>
        <p:spPr>
          <a:xfrm>
            <a:off x="6030900" y="1736812"/>
            <a:ext cx="84520" cy="2522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9" name="Přímá spojnice 208"/>
          <p:cNvCxnSpPr/>
          <p:nvPr/>
        </p:nvCxnSpPr>
        <p:spPr>
          <a:xfrm rot="16200000">
            <a:off x="6061808" y="177307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rot="16200000">
            <a:off x="6061808" y="184508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 rot="16200000">
            <a:off x="6061808" y="191709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 rot="240000">
            <a:off x="7613948" y="4689140"/>
            <a:ext cx="36004" cy="4991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rot="-120000">
            <a:off x="7627596" y="5031106"/>
            <a:ext cx="400788" cy="180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flipH="1">
            <a:off x="7543525" y="4942603"/>
            <a:ext cx="137491" cy="1874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flipH="1">
            <a:off x="7818885" y="4941168"/>
            <a:ext cx="137491" cy="1874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6" name="TextovéPole 215"/>
          <p:cNvSpPr txBox="1"/>
          <p:nvPr/>
        </p:nvSpPr>
        <p:spPr>
          <a:xfrm>
            <a:off x="7848364" y="471585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cxnSp>
        <p:nvCxnSpPr>
          <p:cNvPr id="217" name="Přímá spojnice 216"/>
          <p:cNvCxnSpPr/>
          <p:nvPr/>
        </p:nvCxnSpPr>
        <p:spPr>
          <a:xfrm rot="-120000" flipV="1">
            <a:off x="7505936" y="2168860"/>
            <a:ext cx="14756" cy="3745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flipV="1">
            <a:off x="4938435" y="2222737"/>
            <a:ext cx="11993" cy="6277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>
            <a:off x="4938435" y="2384884"/>
            <a:ext cx="3090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rot="-540000" flipH="1">
            <a:off x="4850348" y="2312876"/>
            <a:ext cx="216024" cy="158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rot="-540000" flipH="1">
            <a:off x="5771420" y="2320090"/>
            <a:ext cx="216024" cy="158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-540000" flipH="1">
            <a:off x="5915216" y="2318479"/>
            <a:ext cx="216024" cy="158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 rot="-540000" flipH="1">
            <a:off x="7405248" y="2328798"/>
            <a:ext cx="216024" cy="158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4" name="TextovéPole 223"/>
          <p:cNvSpPr txBox="1"/>
          <p:nvPr/>
        </p:nvSpPr>
        <p:spPr>
          <a:xfrm>
            <a:off x="6516216" y="20875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1500</a:t>
            </a:r>
            <a:endParaRPr lang="cs-CZ" dirty="0"/>
          </a:p>
        </p:txBody>
      </p:sp>
      <p:cxnSp>
        <p:nvCxnSpPr>
          <p:cNvPr id="225" name="Přímá spojnice 224"/>
          <p:cNvCxnSpPr/>
          <p:nvPr/>
        </p:nvCxnSpPr>
        <p:spPr>
          <a:xfrm rot="-540000" flipH="1">
            <a:off x="7742932" y="2315150"/>
            <a:ext cx="216024" cy="158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6" name="TextovéPole 225"/>
          <p:cNvSpPr txBox="1"/>
          <p:nvPr/>
        </p:nvSpPr>
        <p:spPr>
          <a:xfrm>
            <a:off x="7848364" y="208756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227" name="TextovéPole 226"/>
          <p:cNvSpPr txBox="1"/>
          <p:nvPr/>
        </p:nvSpPr>
        <p:spPr>
          <a:xfrm>
            <a:off x="6012160" y="23128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228" name="TextovéPole 227"/>
          <p:cNvSpPr txBox="1"/>
          <p:nvPr/>
        </p:nvSpPr>
        <p:spPr>
          <a:xfrm>
            <a:off x="5147644" y="208756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900</a:t>
            </a:r>
            <a:endParaRPr lang="cs-CZ" dirty="0"/>
          </a:p>
        </p:txBody>
      </p:sp>
      <p:cxnSp>
        <p:nvCxnSpPr>
          <p:cNvPr id="229" name="Přímá spojnice 228"/>
          <p:cNvCxnSpPr/>
          <p:nvPr/>
        </p:nvCxnSpPr>
        <p:spPr>
          <a:xfrm rot="180000" flipH="1">
            <a:off x="3546178" y="1678454"/>
            <a:ext cx="1041682" cy="5114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 rot="-480000">
            <a:off x="3612839" y="1603754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1" name="Obdélník 230"/>
          <p:cNvSpPr/>
          <p:nvPr/>
        </p:nvSpPr>
        <p:spPr>
          <a:xfrm>
            <a:off x="7452678" y="4248400"/>
            <a:ext cx="180678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2" name="Přímá spojnice 231"/>
          <p:cNvCxnSpPr/>
          <p:nvPr/>
        </p:nvCxnSpPr>
        <p:spPr>
          <a:xfrm flipH="1">
            <a:off x="7452320" y="4221088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flipH="1">
            <a:off x="7501314" y="4262032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4" name="Obdélník 233"/>
          <p:cNvSpPr/>
          <p:nvPr/>
        </p:nvSpPr>
        <p:spPr>
          <a:xfrm>
            <a:off x="4932398" y="4257108"/>
            <a:ext cx="180678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5" name="Přímá spojnice 234"/>
          <p:cNvCxnSpPr/>
          <p:nvPr/>
        </p:nvCxnSpPr>
        <p:spPr>
          <a:xfrm flipH="1">
            <a:off x="4932040" y="4229796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235"/>
          <p:cNvCxnSpPr/>
          <p:nvPr/>
        </p:nvCxnSpPr>
        <p:spPr>
          <a:xfrm flipH="1">
            <a:off x="4981034" y="4270740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>
            <a:off x="6372200" y="2965594"/>
            <a:ext cx="413656" cy="350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 rot="120000">
            <a:off x="6910679" y="3406302"/>
            <a:ext cx="324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 rot="240000">
            <a:off x="6358552" y="3114276"/>
            <a:ext cx="343686" cy="2563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>
            <a:off x="6785856" y="3444532"/>
            <a:ext cx="504056" cy="425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1" name="Obdélník 240"/>
          <p:cNvSpPr/>
          <p:nvPr/>
        </p:nvSpPr>
        <p:spPr>
          <a:xfrm rot="-660000">
            <a:off x="7274669" y="2949690"/>
            <a:ext cx="83284" cy="2005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2" name="Obdélník 241"/>
          <p:cNvSpPr/>
          <p:nvPr/>
        </p:nvSpPr>
        <p:spPr>
          <a:xfrm rot="-660000">
            <a:off x="7427069" y="3735090"/>
            <a:ext cx="83284" cy="2005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3" name="Obdélník 242"/>
          <p:cNvSpPr/>
          <p:nvPr/>
        </p:nvSpPr>
        <p:spPr>
          <a:xfrm rot="660000">
            <a:off x="6138543" y="2895044"/>
            <a:ext cx="83284" cy="2005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4" name="Obdélník 243"/>
          <p:cNvSpPr/>
          <p:nvPr/>
        </p:nvSpPr>
        <p:spPr>
          <a:xfrm rot="660000">
            <a:off x="5994527" y="3726382"/>
            <a:ext cx="83284" cy="2005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5" name="Přímá spojnice 244"/>
          <p:cNvCxnSpPr/>
          <p:nvPr/>
        </p:nvCxnSpPr>
        <p:spPr>
          <a:xfrm flipH="1">
            <a:off x="4031940" y="2729332"/>
            <a:ext cx="4308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flipH="1">
            <a:off x="4067944" y="2780928"/>
            <a:ext cx="4308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 flipH="1">
            <a:off x="4069098" y="2909028"/>
            <a:ext cx="4308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 rot="-480000">
            <a:off x="4171717" y="1608542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-480000">
            <a:off x="4161607" y="2630302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rot="-480000">
            <a:off x="4175255" y="2715958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 rot="-480000">
            <a:off x="4180195" y="2823970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2" name="TextovéPole 251"/>
          <p:cNvSpPr txBox="1"/>
          <p:nvPr/>
        </p:nvSpPr>
        <p:spPr>
          <a:xfrm rot="16200000">
            <a:off x="3786480" y="2015613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1100</a:t>
            </a:r>
            <a:endParaRPr lang="cs-CZ" dirty="0"/>
          </a:p>
        </p:txBody>
      </p:sp>
      <p:sp>
        <p:nvSpPr>
          <p:cNvPr id="253" name="TextovéPole 252"/>
          <p:cNvSpPr txBox="1"/>
          <p:nvPr/>
        </p:nvSpPr>
        <p:spPr>
          <a:xfrm rot="16200000">
            <a:off x="4193841" y="239861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54" name="TextovéPole 253"/>
          <p:cNvSpPr txBox="1"/>
          <p:nvPr/>
        </p:nvSpPr>
        <p:spPr>
          <a:xfrm rot="16200000">
            <a:off x="4128764" y="292248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55" name="TextovéPole 254"/>
          <p:cNvSpPr txBox="1"/>
          <p:nvPr/>
        </p:nvSpPr>
        <p:spPr>
          <a:xfrm rot="16015630">
            <a:off x="3845143" y="322188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256" name="TextovéPole 255"/>
          <p:cNvSpPr txBox="1"/>
          <p:nvPr/>
        </p:nvSpPr>
        <p:spPr>
          <a:xfrm rot="16200000">
            <a:off x="3219806" y="263181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2130</a:t>
            </a:r>
            <a:endParaRPr lang="cs-CZ" dirty="0"/>
          </a:p>
        </p:txBody>
      </p:sp>
      <p:sp>
        <p:nvSpPr>
          <p:cNvPr id="257" name="TextovéPole 256"/>
          <p:cNvSpPr txBox="1"/>
          <p:nvPr/>
        </p:nvSpPr>
        <p:spPr>
          <a:xfrm rot="16200000">
            <a:off x="3754422" y="5164173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2300</a:t>
            </a:r>
            <a:endParaRPr lang="cs-CZ" dirty="0"/>
          </a:p>
        </p:txBody>
      </p:sp>
      <p:sp>
        <p:nvSpPr>
          <p:cNvPr id="258" name="TextovéPole 257"/>
          <p:cNvSpPr txBox="1"/>
          <p:nvPr/>
        </p:nvSpPr>
        <p:spPr>
          <a:xfrm>
            <a:off x="7956376" y="2600908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80</a:t>
            </a:r>
          </a:p>
          <a:p>
            <a:r>
              <a:rPr lang="cs-CZ" dirty="0" smtClean="0"/>
              <a:t>100</a:t>
            </a:r>
            <a:endParaRPr lang="cs-CZ" dirty="0"/>
          </a:p>
        </p:txBody>
      </p:sp>
      <p:cxnSp>
        <p:nvCxnSpPr>
          <p:cNvPr id="259" name="Přímá spojnice 258"/>
          <p:cNvCxnSpPr/>
          <p:nvPr/>
        </p:nvCxnSpPr>
        <p:spPr>
          <a:xfrm rot="-360000">
            <a:off x="7415688" y="2849411"/>
            <a:ext cx="700538" cy="817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0" name="TextovéPole 259"/>
          <p:cNvSpPr txBox="1"/>
          <p:nvPr/>
        </p:nvSpPr>
        <p:spPr>
          <a:xfrm>
            <a:off x="6048164" y="5769260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24</a:t>
            </a:r>
          </a:p>
          <a:p>
            <a:r>
              <a:rPr lang="cs-CZ" u="sng" dirty="0" smtClean="0"/>
              <a:t>100</a:t>
            </a:r>
            <a:endParaRPr lang="cs-CZ" u="sng" dirty="0"/>
          </a:p>
        </p:txBody>
      </p:sp>
      <p:cxnSp>
        <p:nvCxnSpPr>
          <p:cNvPr id="261" name="Přímá spojnice 260"/>
          <p:cNvCxnSpPr/>
          <p:nvPr/>
        </p:nvCxnSpPr>
        <p:spPr>
          <a:xfrm rot="-540000" flipH="1" flipV="1">
            <a:off x="5570198" y="5637728"/>
            <a:ext cx="544098" cy="4546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2" name="TextovéPole 261"/>
          <p:cNvSpPr txBox="1"/>
          <p:nvPr/>
        </p:nvSpPr>
        <p:spPr>
          <a:xfrm>
            <a:off x="4427984" y="4869160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100</a:t>
            </a:r>
          </a:p>
          <a:p>
            <a:r>
              <a:rPr lang="cs-CZ" dirty="0" smtClean="0"/>
              <a:t>100</a:t>
            </a:r>
            <a:endParaRPr lang="cs-CZ" dirty="0"/>
          </a:p>
        </p:txBody>
      </p:sp>
      <p:cxnSp>
        <p:nvCxnSpPr>
          <p:cNvPr id="263" name="Přímá spojnice 262"/>
          <p:cNvCxnSpPr/>
          <p:nvPr/>
        </p:nvCxnSpPr>
        <p:spPr>
          <a:xfrm>
            <a:off x="4842416" y="5130048"/>
            <a:ext cx="377260" cy="2698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TextovéPole 263"/>
          <p:cNvSpPr txBox="1"/>
          <p:nvPr/>
        </p:nvSpPr>
        <p:spPr>
          <a:xfrm>
            <a:off x="8224238" y="3969060"/>
            <a:ext cx="535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80</a:t>
            </a:r>
          </a:p>
          <a:p>
            <a:r>
              <a:rPr lang="cs-CZ" dirty="0" smtClean="0"/>
              <a:t>100</a:t>
            </a:r>
            <a:endParaRPr lang="cs-CZ" dirty="0"/>
          </a:p>
        </p:txBody>
      </p:sp>
      <p:cxnSp>
        <p:nvCxnSpPr>
          <p:cNvPr id="265" name="Přímá spojnice 264"/>
          <p:cNvCxnSpPr/>
          <p:nvPr/>
        </p:nvCxnSpPr>
        <p:spPr>
          <a:xfrm flipV="1">
            <a:off x="7505936" y="4241257"/>
            <a:ext cx="878152" cy="2717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Přímá spojnice 265"/>
          <p:cNvCxnSpPr/>
          <p:nvPr/>
        </p:nvCxnSpPr>
        <p:spPr>
          <a:xfrm rot="16200000">
            <a:off x="6214208" y="288894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Přímá spojnice 266"/>
          <p:cNvCxnSpPr/>
          <p:nvPr/>
        </p:nvCxnSpPr>
        <p:spPr>
          <a:xfrm rot="16200000">
            <a:off x="6183468" y="29609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 rot="16200000">
            <a:off x="6156172" y="30329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rot="16200000">
            <a:off x="6048160" y="37170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rot="16200000">
            <a:off x="6048160" y="3789045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 rot="16200000">
            <a:off x="6012156" y="3861053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Přímá spojnice 271"/>
          <p:cNvCxnSpPr/>
          <p:nvPr/>
        </p:nvCxnSpPr>
        <p:spPr>
          <a:xfrm rot="16200000">
            <a:off x="7479620" y="3838697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rot="16200000">
            <a:off x="7465964" y="3802693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rot="16200000">
            <a:off x="7456084" y="3753041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rot="16200000">
            <a:off x="7330656" y="3060257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rot="16200000">
            <a:off x="7319280" y="3010605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 rot="16200000">
            <a:off x="7305632" y="2960953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318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3404" y="1052735"/>
            <a:ext cx="8208911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Podlahový dílec typu Z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95836" y="2132856"/>
            <a:ext cx="432048" cy="35283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63888" y="2132856"/>
            <a:ext cx="396044" cy="35283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95936" y="2132856"/>
            <a:ext cx="432048" cy="35283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63988" y="2132856"/>
            <a:ext cx="432048" cy="35283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095836" y="2456892"/>
            <a:ext cx="1800200" cy="3240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18192" y="4977172"/>
            <a:ext cx="1800200" cy="3240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>
            <a:off x="3131840" y="2780928"/>
            <a:ext cx="1786552" cy="2196244"/>
          </a:xfrm>
          <a:prstGeom prst="parallelogram">
            <a:avLst>
              <a:gd name="adj" fmla="val 6909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3095836" y="5985284"/>
            <a:ext cx="0" cy="5400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896036" y="5985284"/>
            <a:ext cx="0" cy="5400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118192" y="6255314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rot="1140000" flipH="1">
            <a:off x="3015120" y="6129300"/>
            <a:ext cx="144016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rot="1140000" flipH="1">
            <a:off x="4824028" y="6129300"/>
            <a:ext cx="144016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20072" y="2132856"/>
            <a:ext cx="13321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56076" y="5652540"/>
            <a:ext cx="13321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300192" y="2132856"/>
            <a:ext cx="36004" cy="35196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760132" y="2127916"/>
            <a:ext cx="36004" cy="35196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274078" y="2456892"/>
            <a:ext cx="6660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274078" y="2780928"/>
            <a:ext cx="6660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310082" y="4963524"/>
            <a:ext cx="6660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310082" y="5301208"/>
            <a:ext cx="6660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656767" y="2038492"/>
            <a:ext cx="243027" cy="1849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201181" y="2047200"/>
            <a:ext cx="243027" cy="1849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652120" y="2379944"/>
            <a:ext cx="243027" cy="1849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652120" y="2703980"/>
            <a:ext cx="243027" cy="1849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674476" y="4872928"/>
            <a:ext cx="243027" cy="1849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688124" y="5224260"/>
            <a:ext cx="243027" cy="1849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688124" y="5548296"/>
            <a:ext cx="243027" cy="1849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241832" y="5548296"/>
            <a:ext cx="243027" cy="1849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 rot="16200000">
            <a:off x="5852308" y="3694383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 rot="16200000">
            <a:off x="5375257" y="367990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800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712642" y="594463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00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 rot="16200000">
            <a:off x="5683940" y="4574845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 rot="16200000">
            <a:off x="5375257" y="567677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 rot="16200000">
            <a:off x="5663097" y="2818545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 rot="16200000">
            <a:off x="5325752" y="171968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7765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3404" y="944724"/>
            <a:ext cx="8208911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Sloupkové lešení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592796"/>
            <a:ext cx="370841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Sloupkové lešení  - tři základní druhy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3968" y="2060848"/>
            <a:ext cx="4463720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Dvouřadové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3968" y="1592796"/>
            <a:ext cx="4463720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Jednořadové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2556196"/>
            <a:ext cx="4463720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Prostorové 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572000" y="3465004"/>
            <a:ext cx="0" cy="334837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076056" y="3465004"/>
            <a:ext cx="0" cy="334837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431540" y="6597352"/>
            <a:ext cx="41404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907704" y="4725144"/>
            <a:ext cx="2340260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3360000" flipH="1">
            <a:off x="3013612" y="4265413"/>
            <a:ext cx="108000" cy="27253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031940" y="4848619"/>
            <a:ext cx="123573" cy="172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051720" y="4833156"/>
            <a:ext cx="123573" cy="172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-3300000" flipH="1">
            <a:off x="3015884" y="4294981"/>
            <a:ext cx="108000" cy="27253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7703" y="6530900"/>
            <a:ext cx="2448273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926292" y="4535409"/>
            <a:ext cx="2304000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rot="16200000">
            <a:off x="768844" y="4522388"/>
            <a:ext cx="2232000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763688" y="5409220"/>
            <a:ext cx="504056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031940" y="4581128"/>
            <a:ext cx="123573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rot="-120000">
            <a:off x="6876267" y="454575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rot="-120000">
            <a:off x="4033821" y="469102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-120000">
            <a:off x="4033821" y="465502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-120000">
            <a:off x="4047469" y="461901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2051720" y="4581128"/>
            <a:ext cx="123573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 rot="-120000">
            <a:off x="2053601" y="469102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-120000">
            <a:off x="2053601" y="465502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-120000">
            <a:off x="2067249" y="461901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2951820" y="4576188"/>
            <a:ext cx="123573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rot="-120000">
            <a:off x="2953701" y="468608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rot="-120000">
            <a:off x="2953701" y="465008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rot="-120000">
            <a:off x="2967349" y="461407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1935152" y="3424974"/>
            <a:ext cx="84520" cy="2522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 rot="16200000">
            <a:off x="1966060" y="346124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rot="16200000">
            <a:off x="1966060" y="35332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rot="16200000">
            <a:off x="1966060" y="360525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1935152" y="3833752"/>
            <a:ext cx="84520" cy="2522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rot="16200000">
            <a:off x="1966060" y="387001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rot="16200000">
            <a:off x="1966060" y="394202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rot="16200000">
            <a:off x="1966060" y="401403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1935152" y="4284130"/>
            <a:ext cx="84520" cy="2522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/>
          <p:nvPr/>
        </p:nvCxnSpPr>
        <p:spPr>
          <a:xfrm rot="16200000">
            <a:off x="1966060" y="432039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16200000">
            <a:off x="1966060" y="439240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16200000">
            <a:off x="1966060" y="446441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483404" y="2384884"/>
            <a:ext cx="3260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Dvouřadové sloupkové lešení</a:t>
            </a:r>
            <a:endParaRPr lang="cs-CZ" b="1" dirty="0"/>
          </a:p>
        </p:txBody>
      </p:sp>
      <p:cxnSp>
        <p:nvCxnSpPr>
          <p:cNvPr id="48" name="Přímá spojnice 47"/>
          <p:cNvCxnSpPr/>
          <p:nvPr/>
        </p:nvCxnSpPr>
        <p:spPr>
          <a:xfrm flipH="1">
            <a:off x="611560" y="3424974"/>
            <a:ext cx="9181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611560" y="4500412"/>
            <a:ext cx="9181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827584" y="3429247"/>
            <a:ext cx="0" cy="33841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83568" y="6447491"/>
            <a:ext cx="360040" cy="329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47564" y="4359259"/>
            <a:ext cx="360040" cy="329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83568" y="3284984"/>
            <a:ext cx="360040" cy="329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 rot="16200000">
            <a:off x="352550" y="537090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2100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 rot="16200000">
            <a:off x="388554" y="375072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1100</a:t>
            </a:r>
            <a:endParaRPr lang="cs-CZ" dirty="0"/>
          </a:p>
        </p:txBody>
      </p:sp>
      <p:cxnSp>
        <p:nvCxnSpPr>
          <p:cNvPr id="56" name="Přímá spojnice 55"/>
          <p:cNvCxnSpPr/>
          <p:nvPr/>
        </p:nvCxnSpPr>
        <p:spPr>
          <a:xfrm>
            <a:off x="1861984" y="2988244"/>
            <a:ext cx="0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4572000" y="2988244"/>
            <a:ext cx="0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217099" y="2988244"/>
            <a:ext cx="13193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861984" y="3136614"/>
            <a:ext cx="2710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1763688" y="2988244"/>
            <a:ext cx="202372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4103948" y="2988244"/>
            <a:ext cx="202372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916088" y="3140644"/>
            <a:ext cx="202372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2771800" y="285293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2100</a:t>
            </a:r>
            <a:endParaRPr lang="cs-CZ" dirty="0"/>
          </a:p>
        </p:txBody>
      </p:sp>
      <p:cxnSp>
        <p:nvCxnSpPr>
          <p:cNvPr id="64" name="Přímá spojnice 63"/>
          <p:cNvCxnSpPr/>
          <p:nvPr/>
        </p:nvCxnSpPr>
        <p:spPr>
          <a:xfrm flipH="1">
            <a:off x="4477640" y="2960948"/>
            <a:ext cx="202372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3748244" y="306896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2627784" y="328498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cxnSp>
        <p:nvCxnSpPr>
          <p:cNvPr id="67" name="Přímá spojnice se šipkou 66"/>
          <p:cNvCxnSpPr>
            <a:stCxn id="66" idx="1"/>
            <a:endCxn id="35" idx="3"/>
          </p:cNvCxnSpPr>
          <p:nvPr/>
        </p:nvCxnSpPr>
        <p:spPr>
          <a:xfrm flipH="1">
            <a:off x="2019672" y="3469650"/>
            <a:ext cx="608112" cy="8146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2508200" y="3892432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69" name="Přímá spojnice se šipkou 68"/>
          <p:cNvCxnSpPr>
            <a:stCxn id="68" idx="1"/>
            <a:endCxn id="43" idx="3"/>
          </p:cNvCxnSpPr>
          <p:nvPr/>
        </p:nvCxnSpPr>
        <p:spPr>
          <a:xfrm flipH="1">
            <a:off x="2019672" y="4077098"/>
            <a:ext cx="488528" cy="3331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3131840" y="38610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71" name="Přímá spojnice se šipkou 70"/>
          <p:cNvCxnSpPr>
            <a:stCxn id="70" idx="2"/>
            <a:endCxn id="31" idx="3"/>
          </p:cNvCxnSpPr>
          <p:nvPr/>
        </p:nvCxnSpPr>
        <p:spPr>
          <a:xfrm flipH="1">
            <a:off x="3075393" y="4230380"/>
            <a:ext cx="209694" cy="4178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1259632" y="573325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73" name="Přímá spojnice se šipkou 72"/>
          <p:cNvCxnSpPr>
            <a:stCxn id="72" idx="3"/>
          </p:cNvCxnSpPr>
          <p:nvPr/>
        </p:nvCxnSpPr>
        <p:spPr>
          <a:xfrm>
            <a:off x="1554906" y="5917922"/>
            <a:ext cx="55875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2916646" y="494116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75" name="Přímá spojnice se šipkou 74"/>
          <p:cNvCxnSpPr>
            <a:stCxn id="74" idx="0"/>
          </p:cNvCxnSpPr>
          <p:nvPr/>
        </p:nvCxnSpPr>
        <p:spPr>
          <a:xfrm flipH="1" flipV="1">
            <a:off x="2747370" y="4779150"/>
            <a:ext cx="322523" cy="1620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3743908" y="386104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77" name="Přímá spojnice se šipkou 76"/>
          <p:cNvCxnSpPr>
            <a:stCxn id="76" idx="2"/>
          </p:cNvCxnSpPr>
          <p:nvPr/>
        </p:nvCxnSpPr>
        <p:spPr>
          <a:xfrm flipH="1">
            <a:off x="3743908" y="4230380"/>
            <a:ext cx="141225" cy="30502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3635896" y="53732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79" name="Přímá spojnice se šipkou 78"/>
          <p:cNvCxnSpPr>
            <a:stCxn id="78" idx="1"/>
          </p:cNvCxnSpPr>
          <p:nvPr/>
        </p:nvCxnSpPr>
        <p:spPr>
          <a:xfrm flipH="1">
            <a:off x="3285087" y="5557882"/>
            <a:ext cx="350809" cy="1846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2915816" y="591327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81" name="Přímá spojnice se šipkou 80"/>
          <p:cNvCxnSpPr>
            <a:stCxn id="80" idx="2"/>
          </p:cNvCxnSpPr>
          <p:nvPr/>
        </p:nvCxnSpPr>
        <p:spPr>
          <a:xfrm flipH="1">
            <a:off x="2951820" y="6282608"/>
            <a:ext cx="91595" cy="2482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rot="-2700000" flipH="1">
            <a:off x="4472136" y="376775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rot="-2700000" flipH="1">
            <a:off x="4471206" y="392015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rot="-2700000" flipH="1">
            <a:off x="4472136" y="4270963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rot="-2700000" flipH="1">
            <a:off x="4471206" y="4423363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rot="-2700000" flipH="1">
            <a:off x="4472136" y="4775019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rot="-2700000" flipH="1">
            <a:off x="4471206" y="4927419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rot="-2700000" flipH="1">
            <a:off x="4472136" y="527907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rot="-2700000" flipH="1">
            <a:off x="4471206" y="543147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rot="-2700000" flipH="1">
            <a:off x="4472136" y="5747127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-2700000" flipH="1">
            <a:off x="4471206" y="5899527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rot="-2700000" flipH="1">
            <a:off x="4472136" y="617917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rot="-2700000" flipH="1">
            <a:off x="4471206" y="633157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H="1">
            <a:off x="4680012" y="6394593"/>
            <a:ext cx="402035" cy="4116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4881029" y="6561348"/>
            <a:ext cx="193097" cy="2102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4582224" y="3424974"/>
            <a:ext cx="124026" cy="1396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>
            <a:off x="4581294" y="3465004"/>
            <a:ext cx="249912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TextovéPole 97"/>
          <p:cNvSpPr txBox="1"/>
          <p:nvPr/>
        </p:nvSpPr>
        <p:spPr>
          <a:xfrm>
            <a:off x="5688124" y="3551117"/>
            <a:ext cx="2007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a)Sloupek  100/100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5724128" y="3923764"/>
            <a:ext cx="1797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b)Příčník100/100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5724128" y="4247800"/>
            <a:ext cx="1106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c)Podlaha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724128" y="4571836"/>
            <a:ext cx="2026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d)Podélník 100/100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724128" y="4895872"/>
            <a:ext cx="2457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e)Příčné ztužení  24/100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760132" y="5219908"/>
            <a:ext cx="2578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f)Roznášecí prkno 24/100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760132" y="5579948"/>
            <a:ext cx="1797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g)Zarážka 24/150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796136" y="5939988"/>
            <a:ext cx="1857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h)Zábradlí 24/100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3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Dřevěné lešení</a:t>
            </a: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851337"/>
              </p:ext>
            </p:extLst>
          </p:nvPr>
        </p:nvGraphicFramePr>
        <p:xfrm>
          <a:off x="457200" y="980728"/>
          <a:ext cx="8280920" cy="453650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3894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pravidlo platí  pro kreslení  dřevěného lešení?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3487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 máme druhy  kozového lešení?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7729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je nosným prvkem kozového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lešení?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  Z jakého materiálu je  podlaha lešení?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máme základní druhy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sloupkového   lešení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6" name="Obdélník 15"/>
          <p:cNvSpPr/>
          <p:nvPr/>
        </p:nvSpPr>
        <p:spPr>
          <a:xfrm>
            <a:off x="4572000" y="4509120"/>
            <a:ext cx="41404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- jednořadové</a:t>
            </a:r>
          </a:p>
          <a:p>
            <a:r>
              <a:rPr lang="cs-CZ" dirty="0" smtClean="0"/>
              <a:t>  - dvouřadové</a:t>
            </a:r>
          </a:p>
          <a:p>
            <a:r>
              <a:rPr lang="cs-CZ" dirty="0"/>
              <a:t> </a:t>
            </a:r>
            <a:r>
              <a:rPr lang="cs-CZ" dirty="0" smtClean="0"/>
              <a:t> - prostorové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644008" y="3789040"/>
            <a:ext cx="41349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 podlahových dílců nebo z fošen                </a:t>
            </a:r>
          </a:p>
          <a:p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80520" y="3068960"/>
            <a:ext cx="403193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Dřevěné lešeňové  kozy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33664" y="1484784"/>
            <a:ext cx="3898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Stejné jako pro kreslení  dřevěných </a:t>
            </a:r>
            <a:r>
              <a:rPr lang="cs-CZ" dirty="0" smtClean="0"/>
              <a:t>konstrukcí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44008" y="2348880"/>
            <a:ext cx="3059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Jednopatrové </a:t>
            </a:r>
          </a:p>
          <a:p>
            <a:r>
              <a:rPr lang="cs-CZ" dirty="0"/>
              <a:t>Dvoupatrové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932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Dřevěné lešení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7848364" y="2701415"/>
            <a:ext cx="72008" cy="360790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366256" y="5805264"/>
            <a:ext cx="4518112" cy="136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896036" y="3861048"/>
            <a:ext cx="576064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-300000" flipH="1">
            <a:off x="5560903" y="3861048"/>
            <a:ext cx="115738" cy="2685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902676" y="3861209"/>
            <a:ext cx="27363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96036" y="4013448"/>
            <a:ext cx="54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12348" y="4013448"/>
            <a:ext cx="140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rot="-1920000" flipH="1">
            <a:off x="7095600" y="3865969"/>
            <a:ext cx="576064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968742" y="3861049"/>
            <a:ext cx="375566" cy="13877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128284" y="4005064"/>
            <a:ext cx="504056" cy="8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632340" y="3861048"/>
            <a:ext cx="0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896036" y="3861048"/>
            <a:ext cx="0" cy="152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 rot="960000">
            <a:off x="5268403" y="4009256"/>
            <a:ext cx="99568" cy="4278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3" idx="1"/>
            <a:endCxn id="23" idx="1"/>
          </p:cNvCxnSpPr>
          <p:nvPr/>
        </p:nvCxnSpPr>
        <p:spPr>
          <a:xfrm>
            <a:off x="5270332" y="420946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292080" y="4149080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292080" y="407707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256076" y="4293096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184068" y="440110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 rot="-960000">
            <a:off x="7223705" y="4000620"/>
            <a:ext cx="99568" cy="4278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 rot="-2220000">
            <a:off x="7187508" y="4182806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-2220000">
            <a:off x="7211177" y="4259699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-2220000">
            <a:off x="7197529" y="4174043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rot="-2220000">
            <a:off x="7257061" y="4321827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rot="-2220000">
            <a:off x="7247181" y="437524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rot="-2220000">
            <a:off x="7186153" y="409709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rot="-2220000">
            <a:off x="7153415" y="402221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4788024" y="5710900"/>
            <a:ext cx="396820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4860808" y="569725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932816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4788800" y="570219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5004824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5076832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7379536" y="5710900"/>
            <a:ext cx="396820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/>
          <p:nvPr/>
        </p:nvCxnSpPr>
        <p:spPr>
          <a:xfrm flipH="1">
            <a:off x="7452320" y="569725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7524328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7380312" y="5702192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7596336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7668344" y="5710900"/>
            <a:ext cx="72008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7016348" y="3717048"/>
            <a:ext cx="180678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328084" y="3717032"/>
            <a:ext cx="180678" cy="14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nice 50"/>
          <p:cNvCxnSpPr/>
          <p:nvPr/>
        </p:nvCxnSpPr>
        <p:spPr>
          <a:xfrm flipH="1">
            <a:off x="5328084" y="3681028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5400092" y="3717032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7015990" y="3689736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7064984" y="3730680"/>
            <a:ext cx="103586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 rot="960000">
            <a:off x="4943686" y="5184382"/>
            <a:ext cx="99568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nice 55"/>
          <p:cNvCxnSpPr>
            <a:stCxn id="55" idx="1"/>
            <a:endCxn id="55" idx="1"/>
          </p:cNvCxnSpPr>
          <p:nvPr/>
        </p:nvCxnSpPr>
        <p:spPr>
          <a:xfrm>
            <a:off x="4945615" y="5296660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4943129" y="532080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943129" y="5248793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 rot="-960000">
            <a:off x="7537155" y="5201763"/>
            <a:ext cx="99568" cy="25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50800" dist="25400" dir="2400000" sx="72000" sy="72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nice 59"/>
          <p:cNvCxnSpPr/>
          <p:nvPr/>
        </p:nvCxnSpPr>
        <p:spPr>
          <a:xfrm rot="-2220000">
            <a:off x="7525192" y="5380544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rot="-2220000">
            <a:off x="7548861" y="545743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rot="-2220000">
            <a:off x="7535213" y="537178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rot="-2220000">
            <a:off x="7523837" y="5294833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rot="-2220000">
            <a:off x="7491099" y="521995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23" idx="0"/>
            <a:endCxn id="59" idx="1"/>
          </p:cNvCxnSpPr>
          <p:nvPr/>
        </p:nvCxnSpPr>
        <p:spPr>
          <a:xfrm>
            <a:off x="5377154" y="4017543"/>
            <a:ext cx="2161930" cy="13239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5405032" y="4212380"/>
            <a:ext cx="2161930" cy="13239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5073653" y="3831690"/>
            <a:ext cx="576064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rot="-960000">
            <a:off x="7422599" y="5428476"/>
            <a:ext cx="5823" cy="3364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6314348" y="4129594"/>
            <a:ext cx="702001" cy="4253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6466749" y="4287665"/>
            <a:ext cx="639938" cy="365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5256076" y="4652729"/>
            <a:ext cx="864096" cy="5228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5184068" y="4761148"/>
            <a:ext cx="1088504" cy="6730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délník 72"/>
          <p:cNvSpPr/>
          <p:nvPr/>
        </p:nvSpPr>
        <p:spPr>
          <a:xfrm>
            <a:off x="4986434" y="3644016"/>
            <a:ext cx="263453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7308304" y="3569248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5" name="Přímá spojnice 74"/>
          <p:cNvCxnSpPr/>
          <p:nvPr/>
        </p:nvCxnSpPr>
        <p:spPr>
          <a:xfrm>
            <a:off x="7344308" y="354689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416316" y="35692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7488324" y="356054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560332" y="354916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7632340" y="35764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bdélník 79"/>
          <p:cNvSpPr/>
          <p:nvPr/>
        </p:nvSpPr>
        <p:spPr>
          <a:xfrm>
            <a:off x="6948264" y="357301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1" name="Přímá spojnice 80"/>
          <p:cNvCxnSpPr/>
          <p:nvPr/>
        </p:nvCxnSpPr>
        <p:spPr>
          <a:xfrm>
            <a:off x="6984268" y="35506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7056276" y="357301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7128284" y="35643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7200292" y="355293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7272300" y="35938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délník 85"/>
          <p:cNvSpPr/>
          <p:nvPr/>
        </p:nvSpPr>
        <p:spPr>
          <a:xfrm>
            <a:off x="6624228" y="3576460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7" name="Přímá spojnice 86"/>
          <p:cNvCxnSpPr/>
          <p:nvPr/>
        </p:nvCxnSpPr>
        <p:spPr>
          <a:xfrm>
            <a:off x="6660232" y="355410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6732240" y="35764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6804248" y="35677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6876256" y="35563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6948264" y="358367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Obdélník 91"/>
          <p:cNvSpPr/>
          <p:nvPr/>
        </p:nvSpPr>
        <p:spPr>
          <a:xfrm>
            <a:off x="6264188" y="3576460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3" name="Přímá spojnice 92"/>
          <p:cNvCxnSpPr/>
          <p:nvPr/>
        </p:nvCxnSpPr>
        <p:spPr>
          <a:xfrm>
            <a:off x="6300192" y="355410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6372200" y="35764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6444208" y="35677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6516216" y="35563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6588224" y="358367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Obdélník 97"/>
          <p:cNvSpPr/>
          <p:nvPr/>
        </p:nvSpPr>
        <p:spPr>
          <a:xfrm>
            <a:off x="5868144" y="356807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9" name="Přímá spojnice 98"/>
          <p:cNvCxnSpPr/>
          <p:nvPr/>
        </p:nvCxnSpPr>
        <p:spPr>
          <a:xfrm>
            <a:off x="5904148" y="35457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5976156" y="35680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6048164" y="355936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6120172" y="354799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6192180" y="3575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Obdélník 103"/>
          <p:cNvSpPr/>
          <p:nvPr/>
        </p:nvSpPr>
        <p:spPr>
          <a:xfrm>
            <a:off x="5472100" y="356807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5" name="Přímá spojnice 104"/>
          <p:cNvCxnSpPr/>
          <p:nvPr/>
        </p:nvCxnSpPr>
        <p:spPr>
          <a:xfrm>
            <a:off x="5508104" y="35457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5580112" y="35680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5652120" y="355936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5724128" y="354799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5796136" y="3575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Obdélník 109"/>
          <p:cNvSpPr/>
          <p:nvPr/>
        </p:nvSpPr>
        <p:spPr>
          <a:xfrm>
            <a:off x="5076056" y="3568076"/>
            <a:ext cx="360040" cy="72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1" name="Přímá spojnice 110"/>
          <p:cNvCxnSpPr/>
          <p:nvPr/>
        </p:nvCxnSpPr>
        <p:spPr>
          <a:xfrm>
            <a:off x="5112060" y="354572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5184068" y="356807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5256076" y="355936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5328084" y="354799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5400092" y="3575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Obdélník 115"/>
          <p:cNvSpPr/>
          <p:nvPr/>
        </p:nvSpPr>
        <p:spPr>
          <a:xfrm rot="16200000">
            <a:off x="4788040" y="3384316"/>
            <a:ext cx="432000" cy="7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7" name="Přímá spojnice 116"/>
          <p:cNvCxnSpPr/>
          <p:nvPr/>
        </p:nvCxnSpPr>
        <p:spPr>
          <a:xfrm rot="16200000">
            <a:off x="5004052" y="320210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rot="16200000">
            <a:off x="5004052" y="3418127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rot="16200000">
            <a:off x="5004048" y="3274111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rot="16200000">
            <a:off x="5004044" y="3454131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rot="16200000">
            <a:off x="5004044" y="352613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rot="16200000">
            <a:off x="5004044" y="3346119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V="1">
            <a:off x="4943129" y="2188067"/>
            <a:ext cx="2486" cy="772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flipV="1">
            <a:off x="7672498" y="2168860"/>
            <a:ext cx="2486" cy="772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>
            <a:off x="4945615" y="2345437"/>
            <a:ext cx="27239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4943620" y="2789636"/>
            <a:ext cx="27239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V="1">
            <a:off x="5431670" y="2701415"/>
            <a:ext cx="0" cy="2595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V="1">
            <a:off x="7134924" y="2672916"/>
            <a:ext cx="0" cy="2595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H="1">
            <a:off x="4880320" y="2703379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flipH="1">
            <a:off x="5362031" y="2707748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H="1">
            <a:off x="7062916" y="2708920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flipH="1">
            <a:off x="7602976" y="2708920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7607916" y="2257683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4875380" y="2281812"/>
            <a:ext cx="144005" cy="1582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TextovéPole 134"/>
          <p:cNvSpPr txBox="1"/>
          <p:nvPr/>
        </p:nvSpPr>
        <p:spPr>
          <a:xfrm>
            <a:off x="5976156" y="24928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136" name="TextovéPole 135"/>
          <p:cNvSpPr txBox="1"/>
          <p:nvPr/>
        </p:nvSpPr>
        <p:spPr>
          <a:xfrm>
            <a:off x="7128284" y="248360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4936376" y="249289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cxnSp>
        <p:nvCxnSpPr>
          <p:cNvPr id="138" name="Přímá spojnice 137"/>
          <p:cNvCxnSpPr/>
          <p:nvPr/>
        </p:nvCxnSpPr>
        <p:spPr>
          <a:xfrm flipH="1" flipV="1">
            <a:off x="3366256" y="3552932"/>
            <a:ext cx="1205742" cy="148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flipH="1">
            <a:off x="4103950" y="3869756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flipH="1">
            <a:off x="4103948" y="4013772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flipH="1">
            <a:off x="4067944" y="4437112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flipH="1">
            <a:off x="4103948" y="5445224"/>
            <a:ext cx="468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4229962" y="3567752"/>
            <a:ext cx="18002" cy="23815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3680608" y="3554428"/>
            <a:ext cx="36004" cy="23948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rot="-480000">
            <a:off x="3639664" y="572395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rot="-480000">
            <a:off x="4180425" y="572664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rot="-480000">
            <a:off x="4166547" y="537052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-480000">
            <a:off x="4158069" y="435370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-480000">
            <a:off x="4144191" y="3935306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rot="-480000">
            <a:off x="4152899" y="3763994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rot="-480000">
            <a:off x="4152899" y="3475962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-480000">
            <a:off x="3631657" y="3475962"/>
            <a:ext cx="171312" cy="198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extovéPole 152"/>
          <p:cNvSpPr txBox="1"/>
          <p:nvPr/>
        </p:nvSpPr>
        <p:spPr>
          <a:xfrm rot="16200000">
            <a:off x="3238198" y="44635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1130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 rot="16200000">
            <a:off x="3862907" y="542468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 rot="16200000">
            <a:off x="3862907" y="476742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56" name="TextovéPole 155"/>
          <p:cNvSpPr txBox="1"/>
          <p:nvPr/>
        </p:nvSpPr>
        <p:spPr>
          <a:xfrm rot="16200000">
            <a:off x="3849441" y="403851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157" name="TextovéPole 156"/>
          <p:cNvSpPr txBox="1"/>
          <p:nvPr/>
        </p:nvSpPr>
        <p:spPr>
          <a:xfrm rot="16200000">
            <a:off x="4128764" y="351653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 rot="16200000">
            <a:off x="3759431" y="319249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130</a:t>
            </a:r>
            <a:endParaRPr lang="cs-CZ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6156176" y="41037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60" name="Přímá spojnice se šipkou 159"/>
          <p:cNvCxnSpPr>
            <a:stCxn id="159" idx="0"/>
          </p:cNvCxnSpPr>
          <p:nvPr/>
        </p:nvCxnSpPr>
        <p:spPr>
          <a:xfrm flipH="1" flipV="1">
            <a:off x="6272572" y="3955320"/>
            <a:ext cx="31241" cy="252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1" name="TextovéPole 160"/>
          <p:cNvSpPr txBox="1"/>
          <p:nvPr/>
        </p:nvSpPr>
        <p:spPr>
          <a:xfrm>
            <a:off x="6641770" y="53372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62" name="Přímá spojnice se šipkou 161"/>
          <p:cNvCxnSpPr>
            <a:stCxn id="161" idx="0"/>
          </p:cNvCxnSpPr>
          <p:nvPr/>
        </p:nvCxnSpPr>
        <p:spPr>
          <a:xfrm flipH="1" flipV="1">
            <a:off x="6786718" y="4974570"/>
            <a:ext cx="8299" cy="3626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TextovéPole 162"/>
          <p:cNvSpPr txBox="1"/>
          <p:nvPr/>
        </p:nvSpPr>
        <p:spPr>
          <a:xfrm>
            <a:off x="4319972" y="485986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64" name="Přímá spojnice se šipkou 163"/>
          <p:cNvCxnSpPr>
            <a:stCxn id="163" idx="3"/>
            <a:endCxn id="55" idx="1"/>
          </p:cNvCxnSpPr>
          <p:nvPr/>
        </p:nvCxnSpPr>
        <p:spPr>
          <a:xfrm>
            <a:off x="4602422" y="5044534"/>
            <a:ext cx="343193" cy="2521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TextovéPole 164"/>
          <p:cNvSpPr txBox="1"/>
          <p:nvPr/>
        </p:nvSpPr>
        <p:spPr>
          <a:xfrm>
            <a:off x="4535996" y="411307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66" name="Přímá spojnice se šipkou 165"/>
          <p:cNvCxnSpPr>
            <a:stCxn id="165" idx="3"/>
            <a:endCxn id="23" idx="1"/>
          </p:cNvCxnSpPr>
          <p:nvPr/>
        </p:nvCxnSpPr>
        <p:spPr>
          <a:xfrm flipV="1">
            <a:off x="4842490" y="4209462"/>
            <a:ext cx="427842" cy="88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TextovéPole 166"/>
          <p:cNvSpPr txBox="1"/>
          <p:nvPr/>
        </p:nvSpPr>
        <p:spPr>
          <a:xfrm>
            <a:off x="5688124" y="54092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168" name="Přímá spojnice se šipkou 167"/>
          <p:cNvCxnSpPr>
            <a:stCxn id="167" idx="1"/>
          </p:cNvCxnSpPr>
          <p:nvPr/>
        </p:nvCxnSpPr>
        <p:spPr>
          <a:xfrm flipH="1" flipV="1">
            <a:off x="5076832" y="5579512"/>
            <a:ext cx="611292" cy="1437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" name="TextovéPole 168"/>
          <p:cNvSpPr txBox="1"/>
          <p:nvPr/>
        </p:nvSpPr>
        <p:spPr>
          <a:xfrm>
            <a:off x="6374535" y="296094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170" name="Přímá spojnice se šipkou 169"/>
          <p:cNvCxnSpPr>
            <a:stCxn id="169" idx="2"/>
            <a:endCxn id="92" idx="0"/>
          </p:cNvCxnSpPr>
          <p:nvPr/>
        </p:nvCxnSpPr>
        <p:spPr>
          <a:xfrm flipH="1">
            <a:off x="6444208" y="3330280"/>
            <a:ext cx="57926" cy="2461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extovéPole 170"/>
          <p:cNvSpPr txBox="1"/>
          <p:nvPr/>
        </p:nvSpPr>
        <p:spPr>
          <a:xfrm>
            <a:off x="5544108" y="2852936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cxnSp>
        <p:nvCxnSpPr>
          <p:cNvPr id="172" name="Přímá spojnice se šipkou 171"/>
          <p:cNvCxnSpPr/>
          <p:nvPr/>
        </p:nvCxnSpPr>
        <p:spPr>
          <a:xfrm rot="10440000" flipV="1">
            <a:off x="5328084" y="3222268"/>
            <a:ext cx="334807" cy="5667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3" name="TextovéPole 172"/>
          <p:cNvSpPr txBox="1"/>
          <p:nvPr/>
        </p:nvSpPr>
        <p:spPr>
          <a:xfrm>
            <a:off x="930007" y="2600908"/>
            <a:ext cx="1409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Tělo - trámek</a:t>
            </a:r>
            <a:endParaRPr lang="cs-CZ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888525" y="2996952"/>
            <a:ext cx="1667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Podélné ztužení</a:t>
            </a:r>
            <a:endParaRPr lang="cs-CZ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863192" y="3347700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Spodní příčel</a:t>
            </a:r>
            <a:endParaRPr lang="cs-CZ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827584" y="3717032"/>
            <a:ext cx="1114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Převázka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7" name="TextovéPole 176"/>
          <p:cNvSpPr txBox="1"/>
          <p:nvPr/>
        </p:nvSpPr>
        <p:spPr>
          <a:xfrm>
            <a:off x="844715" y="4077072"/>
            <a:ext cx="730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Nohy</a:t>
            </a:r>
            <a:endParaRPr lang="cs-CZ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897426" y="4473116"/>
            <a:ext cx="938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Podlaha</a:t>
            </a:r>
            <a:endParaRPr lang="cs-CZ" dirty="0"/>
          </a:p>
        </p:txBody>
      </p:sp>
      <p:sp>
        <p:nvSpPr>
          <p:cNvPr id="179" name="TextovéPole 178"/>
          <p:cNvSpPr txBox="1"/>
          <p:nvPr/>
        </p:nvSpPr>
        <p:spPr>
          <a:xfrm>
            <a:off x="873957" y="4869160"/>
            <a:ext cx="889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Zarážka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891464" y="5265204"/>
            <a:ext cx="1016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odložka</a:t>
            </a:r>
            <a:endParaRPr lang="cs-CZ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918138" y="5661248"/>
            <a:ext cx="98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Podélník</a:t>
            </a:r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4364684" y="2852936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183" name="Přímá spojnice se šipkou 182"/>
          <p:cNvCxnSpPr/>
          <p:nvPr/>
        </p:nvCxnSpPr>
        <p:spPr>
          <a:xfrm rot="11340000" flipH="1" flipV="1">
            <a:off x="4511519" y="3222268"/>
            <a:ext cx="456521" cy="198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" name="TextovéPole 183"/>
          <p:cNvSpPr txBox="1"/>
          <p:nvPr/>
        </p:nvSpPr>
        <p:spPr>
          <a:xfrm>
            <a:off x="6768244" y="587727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cxnSp>
        <p:nvCxnSpPr>
          <p:cNvPr id="185" name="Přímá spojnice se šipkou 184"/>
          <p:cNvCxnSpPr>
            <a:stCxn id="184" idx="3"/>
            <a:endCxn id="43" idx="2"/>
          </p:cNvCxnSpPr>
          <p:nvPr/>
        </p:nvCxnSpPr>
        <p:spPr>
          <a:xfrm flipV="1">
            <a:off x="7074738" y="5818912"/>
            <a:ext cx="503208" cy="2430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TextovéPole 185"/>
          <p:cNvSpPr txBox="1"/>
          <p:nvPr/>
        </p:nvSpPr>
        <p:spPr>
          <a:xfrm>
            <a:off x="467544" y="1340768"/>
            <a:ext cx="428483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6. Jaké lešení je na obrázku</a:t>
            </a:r>
            <a:endParaRPr lang="cs-CZ" b="1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460302" y="262762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38" name="TextovéPole 537"/>
          <p:cNvSpPr txBox="1"/>
          <p:nvPr/>
        </p:nvSpPr>
        <p:spPr>
          <a:xfrm>
            <a:off x="467544" y="298766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39" name="TextovéPole 538"/>
          <p:cNvSpPr txBox="1"/>
          <p:nvPr/>
        </p:nvSpPr>
        <p:spPr>
          <a:xfrm>
            <a:off x="467544" y="334770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41" name="TextovéPole 540"/>
          <p:cNvSpPr txBox="1"/>
          <p:nvPr/>
        </p:nvSpPr>
        <p:spPr>
          <a:xfrm>
            <a:off x="467544" y="370774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542" name="TextovéPole 541"/>
          <p:cNvSpPr txBox="1"/>
          <p:nvPr/>
        </p:nvSpPr>
        <p:spPr>
          <a:xfrm>
            <a:off x="467544" y="40677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43" name="TextovéPole 542"/>
          <p:cNvSpPr txBox="1"/>
          <p:nvPr/>
        </p:nvSpPr>
        <p:spPr>
          <a:xfrm>
            <a:off x="467544" y="443711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544" name="TextovéPole 543"/>
          <p:cNvSpPr txBox="1"/>
          <p:nvPr/>
        </p:nvSpPr>
        <p:spPr>
          <a:xfrm>
            <a:off x="467544" y="4859868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g</a:t>
            </a:r>
          </a:p>
        </p:txBody>
      </p:sp>
      <p:sp>
        <p:nvSpPr>
          <p:cNvPr id="545" name="TextovéPole 544"/>
          <p:cNvSpPr txBox="1"/>
          <p:nvPr/>
        </p:nvSpPr>
        <p:spPr>
          <a:xfrm>
            <a:off x="467544" y="530120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546" name="TextovéPole 545"/>
          <p:cNvSpPr txBox="1"/>
          <p:nvPr/>
        </p:nvSpPr>
        <p:spPr>
          <a:xfrm>
            <a:off x="467544" y="572396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i</a:t>
            </a:r>
          </a:p>
        </p:txBody>
      </p:sp>
      <p:sp>
        <p:nvSpPr>
          <p:cNvPr id="547" name="Obdélník 546"/>
          <p:cNvSpPr/>
          <p:nvPr/>
        </p:nvSpPr>
        <p:spPr>
          <a:xfrm>
            <a:off x="460301" y="899428"/>
            <a:ext cx="4228941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548" name="Obdélník 547"/>
          <p:cNvSpPr/>
          <p:nvPr/>
        </p:nvSpPr>
        <p:spPr>
          <a:xfrm>
            <a:off x="467544" y="2195572"/>
            <a:ext cx="2592288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Odpovědi:</a:t>
            </a:r>
          </a:p>
        </p:txBody>
      </p:sp>
      <p:sp>
        <p:nvSpPr>
          <p:cNvPr id="549" name="TextovéPole 548"/>
          <p:cNvSpPr txBox="1"/>
          <p:nvPr/>
        </p:nvSpPr>
        <p:spPr>
          <a:xfrm>
            <a:off x="4752376" y="1340768"/>
            <a:ext cx="394476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Jednopatrové  kozové lešení</a:t>
            </a:r>
            <a:endParaRPr lang="cs-CZ" b="1" dirty="0"/>
          </a:p>
        </p:txBody>
      </p:sp>
      <p:sp>
        <p:nvSpPr>
          <p:cNvPr id="550" name="Obdélník 549"/>
          <p:cNvSpPr/>
          <p:nvPr/>
        </p:nvSpPr>
        <p:spPr>
          <a:xfrm>
            <a:off x="4716016" y="899428"/>
            <a:ext cx="3981128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Odpovědi:</a:t>
            </a:r>
          </a:p>
        </p:txBody>
      </p:sp>
      <p:sp>
        <p:nvSpPr>
          <p:cNvPr id="551" name="TextovéPole 550"/>
          <p:cNvSpPr txBox="1"/>
          <p:nvPr/>
        </p:nvSpPr>
        <p:spPr>
          <a:xfrm>
            <a:off x="467544" y="1763524"/>
            <a:ext cx="428483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7. Popiš jednotlivé části dřevěného lešení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52767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" grpId="0"/>
      <p:bldP spid="174" grpId="0"/>
      <p:bldP spid="175" grpId="0"/>
      <p:bldP spid="176" grpId="0"/>
      <p:bldP spid="177" grpId="0"/>
      <p:bldP spid="178" grpId="0"/>
      <p:bldP spid="179" grpId="0"/>
      <p:bldP spid="180" grpId="0"/>
      <p:bldP spid="181" grpId="0"/>
      <p:bldP spid="54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Dřevěné lešení</a:t>
            </a:r>
          </a:p>
        </p:txBody>
      </p:sp>
      <p:sp>
        <p:nvSpPr>
          <p:cNvPr id="167" name="TextovéPole 166"/>
          <p:cNvSpPr txBox="1"/>
          <p:nvPr/>
        </p:nvSpPr>
        <p:spPr>
          <a:xfrm>
            <a:off x="930007" y="2780928"/>
            <a:ext cx="1896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Sloupek  100/100</a:t>
            </a:r>
            <a:endParaRPr lang="cs-CZ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888525" y="3176972"/>
            <a:ext cx="1657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Příčník 100/100</a:t>
            </a:r>
            <a:endParaRPr lang="cs-CZ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863192" y="3527720"/>
            <a:ext cx="938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Podlaha</a:t>
            </a:r>
            <a:endParaRPr lang="cs-CZ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827584" y="3897052"/>
            <a:ext cx="1887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Podélník 100/100</a:t>
            </a:r>
            <a:endParaRPr lang="cs-CZ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844715" y="4257092"/>
            <a:ext cx="2271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Příčné ztužení 24/100</a:t>
            </a:r>
            <a:endParaRPr lang="cs-CZ" dirty="0"/>
          </a:p>
        </p:txBody>
      </p:sp>
      <p:sp>
        <p:nvSpPr>
          <p:cNvPr id="172" name="TextovéPole 171"/>
          <p:cNvSpPr txBox="1"/>
          <p:nvPr/>
        </p:nvSpPr>
        <p:spPr>
          <a:xfrm>
            <a:off x="897426" y="4653136"/>
            <a:ext cx="2433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Roznášecí prkno 24/100</a:t>
            </a:r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873957" y="5049180"/>
            <a:ext cx="1617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Zarážka 24/150</a:t>
            </a:r>
            <a:endParaRPr lang="cs-CZ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891464" y="5445224"/>
            <a:ext cx="1664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Zábradlí 24/100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467544" y="1340768"/>
            <a:ext cx="428483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8. Jaké lešení je na obrázku</a:t>
            </a:r>
            <a:endParaRPr lang="cs-CZ" b="1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460302" y="280764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467544" y="316768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467544" y="352772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467544" y="388776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467544" y="42478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467544" y="461713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187" name="TextovéPole 186"/>
          <p:cNvSpPr txBox="1"/>
          <p:nvPr/>
        </p:nvSpPr>
        <p:spPr>
          <a:xfrm>
            <a:off x="467544" y="5039888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g</a:t>
            </a:r>
          </a:p>
        </p:txBody>
      </p:sp>
      <p:sp>
        <p:nvSpPr>
          <p:cNvPr id="188" name="TextovéPole 187"/>
          <p:cNvSpPr txBox="1"/>
          <p:nvPr/>
        </p:nvSpPr>
        <p:spPr>
          <a:xfrm>
            <a:off x="467544" y="54812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90" name="Obdélník 189"/>
          <p:cNvSpPr/>
          <p:nvPr/>
        </p:nvSpPr>
        <p:spPr>
          <a:xfrm>
            <a:off x="460301" y="899428"/>
            <a:ext cx="4228941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191" name="Obdélník 190"/>
          <p:cNvSpPr/>
          <p:nvPr/>
        </p:nvSpPr>
        <p:spPr>
          <a:xfrm>
            <a:off x="467543" y="2204864"/>
            <a:ext cx="4252869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Odpovědi:</a:t>
            </a:r>
          </a:p>
        </p:txBody>
      </p:sp>
      <p:cxnSp>
        <p:nvCxnSpPr>
          <p:cNvPr id="194" name="Přímá spojnice 193"/>
          <p:cNvCxnSpPr/>
          <p:nvPr/>
        </p:nvCxnSpPr>
        <p:spPr>
          <a:xfrm>
            <a:off x="7885144" y="3104964"/>
            <a:ext cx="0" cy="334837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>
            <a:off x="8389200" y="3104964"/>
            <a:ext cx="0" cy="334837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flipH="1">
            <a:off x="3744684" y="6237312"/>
            <a:ext cx="41404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7" name="Obdélník 196"/>
          <p:cNvSpPr/>
          <p:nvPr/>
        </p:nvSpPr>
        <p:spPr>
          <a:xfrm>
            <a:off x="5220848" y="4365104"/>
            <a:ext cx="2340260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Obdélník 197"/>
          <p:cNvSpPr/>
          <p:nvPr/>
        </p:nvSpPr>
        <p:spPr>
          <a:xfrm rot="3360000" flipH="1">
            <a:off x="6326756" y="3905373"/>
            <a:ext cx="108000" cy="27253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bdélník 198"/>
          <p:cNvSpPr/>
          <p:nvPr/>
        </p:nvSpPr>
        <p:spPr>
          <a:xfrm>
            <a:off x="7345084" y="4488579"/>
            <a:ext cx="123573" cy="172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Obdélník 199"/>
          <p:cNvSpPr/>
          <p:nvPr/>
        </p:nvSpPr>
        <p:spPr>
          <a:xfrm>
            <a:off x="5364864" y="4473116"/>
            <a:ext cx="123573" cy="172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Obdélník 200"/>
          <p:cNvSpPr/>
          <p:nvPr/>
        </p:nvSpPr>
        <p:spPr>
          <a:xfrm rot="-3300000" flipH="1">
            <a:off x="6329028" y="3934941"/>
            <a:ext cx="108000" cy="272535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Obdélník 201"/>
          <p:cNvSpPr/>
          <p:nvPr/>
        </p:nvSpPr>
        <p:spPr>
          <a:xfrm>
            <a:off x="5220847" y="6170860"/>
            <a:ext cx="2448273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Obdélník 202"/>
          <p:cNvSpPr/>
          <p:nvPr/>
        </p:nvSpPr>
        <p:spPr>
          <a:xfrm>
            <a:off x="5239436" y="4175369"/>
            <a:ext cx="2304000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Obdélník 203"/>
          <p:cNvSpPr/>
          <p:nvPr/>
        </p:nvSpPr>
        <p:spPr>
          <a:xfrm rot="16200000">
            <a:off x="4081988" y="4162348"/>
            <a:ext cx="2232000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Obdélník 204"/>
          <p:cNvSpPr/>
          <p:nvPr/>
        </p:nvSpPr>
        <p:spPr>
          <a:xfrm>
            <a:off x="5076832" y="5049180"/>
            <a:ext cx="504056" cy="108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Obdélník 205"/>
          <p:cNvSpPr/>
          <p:nvPr/>
        </p:nvSpPr>
        <p:spPr>
          <a:xfrm>
            <a:off x="7345084" y="4221088"/>
            <a:ext cx="123573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8" name="Přímá spojnice 207"/>
          <p:cNvCxnSpPr/>
          <p:nvPr/>
        </p:nvCxnSpPr>
        <p:spPr>
          <a:xfrm rot="-120000">
            <a:off x="7346965" y="433098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rot="-120000">
            <a:off x="7346965" y="429498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rot="-120000">
            <a:off x="7360613" y="425897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1" name="Obdélník 210"/>
          <p:cNvSpPr/>
          <p:nvPr/>
        </p:nvSpPr>
        <p:spPr>
          <a:xfrm>
            <a:off x="5364864" y="4221088"/>
            <a:ext cx="123573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2" name="Přímá spojnice 211"/>
          <p:cNvCxnSpPr/>
          <p:nvPr/>
        </p:nvCxnSpPr>
        <p:spPr>
          <a:xfrm rot="-120000">
            <a:off x="5366745" y="433098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rot="-120000">
            <a:off x="5366745" y="429498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rot="-120000">
            <a:off x="5380393" y="425897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" name="Obdélník 214"/>
          <p:cNvSpPr/>
          <p:nvPr/>
        </p:nvSpPr>
        <p:spPr>
          <a:xfrm>
            <a:off x="6264964" y="4216148"/>
            <a:ext cx="123573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6" name="Přímá spojnice 215"/>
          <p:cNvCxnSpPr/>
          <p:nvPr/>
        </p:nvCxnSpPr>
        <p:spPr>
          <a:xfrm rot="-120000">
            <a:off x="6266845" y="4326045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 rot="-120000">
            <a:off x="6266845" y="4290041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rot="-120000">
            <a:off x="6280493" y="4254037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Obdélník 218"/>
          <p:cNvSpPr/>
          <p:nvPr/>
        </p:nvSpPr>
        <p:spPr>
          <a:xfrm>
            <a:off x="5248296" y="3064934"/>
            <a:ext cx="84520" cy="2522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0" name="Přímá spojnice 219"/>
          <p:cNvCxnSpPr/>
          <p:nvPr/>
        </p:nvCxnSpPr>
        <p:spPr>
          <a:xfrm rot="16200000">
            <a:off x="5279204" y="310120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rot="16200000">
            <a:off x="5279204" y="31732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16200000">
            <a:off x="5279204" y="324521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Obdélník 222"/>
          <p:cNvSpPr/>
          <p:nvPr/>
        </p:nvSpPr>
        <p:spPr>
          <a:xfrm>
            <a:off x="5248296" y="3473712"/>
            <a:ext cx="84520" cy="2522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4" name="Přímá spojnice 223"/>
          <p:cNvCxnSpPr/>
          <p:nvPr/>
        </p:nvCxnSpPr>
        <p:spPr>
          <a:xfrm rot="16200000">
            <a:off x="5279204" y="350997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rot="16200000">
            <a:off x="5279204" y="358198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rot="16200000">
            <a:off x="5279204" y="365399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7" name="Obdélník 226"/>
          <p:cNvSpPr/>
          <p:nvPr/>
        </p:nvSpPr>
        <p:spPr>
          <a:xfrm>
            <a:off x="5248296" y="3924090"/>
            <a:ext cx="84520" cy="2522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8" name="Přímá spojnice 227"/>
          <p:cNvCxnSpPr/>
          <p:nvPr/>
        </p:nvCxnSpPr>
        <p:spPr>
          <a:xfrm rot="16200000">
            <a:off x="5279204" y="396035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 rot="16200000">
            <a:off x="5279204" y="403236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 rot="16200000">
            <a:off x="5279204" y="410437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flipH="1">
            <a:off x="3924704" y="3064934"/>
            <a:ext cx="9181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flipH="1">
            <a:off x="3924704" y="4140372"/>
            <a:ext cx="9181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nice 233"/>
          <p:cNvCxnSpPr/>
          <p:nvPr/>
        </p:nvCxnSpPr>
        <p:spPr>
          <a:xfrm>
            <a:off x="4140728" y="3069207"/>
            <a:ext cx="0" cy="33841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/>
          <p:nvPr/>
        </p:nvCxnSpPr>
        <p:spPr>
          <a:xfrm>
            <a:off x="3996712" y="6087451"/>
            <a:ext cx="360040" cy="329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235"/>
          <p:cNvCxnSpPr/>
          <p:nvPr/>
        </p:nvCxnSpPr>
        <p:spPr>
          <a:xfrm>
            <a:off x="3960708" y="3999219"/>
            <a:ext cx="360040" cy="329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>
            <a:off x="3996712" y="2924944"/>
            <a:ext cx="360040" cy="3298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8" name="TextovéPole 237"/>
          <p:cNvSpPr txBox="1"/>
          <p:nvPr/>
        </p:nvSpPr>
        <p:spPr>
          <a:xfrm rot="16200000">
            <a:off x="3665694" y="501086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2100</a:t>
            </a:r>
            <a:endParaRPr lang="cs-CZ" dirty="0"/>
          </a:p>
        </p:txBody>
      </p:sp>
      <p:sp>
        <p:nvSpPr>
          <p:cNvPr id="239" name="TextovéPole 238"/>
          <p:cNvSpPr txBox="1"/>
          <p:nvPr/>
        </p:nvSpPr>
        <p:spPr>
          <a:xfrm rot="16200000">
            <a:off x="3701698" y="339068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1100</a:t>
            </a:r>
            <a:endParaRPr lang="cs-CZ" dirty="0"/>
          </a:p>
        </p:txBody>
      </p:sp>
      <p:cxnSp>
        <p:nvCxnSpPr>
          <p:cNvPr id="240" name="Přímá spojnice 239"/>
          <p:cNvCxnSpPr/>
          <p:nvPr/>
        </p:nvCxnSpPr>
        <p:spPr>
          <a:xfrm>
            <a:off x="5175128" y="2628204"/>
            <a:ext cx="0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/>
          <p:nvPr/>
        </p:nvCxnSpPr>
        <p:spPr>
          <a:xfrm>
            <a:off x="7885144" y="2628204"/>
            <a:ext cx="0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>
            <a:off x="7530243" y="2628204"/>
            <a:ext cx="13193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>
            <a:off x="5175128" y="2776574"/>
            <a:ext cx="2710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flipH="1">
            <a:off x="5076832" y="2628204"/>
            <a:ext cx="202372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flipH="1">
            <a:off x="7417092" y="2628204"/>
            <a:ext cx="202372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flipH="1">
            <a:off x="5229232" y="2780604"/>
            <a:ext cx="202372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7" name="TextovéPole 246"/>
          <p:cNvSpPr txBox="1"/>
          <p:nvPr/>
        </p:nvSpPr>
        <p:spPr>
          <a:xfrm>
            <a:off x="6084944" y="249289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2100</a:t>
            </a:r>
            <a:endParaRPr lang="cs-CZ" dirty="0"/>
          </a:p>
        </p:txBody>
      </p:sp>
      <p:cxnSp>
        <p:nvCxnSpPr>
          <p:cNvPr id="248" name="Přímá spojnice 247"/>
          <p:cNvCxnSpPr/>
          <p:nvPr/>
        </p:nvCxnSpPr>
        <p:spPr>
          <a:xfrm flipH="1">
            <a:off x="7790784" y="2600908"/>
            <a:ext cx="202372" cy="2967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9" name="TextovéPole 248"/>
          <p:cNvSpPr txBox="1"/>
          <p:nvPr/>
        </p:nvSpPr>
        <p:spPr>
          <a:xfrm>
            <a:off x="7061388" y="270892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250" name="TextovéPole 249"/>
          <p:cNvSpPr txBox="1"/>
          <p:nvPr/>
        </p:nvSpPr>
        <p:spPr>
          <a:xfrm>
            <a:off x="5940928" y="292494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cxnSp>
        <p:nvCxnSpPr>
          <p:cNvPr id="251" name="Přímá spojnice se šipkou 250"/>
          <p:cNvCxnSpPr>
            <a:stCxn id="250" idx="1"/>
            <a:endCxn id="219" idx="3"/>
          </p:cNvCxnSpPr>
          <p:nvPr/>
        </p:nvCxnSpPr>
        <p:spPr>
          <a:xfrm flipH="1">
            <a:off x="5332816" y="3109610"/>
            <a:ext cx="608112" cy="8146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2" name="TextovéPole 251"/>
          <p:cNvSpPr txBox="1"/>
          <p:nvPr/>
        </p:nvSpPr>
        <p:spPr>
          <a:xfrm>
            <a:off x="5821344" y="3532392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253" name="Přímá spojnice se šipkou 252"/>
          <p:cNvCxnSpPr>
            <a:stCxn id="252" idx="1"/>
            <a:endCxn id="227" idx="3"/>
          </p:cNvCxnSpPr>
          <p:nvPr/>
        </p:nvCxnSpPr>
        <p:spPr>
          <a:xfrm flipH="1">
            <a:off x="5332816" y="3717058"/>
            <a:ext cx="488528" cy="3331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4" name="TextovéPole 253"/>
          <p:cNvSpPr txBox="1"/>
          <p:nvPr/>
        </p:nvSpPr>
        <p:spPr>
          <a:xfrm>
            <a:off x="6444984" y="350100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55" name="Přímá spojnice se šipkou 254"/>
          <p:cNvCxnSpPr>
            <a:stCxn id="254" idx="2"/>
            <a:endCxn id="215" idx="3"/>
          </p:cNvCxnSpPr>
          <p:nvPr/>
        </p:nvCxnSpPr>
        <p:spPr>
          <a:xfrm flipH="1">
            <a:off x="6388537" y="3870340"/>
            <a:ext cx="209694" cy="4178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TextovéPole 255"/>
          <p:cNvSpPr txBox="1"/>
          <p:nvPr/>
        </p:nvSpPr>
        <p:spPr>
          <a:xfrm>
            <a:off x="4572776" y="537321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57" name="Přímá spojnice se šipkou 256"/>
          <p:cNvCxnSpPr>
            <a:stCxn id="256" idx="3"/>
          </p:cNvCxnSpPr>
          <p:nvPr/>
        </p:nvCxnSpPr>
        <p:spPr>
          <a:xfrm>
            <a:off x="4868050" y="5557882"/>
            <a:ext cx="55875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8" name="TextovéPole 257"/>
          <p:cNvSpPr txBox="1"/>
          <p:nvPr/>
        </p:nvSpPr>
        <p:spPr>
          <a:xfrm>
            <a:off x="6229790" y="45811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259" name="Přímá spojnice se šipkou 258"/>
          <p:cNvCxnSpPr>
            <a:stCxn id="258" idx="0"/>
          </p:cNvCxnSpPr>
          <p:nvPr/>
        </p:nvCxnSpPr>
        <p:spPr>
          <a:xfrm flipH="1" flipV="1">
            <a:off x="6060514" y="4419110"/>
            <a:ext cx="322523" cy="1620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0" name="TextovéPole 259"/>
          <p:cNvSpPr txBox="1"/>
          <p:nvPr/>
        </p:nvSpPr>
        <p:spPr>
          <a:xfrm>
            <a:off x="7057052" y="350100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61" name="Přímá spojnice se šipkou 260"/>
          <p:cNvCxnSpPr>
            <a:stCxn id="260" idx="2"/>
          </p:cNvCxnSpPr>
          <p:nvPr/>
        </p:nvCxnSpPr>
        <p:spPr>
          <a:xfrm flipH="1">
            <a:off x="7057052" y="3870340"/>
            <a:ext cx="141225" cy="30502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2" name="TextovéPole 261"/>
          <p:cNvSpPr txBox="1"/>
          <p:nvPr/>
        </p:nvSpPr>
        <p:spPr>
          <a:xfrm>
            <a:off x="6949040" y="50131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263" name="Přímá spojnice se šipkou 262"/>
          <p:cNvCxnSpPr>
            <a:stCxn id="262" idx="1"/>
          </p:cNvCxnSpPr>
          <p:nvPr/>
        </p:nvCxnSpPr>
        <p:spPr>
          <a:xfrm flipH="1">
            <a:off x="6598231" y="5197842"/>
            <a:ext cx="350809" cy="1846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TextovéPole 263"/>
          <p:cNvSpPr txBox="1"/>
          <p:nvPr/>
        </p:nvSpPr>
        <p:spPr>
          <a:xfrm>
            <a:off x="6228960" y="555323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265" name="Přímá spojnice se šipkou 264"/>
          <p:cNvCxnSpPr>
            <a:stCxn id="264" idx="2"/>
          </p:cNvCxnSpPr>
          <p:nvPr/>
        </p:nvCxnSpPr>
        <p:spPr>
          <a:xfrm flipH="1">
            <a:off x="6264964" y="5922568"/>
            <a:ext cx="91595" cy="2482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Přímá spojnice 265"/>
          <p:cNvCxnSpPr/>
          <p:nvPr/>
        </p:nvCxnSpPr>
        <p:spPr>
          <a:xfrm rot="-2700000" flipH="1">
            <a:off x="7785280" y="340771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Přímá spojnice 266"/>
          <p:cNvCxnSpPr/>
          <p:nvPr/>
        </p:nvCxnSpPr>
        <p:spPr>
          <a:xfrm rot="-2700000" flipH="1">
            <a:off x="7784350" y="356011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 rot="-2700000" flipH="1">
            <a:off x="7785280" y="3910923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rot="-2700000" flipH="1">
            <a:off x="7784350" y="4063323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rot="-2700000" flipH="1">
            <a:off x="7785280" y="4414979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 rot="-2700000" flipH="1">
            <a:off x="7784350" y="4567379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Přímá spojnice 271"/>
          <p:cNvCxnSpPr/>
          <p:nvPr/>
        </p:nvCxnSpPr>
        <p:spPr>
          <a:xfrm rot="-2700000" flipH="1">
            <a:off x="7785280" y="491903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rot="-2700000" flipH="1">
            <a:off x="7784350" y="507143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rot="-2700000" flipH="1">
            <a:off x="7785280" y="5387087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rot="-2700000" flipH="1">
            <a:off x="7784350" y="5539487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rot="-2700000" flipH="1">
            <a:off x="7785280" y="581913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 rot="-2700000" flipH="1">
            <a:off x="7784350" y="5971535"/>
            <a:ext cx="720000" cy="131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/>
          <p:nvPr/>
        </p:nvCxnSpPr>
        <p:spPr>
          <a:xfrm flipH="1">
            <a:off x="7993156" y="6034553"/>
            <a:ext cx="402035" cy="4116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/>
          <p:nvPr/>
        </p:nvCxnSpPr>
        <p:spPr>
          <a:xfrm flipH="1">
            <a:off x="8194173" y="6201308"/>
            <a:ext cx="193097" cy="2102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Přímá spojnice 279"/>
          <p:cNvCxnSpPr/>
          <p:nvPr/>
        </p:nvCxnSpPr>
        <p:spPr>
          <a:xfrm flipH="1">
            <a:off x="7895368" y="3064934"/>
            <a:ext cx="124026" cy="1396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 flipH="1">
            <a:off x="7894438" y="3104964"/>
            <a:ext cx="249912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0" name="TextovéPole 289"/>
          <p:cNvSpPr txBox="1"/>
          <p:nvPr/>
        </p:nvSpPr>
        <p:spPr>
          <a:xfrm>
            <a:off x="4752376" y="1340768"/>
            <a:ext cx="394476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 Dvouřadové </a:t>
            </a:r>
            <a:r>
              <a:rPr lang="cs-CZ" b="1" dirty="0"/>
              <a:t>sloupkové lešení</a:t>
            </a:r>
          </a:p>
        </p:txBody>
      </p:sp>
      <p:sp>
        <p:nvSpPr>
          <p:cNvPr id="291" name="Obdélník 290"/>
          <p:cNvSpPr/>
          <p:nvPr/>
        </p:nvSpPr>
        <p:spPr>
          <a:xfrm>
            <a:off x="4716016" y="899428"/>
            <a:ext cx="3981128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Odpovědi:</a:t>
            </a:r>
          </a:p>
        </p:txBody>
      </p:sp>
      <p:sp>
        <p:nvSpPr>
          <p:cNvPr id="312" name="TextovéPole 311"/>
          <p:cNvSpPr txBox="1"/>
          <p:nvPr/>
        </p:nvSpPr>
        <p:spPr>
          <a:xfrm>
            <a:off x="467544" y="1763524"/>
            <a:ext cx="428483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smtClean="0"/>
              <a:t>9. </a:t>
            </a:r>
            <a:r>
              <a:rPr lang="cs-CZ" b="1" dirty="0" smtClean="0"/>
              <a:t>Popiš jednotlivé části dřevěného lešení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0931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" grpId="0"/>
      <p:bldP spid="168" grpId="0"/>
      <p:bldP spid="169" grpId="0"/>
      <p:bldP spid="170" grpId="0"/>
      <p:bldP spid="171" grpId="0"/>
      <p:bldP spid="172" grpId="0"/>
      <p:bldP spid="173" grpId="0"/>
      <p:bldP spid="174" grpId="0"/>
      <p:bldP spid="29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2028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Dřevěné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2028" y="932470"/>
            <a:ext cx="8229600" cy="6001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pro 3. ročník  učebního oboru Tesař, PaedDr. Pavel Kačena – Ing. Miroslav Šulc, INFORMATORIUM, Praha 1994. ISBN80-85427-49-4</a:t>
            </a:r>
          </a:p>
          <a:p>
            <a:r>
              <a:rPr lang="cs-CZ" sz="1100" b="1" dirty="0" smtClean="0">
                <a:solidFill>
                  <a:schemeClr val="tx1"/>
                </a:solidFill>
              </a:rPr>
              <a:t>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7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72061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DŘEVĚNÉ LEŠENÍ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2154677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Listopad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5687408"/>
              </p:ext>
            </p:extLst>
          </p:nvPr>
        </p:nvGraphicFramePr>
        <p:xfrm>
          <a:off x="506521" y="5373216"/>
          <a:ext cx="8097927" cy="863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kreslení  dřevěného lešení, podrobnosti,   kozové lešení  jednopatrové, kozové  lešení  dvoupatrové,  podlahový dílec, dvouřadové sloupkové lešení.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152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639</Words>
  <Application>Microsoft Office PowerPoint</Application>
  <PresentationFormat>Předvádění na obrazovce (4:3)</PresentationFormat>
  <Paragraphs>254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Dřevěné lešení</vt:lpstr>
      <vt:lpstr>Dřevěné lešení</vt:lpstr>
      <vt:lpstr>Dřevěné lešení</vt:lpstr>
      <vt:lpstr>Dřevěné lešení</vt:lpstr>
      <vt:lpstr>Dřevěné lešení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2012-11-02T14:07:14Z</dcterms:created>
  <dcterms:modified xsi:type="dcterms:W3CDTF">2012-11-02T17:13:52Z</dcterms:modified>
</cp:coreProperties>
</file>