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35" d="100"/>
          <a:sy n="35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3DD51B-404A-4959-BDCF-3A3B628C806F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78231-A068-492D-9787-C41F12F2CE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05016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3DD51B-404A-4959-BDCF-3A3B628C806F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78231-A068-492D-9787-C41F12F2CE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2070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3DD51B-404A-4959-BDCF-3A3B628C806F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78231-A068-492D-9787-C41F12F2CE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12171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3DD51B-404A-4959-BDCF-3A3B628C806F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78231-A068-492D-9787-C41F12F2CE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11716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3DD51B-404A-4959-BDCF-3A3B628C806F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78231-A068-492D-9787-C41F12F2CE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1901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3DD51B-404A-4959-BDCF-3A3B628C806F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78231-A068-492D-9787-C41F12F2CE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76696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3DD51B-404A-4959-BDCF-3A3B628C806F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78231-A068-492D-9787-C41F12F2CE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9865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3DD51B-404A-4959-BDCF-3A3B628C806F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78231-A068-492D-9787-C41F12F2CE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10323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3DD51B-404A-4959-BDCF-3A3B628C806F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78231-A068-492D-9787-C41F12F2CE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27811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3DD51B-404A-4959-BDCF-3A3B628C806F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78231-A068-492D-9787-C41F12F2CE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089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3DD51B-404A-4959-BDCF-3A3B628C806F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78231-A068-492D-9787-C41F12F2CE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57664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3DD51B-404A-4959-BDCF-3A3B628C806F}" type="datetimeFigureOut">
              <a:rPr lang="cs-CZ" smtClean="0"/>
              <a:t>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A78231-A068-492D-9787-C41F12F2CE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18528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72061" y="1548081"/>
            <a:ext cx="8064896" cy="584775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Ocelové lešení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83938145"/>
              </p:ext>
            </p:extLst>
          </p:nvPr>
        </p:nvGraphicFramePr>
        <p:xfrm>
          <a:off x="539552" y="2466321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VY_32_INOVACE_OK_TP_08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Odborné</a:t>
                      </a:r>
                      <a:r>
                        <a:rPr lang="cs-CZ" baseline="0" dirty="0" smtClean="0"/>
                        <a:t> kreslení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listopad 2</a:t>
                      </a:r>
                      <a:r>
                        <a:rPr lang="cs-CZ" dirty="0" smtClean="0"/>
                        <a:t>012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23795658"/>
              </p:ext>
            </p:extLst>
          </p:nvPr>
        </p:nvGraphicFramePr>
        <p:xfrm>
          <a:off x="506521" y="5314080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tesařské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výklad ocelového lešení . Trubkové lešení  (podrobnost) řez zábradlím, spojovací prostředky, 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621535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1188">
        <p:split orient="vert"/>
      </p:transition>
    </mc:Choice>
    <mc:Fallback xmlns="">
      <p:transition spd="slow" advTm="1188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08911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Ocelové lešení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67543" y="1128743"/>
            <a:ext cx="8208911" cy="40011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2000" b="1" dirty="0" smtClean="0"/>
              <a:t>Trubkové lešení  je  jedním z druhů lešení dnes velmi </a:t>
            </a:r>
            <a:r>
              <a:rPr lang="cs-CZ" sz="2000" b="1" dirty="0" err="1" smtClean="0"/>
              <a:t>čato</a:t>
            </a:r>
            <a:r>
              <a:rPr lang="cs-CZ" sz="2000" b="1" dirty="0" smtClean="0"/>
              <a:t>  používaných</a:t>
            </a:r>
            <a:endParaRPr lang="cs-CZ" sz="2000" b="1" u="sng" dirty="0" smtClean="0"/>
          </a:p>
        </p:txBody>
      </p:sp>
      <p:sp>
        <p:nvSpPr>
          <p:cNvPr id="3" name="Obdélník 2"/>
          <p:cNvSpPr/>
          <p:nvPr/>
        </p:nvSpPr>
        <p:spPr>
          <a:xfrm>
            <a:off x="467543" y="1916832"/>
            <a:ext cx="4104455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Nosná konstrukce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644009" y="1916832"/>
            <a:ext cx="4032445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Ocelové trubky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644008" y="2636912"/>
            <a:ext cx="4032445" cy="5760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err="1" smtClean="0">
                <a:solidFill>
                  <a:schemeClr val="tx1"/>
                </a:solidFill>
              </a:rPr>
              <a:t>Nánožky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644008" y="3284984"/>
            <a:ext cx="4032445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Upínací spojka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644008" y="3861048"/>
            <a:ext cx="4032445" cy="5760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Nastavovací spojka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67544" y="4581128"/>
            <a:ext cx="4104455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Podlahová konstrukce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644010" y="4581128"/>
            <a:ext cx="4032445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Podlahové dílce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644009" y="5318624"/>
            <a:ext cx="4032445" cy="5760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Zarážka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644009" y="6021288"/>
            <a:ext cx="4032445" cy="5760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Zábradlí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0004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08911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Ocelové lešení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67543" y="1127646"/>
            <a:ext cx="8208911" cy="107721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endParaRPr lang="cs-CZ" sz="2000" b="1" dirty="0" smtClean="0"/>
          </a:p>
          <a:p>
            <a:pPr algn="just"/>
            <a:r>
              <a:rPr lang="cs-CZ" sz="2400" b="1" dirty="0" smtClean="0"/>
              <a:t>Konstrukce  zhotovené z trubkového  lešení  </a:t>
            </a:r>
          </a:p>
          <a:p>
            <a:pPr algn="just"/>
            <a:endParaRPr lang="cs-CZ" sz="2000" b="1" u="sng" dirty="0"/>
          </a:p>
        </p:txBody>
      </p:sp>
      <p:sp>
        <p:nvSpPr>
          <p:cNvPr id="32" name="Obdélník 31"/>
          <p:cNvSpPr/>
          <p:nvPr/>
        </p:nvSpPr>
        <p:spPr>
          <a:xfrm>
            <a:off x="467543" y="2636912"/>
            <a:ext cx="4104455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Trubkové lešení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4644009" y="2636912"/>
            <a:ext cx="4032445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Lehké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4644008" y="3429000"/>
            <a:ext cx="4032445" cy="5760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Těžké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467544" y="4121784"/>
            <a:ext cx="8208910" cy="5040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Výtahová věž z trubek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467544" y="4787272"/>
            <a:ext cx="8208909" cy="5760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Ochranné lešení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467544" y="5517232"/>
            <a:ext cx="8208909" cy="5760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Ochranná stříška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8584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08911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Ocelové lešení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52" name="TextovéPole 151"/>
          <p:cNvSpPr txBox="1"/>
          <p:nvPr/>
        </p:nvSpPr>
        <p:spPr>
          <a:xfrm>
            <a:off x="467543" y="980728"/>
            <a:ext cx="8208911" cy="46166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2400" b="1" dirty="0" smtClean="0"/>
              <a:t>Trubkové  lešení - podrobnosti </a:t>
            </a:r>
          </a:p>
        </p:txBody>
      </p:sp>
      <p:sp>
        <p:nvSpPr>
          <p:cNvPr id="2" name="Obdélník 1"/>
          <p:cNvSpPr/>
          <p:nvPr/>
        </p:nvSpPr>
        <p:spPr>
          <a:xfrm>
            <a:off x="497573" y="1556792"/>
            <a:ext cx="8192654" cy="57606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Řez trubkovým lešením  a </a:t>
            </a:r>
            <a:r>
              <a:rPr lang="cs-CZ" b="1" dirty="0" err="1" smtClean="0">
                <a:solidFill>
                  <a:schemeClr val="tx1"/>
                </a:solidFill>
              </a:rPr>
              <a:t>dvoumadlovým</a:t>
            </a:r>
            <a:r>
              <a:rPr lang="cs-CZ" b="1" dirty="0" smtClean="0">
                <a:solidFill>
                  <a:schemeClr val="tx1"/>
                </a:solidFill>
              </a:rPr>
              <a:t>  zábradlím se zarážkou  </a:t>
            </a:r>
            <a:r>
              <a:rPr lang="cs-CZ" b="1" dirty="0" smtClean="0"/>
              <a:t> </a:t>
            </a:r>
            <a:endParaRPr lang="cs-CZ" b="1" dirty="0"/>
          </a:p>
        </p:txBody>
      </p:sp>
      <p:cxnSp>
        <p:nvCxnSpPr>
          <p:cNvPr id="4" name="Přímá spojnice 3"/>
          <p:cNvCxnSpPr/>
          <p:nvPr/>
        </p:nvCxnSpPr>
        <p:spPr>
          <a:xfrm rot="60000">
            <a:off x="7776356" y="2564904"/>
            <a:ext cx="36004" cy="396044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7236296" y="2708920"/>
            <a:ext cx="0" cy="306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7092280" y="2708920"/>
            <a:ext cx="0" cy="313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517408" y="2708920"/>
            <a:ext cx="0" cy="10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4355976" y="2708920"/>
            <a:ext cx="0" cy="38164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H="1">
            <a:off x="3419872" y="5746904"/>
            <a:ext cx="39604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>
            <a:off x="3419872" y="5589240"/>
            <a:ext cx="39604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7380312" y="5589240"/>
            <a:ext cx="0" cy="1576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419872" y="5602888"/>
            <a:ext cx="0" cy="1576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Obdélník 27"/>
          <p:cNvSpPr/>
          <p:nvPr/>
        </p:nvSpPr>
        <p:spPr>
          <a:xfrm rot="5400000">
            <a:off x="4383272" y="5157192"/>
            <a:ext cx="432048" cy="1440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1" name="Přímá spojnice 30"/>
          <p:cNvCxnSpPr/>
          <p:nvPr/>
        </p:nvCxnSpPr>
        <p:spPr>
          <a:xfrm flipV="1">
            <a:off x="4512054" y="5302848"/>
            <a:ext cx="163018" cy="1423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H="1">
            <a:off x="4544184" y="5445224"/>
            <a:ext cx="2556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Obdélník 41"/>
          <p:cNvSpPr/>
          <p:nvPr/>
        </p:nvSpPr>
        <p:spPr>
          <a:xfrm>
            <a:off x="7119576" y="5364552"/>
            <a:ext cx="100800" cy="396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4383272" y="5301208"/>
            <a:ext cx="100800" cy="396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9" name="Přímá spojnice 48"/>
          <p:cNvCxnSpPr/>
          <p:nvPr/>
        </p:nvCxnSpPr>
        <p:spPr>
          <a:xfrm flipV="1">
            <a:off x="4499992" y="5211784"/>
            <a:ext cx="163018" cy="1423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 flipV="1">
            <a:off x="4513640" y="5095064"/>
            <a:ext cx="163018" cy="1423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 flipV="1">
            <a:off x="4502264" y="4985880"/>
            <a:ext cx="163018" cy="1423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Vývojový diagram: spojnice 47"/>
          <p:cNvSpPr/>
          <p:nvPr/>
        </p:nvSpPr>
        <p:spPr>
          <a:xfrm>
            <a:off x="4527304" y="5746920"/>
            <a:ext cx="144000" cy="144000"/>
          </a:xfrm>
          <a:prstGeom prst="flowChartConnector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54"/>
          <p:cNvSpPr/>
          <p:nvPr/>
        </p:nvSpPr>
        <p:spPr>
          <a:xfrm>
            <a:off x="6948280" y="5750672"/>
            <a:ext cx="144000" cy="144000"/>
          </a:xfrm>
          <a:prstGeom prst="flowChartConnector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55"/>
          <p:cNvSpPr/>
          <p:nvPr/>
        </p:nvSpPr>
        <p:spPr>
          <a:xfrm>
            <a:off x="4527288" y="3645040"/>
            <a:ext cx="144000" cy="144000"/>
          </a:xfrm>
          <a:prstGeom prst="flowChartConnector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56"/>
          <p:cNvSpPr/>
          <p:nvPr/>
        </p:nvSpPr>
        <p:spPr>
          <a:xfrm>
            <a:off x="4540936" y="4495488"/>
            <a:ext cx="144000" cy="144000"/>
          </a:xfrm>
          <a:prstGeom prst="flowChartConnector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4" name="Přímá spojnice 53"/>
          <p:cNvCxnSpPr/>
          <p:nvPr/>
        </p:nvCxnSpPr>
        <p:spPr>
          <a:xfrm>
            <a:off x="7312072" y="5760552"/>
            <a:ext cx="0" cy="21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 flipH="1">
            <a:off x="6992976" y="5976552"/>
            <a:ext cx="32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 rot="2700000" flipH="1" flipV="1">
            <a:off x="6817896" y="5918216"/>
            <a:ext cx="216032" cy="37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6848206" y="5760552"/>
            <a:ext cx="0" cy="8183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8" name="Obdélník 127"/>
          <p:cNvSpPr/>
          <p:nvPr/>
        </p:nvSpPr>
        <p:spPr>
          <a:xfrm>
            <a:off x="7316976" y="5842386"/>
            <a:ext cx="63336" cy="77706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0" name="Přímá spojnice 129"/>
          <p:cNvCxnSpPr>
            <a:endCxn id="55" idx="5"/>
          </p:cNvCxnSpPr>
          <p:nvPr/>
        </p:nvCxnSpPr>
        <p:spPr>
          <a:xfrm flipH="1">
            <a:off x="7071192" y="5760552"/>
            <a:ext cx="165104" cy="113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>
            <a:off x="7236296" y="5985624"/>
            <a:ext cx="0" cy="50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7092280" y="5980400"/>
            <a:ext cx="0" cy="50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4514060" y="3875116"/>
            <a:ext cx="0" cy="72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H="1">
            <a:off x="4269900" y="5979084"/>
            <a:ext cx="32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H="1">
            <a:off x="4283968" y="4726812"/>
            <a:ext cx="32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H="1">
            <a:off x="4283968" y="3875116"/>
            <a:ext cx="32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rot="3780000" flipH="1">
            <a:off x="4376318" y="4520513"/>
            <a:ext cx="165104" cy="113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rot="3780000" flipH="1">
            <a:off x="4361258" y="3643849"/>
            <a:ext cx="165104" cy="113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rot="3780000" flipH="1">
            <a:off x="4361258" y="5751347"/>
            <a:ext cx="165104" cy="113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4268232" y="5763060"/>
            <a:ext cx="0" cy="21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4283968" y="4509120"/>
            <a:ext cx="0" cy="21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4283968" y="3645024"/>
            <a:ext cx="0" cy="21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Obdélník 57"/>
          <p:cNvSpPr/>
          <p:nvPr/>
        </p:nvSpPr>
        <p:spPr>
          <a:xfrm>
            <a:off x="4211960" y="5819332"/>
            <a:ext cx="63336" cy="77706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4226028" y="4581128"/>
            <a:ext cx="63336" cy="77706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4226028" y="3717032"/>
            <a:ext cx="63336" cy="77706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/>
          <p:nvPr/>
        </p:nvCxnSpPr>
        <p:spPr>
          <a:xfrm>
            <a:off x="4283968" y="3659092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>
            <a:off x="4269900" y="4510788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>
            <a:off x="4269900" y="5763060"/>
            <a:ext cx="1440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 rot="-2700000" flipH="1" flipV="1">
            <a:off x="4573162" y="5924966"/>
            <a:ext cx="216032" cy="37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 rot="-2700000" flipH="1" flipV="1">
            <a:off x="4584882" y="4656958"/>
            <a:ext cx="216032" cy="37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 rot="-2700000" flipH="1" flipV="1">
            <a:off x="4582534" y="3806930"/>
            <a:ext cx="216032" cy="37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>
            <a:off x="4745820" y="5767302"/>
            <a:ext cx="0" cy="8183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>
            <a:off x="4757540" y="4485226"/>
            <a:ext cx="0" cy="8183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>
            <a:off x="4755192" y="3643356"/>
            <a:ext cx="0" cy="8183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rot="-240000">
            <a:off x="4615697" y="3640001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 rot="-240000">
            <a:off x="4631433" y="4500075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>
            <a:off x="4514060" y="4725144"/>
            <a:ext cx="0" cy="111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5004048" y="5445224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76"/>
          <p:cNvCxnSpPr/>
          <p:nvPr/>
        </p:nvCxnSpPr>
        <p:spPr>
          <a:xfrm>
            <a:off x="5508104" y="5445224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77"/>
          <p:cNvCxnSpPr/>
          <p:nvPr/>
        </p:nvCxnSpPr>
        <p:spPr>
          <a:xfrm>
            <a:off x="6012160" y="5445224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>
            <a:off x="6588224" y="5445224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rot="-660000" flipH="1">
            <a:off x="5220004" y="5457724"/>
            <a:ext cx="216000" cy="117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79"/>
          <p:cNvCxnSpPr/>
          <p:nvPr/>
        </p:nvCxnSpPr>
        <p:spPr>
          <a:xfrm rot="-660000" flipH="1">
            <a:off x="5080759" y="5465346"/>
            <a:ext cx="216000" cy="117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nice 80"/>
          <p:cNvCxnSpPr/>
          <p:nvPr/>
        </p:nvCxnSpPr>
        <p:spPr>
          <a:xfrm rot="-660000" flipH="1">
            <a:off x="5323245" y="5479414"/>
            <a:ext cx="216000" cy="117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81"/>
          <p:cNvCxnSpPr/>
          <p:nvPr/>
        </p:nvCxnSpPr>
        <p:spPr>
          <a:xfrm rot="-660000" flipH="1">
            <a:off x="6074982" y="5479414"/>
            <a:ext cx="216000" cy="117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82"/>
          <p:cNvCxnSpPr/>
          <p:nvPr/>
        </p:nvCxnSpPr>
        <p:spPr>
          <a:xfrm rot="-660000" flipH="1">
            <a:off x="6218998" y="5479414"/>
            <a:ext cx="216000" cy="117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83"/>
          <p:cNvCxnSpPr/>
          <p:nvPr/>
        </p:nvCxnSpPr>
        <p:spPr>
          <a:xfrm rot="-660000" flipH="1">
            <a:off x="6363904" y="5479431"/>
            <a:ext cx="21600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84"/>
          <p:cNvCxnSpPr/>
          <p:nvPr/>
        </p:nvCxnSpPr>
        <p:spPr>
          <a:xfrm rot="-660000" flipH="1">
            <a:off x="4982895" y="5454207"/>
            <a:ext cx="18000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nice 85"/>
          <p:cNvCxnSpPr/>
          <p:nvPr/>
        </p:nvCxnSpPr>
        <p:spPr>
          <a:xfrm rot="-900000" flipH="1">
            <a:off x="6017707" y="5456305"/>
            <a:ext cx="14400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rot="780000">
            <a:off x="6594757" y="5462378"/>
            <a:ext cx="18000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nice 86"/>
          <p:cNvCxnSpPr/>
          <p:nvPr/>
        </p:nvCxnSpPr>
        <p:spPr>
          <a:xfrm rot="780000">
            <a:off x="6719021" y="5478154"/>
            <a:ext cx="18000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nice 87"/>
          <p:cNvCxnSpPr/>
          <p:nvPr/>
        </p:nvCxnSpPr>
        <p:spPr>
          <a:xfrm rot="780000">
            <a:off x="6857353" y="5478154"/>
            <a:ext cx="18000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nice 88"/>
          <p:cNvCxnSpPr/>
          <p:nvPr/>
        </p:nvCxnSpPr>
        <p:spPr>
          <a:xfrm rot="780000">
            <a:off x="5821713" y="5475806"/>
            <a:ext cx="18000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Přímá spojnice 89"/>
          <p:cNvCxnSpPr/>
          <p:nvPr/>
        </p:nvCxnSpPr>
        <p:spPr>
          <a:xfrm rot="780000">
            <a:off x="5691765" y="5473458"/>
            <a:ext cx="18000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nice 90"/>
          <p:cNvCxnSpPr/>
          <p:nvPr/>
        </p:nvCxnSpPr>
        <p:spPr>
          <a:xfrm rot="780000">
            <a:off x="5517945" y="5464086"/>
            <a:ext cx="18000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Přímá spojnice 91"/>
          <p:cNvCxnSpPr/>
          <p:nvPr/>
        </p:nvCxnSpPr>
        <p:spPr>
          <a:xfrm rot="780000">
            <a:off x="4826001" y="5464086"/>
            <a:ext cx="18000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Přímá spojnice 92"/>
          <p:cNvCxnSpPr/>
          <p:nvPr/>
        </p:nvCxnSpPr>
        <p:spPr>
          <a:xfrm rot="780000">
            <a:off x="4667917" y="5478154"/>
            <a:ext cx="18000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Přímá spojnice 93"/>
          <p:cNvCxnSpPr/>
          <p:nvPr/>
        </p:nvCxnSpPr>
        <p:spPr>
          <a:xfrm rot="780000">
            <a:off x="4523901" y="5478114"/>
            <a:ext cx="18000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Přímá spojnice 94"/>
          <p:cNvCxnSpPr>
            <a:endCxn id="42" idx="1"/>
          </p:cNvCxnSpPr>
          <p:nvPr/>
        </p:nvCxnSpPr>
        <p:spPr>
          <a:xfrm>
            <a:off x="6996071" y="5445224"/>
            <a:ext cx="123505" cy="117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4445968" y="2780928"/>
            <a:ext cx="0" cy="43199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nice 95"/>
          <p:cNvCxnSpPr/>
          <p:nvPr/>
        </p:nvCxnSpPr>
        <p:spPr>
          <a:xfrm>
            <a:off x="7164288" y="2823132"/>
            <a:ext cx="0" cy="43199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H="1">
            <a:off x="7812360" y="2564904"/>
            <a:ext cx="504056" cy="4742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Přímá spojnice 96"/>
          <p:cNvCxnSpPr/>
          <p:nvPr/>
        </p:nvCxnSpPr>
        <p:spPr>
          <a:xfrm flipH="1">
            <a:off x="7812360" y="2717304"/>
            <a:ext cx="504056" cy="4742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Přímá spojnice 97"/>
          <p:cNvCxnSpPr/>
          <p:nvPr/>
        </p:nvCxnSpPr>
        <p:spPr>
          <a:xfrm flipH="1">
            <a:off x="7812360" y="3090408"/>
            <a:ext cx="504056" cy="4742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Přímá spojnice 98"/>
          <p:cNvCxnSpPr/>
          <p:nvPr/>
        </p:nvCxnSpPr>
        <p:spPr>
          <a:xfrm flipH="1">
            <a:off x="7812360" y="3242808"/>
            <a:ext cx="504056" cy="4742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Přímá spojnice 99"/>
          <p:cNvCxnSpPr/>
          <p:nvPr/>
        </p:nvCxnSpPr>
        <p:spPr>
          <a:xfrm flipH="1">
            <a:off x="7812360" y="3738480"/>
            <a:ext cx="504056" cy="4742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Přímá spojnice 100"/>
          <p:cNvCxnSpPr/>
          <p:nvPr/>
        </p:nvCxnSpPr>
        <p:spPr>
          <a:xfrm flipH="1">
            <a:off x="7812360" y="3890880"/>
            <a:ext cx="504056" cy="4742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Přímá spojnice 101"/>
          <p:cNvCxnSpPr/>
          <p:nvPr/>
        </p:nvCxnSpPr>
        <p:spPr>
          <a:xfrm flipH="1">
            <a:off x="7812360" y="4386552"/>
            <a:ext cx="504056" cy="4742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Přímá spojnice 102"/>
          <p:cNvCxnSpPr/>
          <p:nvPr/>
        </p:nvCxnSpPr>
        <p:spPr>
          <a:xfrm flipH="1">
            <a:off x="7812360" y="4538952"/>
            <a:ext cx="504056" cy="4742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Přímá spojnice 103"/>
          <p:cNvCxnSpPr/>
          <p:nvPr/>
        </p:nvCxnSpPr>
        <p:spPr>
          <a:xfrm flipH="1">
            <a:off x="7812360" y="5034624"/>
            <a:ext cx="504056" cy="4742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Přímá spojnice 104"/>
          <p:cNvCxnSpPr/>
          <p:nvPr/>
        </p:nvCxnSpPr>
        <p:spPr>
          <a:xfrm flipH="1">
            <a:off x="7812360" y="5187024"/>
            <a:ext cx="504056" cy="4742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Přímá spojnice 105"/>
          <p:cNvCxnSpPr/>
          <p:nvPr/>
        </p:nvCxnSpPr>
        <p:spPr>
          <a:xfrm flipH="1">
            <a:off x="7812360" y="5682696"/>
            <a:ext cx="504056" cy="4742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Přímá spojnice 106"/>
          <p:cNvCxnSpPr/>
          <p:nvPr/>
        </p:nvCxnSpPr>
        <p:spPr>
          <a:xfrm flipH="1">
            <a:off x="7812360" y="5835096"/>
            <a:ext cx="504056" cy="4742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V="1">
            <a:off x="4413916" y="2954416"/>
            <a:ext cx="3650472" cy="425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rot="-2700000">
            <a:off x="4278754" y="2980230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Přímá spojnice 109"/>
          <p:cNvCxnSpPr/>
          <p:nvPr/>
        </p:nvCxnSpPr>
        <p:spPr>
          <a:xfrm rot="-2700000">
            <a:off x="6995682" y="2966162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Přímá spojnice 110"/>
          <p:cNvCxnSpPr/>
          <p:nvPr/>
        </p:nvCxnSpPr>
        <p:spPr>
          <a:xfrm rot="-2700000">
            <a:off x="7620926" y="2966162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5608248" y="2650980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1550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7280168" y="2636912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250</a:t>
            </a:r>
            <a:endParaRPr lang="cs-CZ" dirty="0"/>
          </a:p>
        </p:txBody>
      </p:sp>
      <p:cxnSp>
        <p:nvCxnSpPr>
          <p:cNvPr id="109" name="Přímá spojnice 108"/>
          <p:cNvCxnSpPr/>
          <p:nvPr/>
        </p:nvCxnSpPr>
        <p:spPr>
          <a:xfrm flipH="1">
            <a:off x="3563888" y="5443516"/>
            <a:ext cx="49538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Přímá spojnice 112"/>
          <p:cNvCxnSpPr/>
          <p:nvPr/>
        </p:nvCxnSpPr>
        <p:spPr>
          <a:xfrm flipH="1">
            <a:off x="3563888" y="3645024"/>
            <a:ext cx="432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Přímá spojnice 114"/>
          <p:cNvCxnSpPr/>
          <p:nvPr/>
        </p:nvCxnSpPr>
        <p:spPr>
          <a:xfrm>
            <a:off x="3779888" y="3643356"/>
            <a:ext cx="0" cy="20247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Přímá spojnice 116"/>
          <p:cNvCxnSpPr/>
          <p:nvPr/>
        </p:nvCxnSpPr>
        <p:spPr>
          <a:xfrm rot="2700000">
            <a:off x="3616614" y="5461946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Přímá spojnice 121"/>
          <p:cNvCxnSpPr/>
          <p:nvPr/>
        </p:nvCxnSpPr>
        <p:spPr>
          <a:xfrm rot="2700000">
            <a:off x="3611306" y="5614346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Přímá spojnice 122"/>
          <p:cNvCxnSpPr/>
          <p:nvPr/>
        </p:nvCxnSpPr>
        <p:spPr>
          <a:xfrm rot="2700000">
            <a:off x="3611306" y="3656438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8" name="TextovéPole 117"/>
          <p:cNvSpPr txBox="1"/>
          <p:nvPr/>
        </p:nvSpPr>
        <p:spPr>
          <a:xfrm rot="16200000">
            <a:off x="3297010" y="4358122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1100</a:t>
            </a:r>
            <a:endParaRPr lang="cs-CZ" dirty="0"/>
          </a:p>
        </p:txBody>
      </p:sp>
      <p:sp>
        <p:nvSpPr>
          <p:cNvPr id="119" name="TextovéPole 118"/>
          <p:cNvSpPr txBox="1"/>
          <p:nvPr/>
        </p:nvSpPr>
        <p:spPr>
          <a:xfrm rot="16200000">
            <a:off x="3423322" y="5109871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50</a:t>
            </a:r>
            <a:endParaRPr lang="cs-CZ" dirty="0"/>
          </a:p>
        </p:txBody>
      </p:sp>
      <p:sp>
        <p:nvSpPr>
          <p:cNvPr id="120" name="TextovéPole 119"/>
          <p:cNvSpPr txBox="1"/>
          <p:nvPr/>
        </p:nvSpPr>
        <p:spPr>
          <a:xfrm>
            <a:off x="4932040" y="3068960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cxnSp>
        <p:nvCxnSpPr>
          <p:cNvPr id="124" name="Přímá spojnice se šipkou 123"/>
          <p:cNvCxnSpPr/>
          <p:nvPr/>
        </p:nvCxnSpPr>
        <p:spPr>
          <a:xfrm flipH="1">
            <a:off x="4412248" y="3253626"/>
            <a:ext cx="504000" cy="1800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5" name="TextovéPole 124"/>
          <p:cNvSpPr txBox="1"/>
          <p:nvPr/>
        </p:nvSpPr>
        <p:spPr>
          <a:xfrm>
            <a:off x="5220072" y="3501008"/>
            <a:ext cx="2551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cxnSp>
        <p:nvCxnSpPr>
          <p:cNvPr id="127" name="Přímá spojnice se šipkou 126"/>
          <p:cNvCxnSpPr/>
          <p:nvPr/>
        </p:nvCxnSpPr>
        <p:spPr>
          <a:xfrm flipH="1">
            <a:off x="4583560" y="3699742"/>
            <a:ext cx="64800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9" name="TextovéPole 128"/>
          <p:cNvSpPr txBox="1"/>
          <p:nvPr/>
        </p:nvSpPr>
        <p:spPr>
          <a:xfrm>
            <a:off x="3851920" y="493187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cxnSp>
        <p:nvCxnSpPr>
          <p:cNvPr id="132" name="Přímá spojnice se šipkou 131"/>
          <p:cNvCxnSpPr/>
          <p:nvPr/>
        </p:nvCxnSpPr>
        <p:spPr>
          <a:xfrm flipV="1">
            <a:off x="4140000" y="5157192"/>
            <a:ext cx="43200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3" name="TextovéPole 132"/>
          <p:cNvSpPr txBox="1"/>
          <p:nvPr/>
        </p:nvSpPr>
        <p:spPr>
          <a:xfrm>
            <a:off x="6168572" y="4726812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cxnSp>
        <p:nvCxnSpPr>
          <p:cNvPr id="135" name="Přímá spojnice se šipkou 134"/>
          <p:cNvCxnSpPr>
            <a:stCxn id="133" idx="2"/>
          </p:cNvCxnSpPr>
          <p:nvPr/>
        </p:nvCxnSpPr>
        <p:spPr>
          <a:xfrm>
            <a:off x="6321819" y="5096144"/>
            <a:ext cx="0" cy="3473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6" name="TextovéPole 135"/>
          <p:cNvSpPr txBox="1"/>
          <p:nvPr/>
        </p:nvSpPr>
        <p:spPr>
          <a:xfrm>
            <a:off x="5781765" y="6156920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cxnSp>
        <p:nvCxnSpPr>
          <p:cNvPr id="138" name="Přímá spojnice se šipkou 137"/>
          <p:cNvCxnSpPr>
            <a:stCxn id="136" idx="0"/>
          </p:cNvCxnSpPr>
          <p:nvPr/>
        </p:nvCxnSpPr>
        <p:spPr>
          <a:xfrm flipV="1">
            <a:off x="5922990" y="5697208"/>
            <a:ext cx="0" cy="45971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9" name="TextovéPole 138"/>
          <p:cNvSpPr txBox="1"/>
          <p:nvPr/>
        </p:nvSpPr>
        <p:spPr>
          <a:xfrm>
            <a:off x="5079677" y="6232400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cxnSp>
        <p:nvCxnSpPr>
          <p:cNvPr id="141" name="Přímá spojnice se šipkou 140"/>
          <p:cNvCxnSpPr>
            <a:stCxn id="139" idx="0"/>
            <a:endCxn id="48" idx="4"/>
          </p:cNvCxnSpPr>
          <p:nvPr/>
        </p:nvCxnSpPr>
        <p:spPr>
          <a:xfrm flipH="1" flipV="1">
            <a:off x="4599304" y="5890920"/>
            <a:ext cx="633620" cy="3414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4" name="Přímá spojnice 143"/>
          <p:cNvCxnSpPr/>
          <p:nvPr/>
        </p:nvCxnSpPr>
        <p:spPr>
          <a:xfrm>
            <a:off x="4514060" y="5985408"/>
            <a:ext cx="0" cy="54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5" name="Přímá spojnice 144"/>
          <p:cNvCxnSpPr/>
          <p:nvPr/>
        </p:nvCxnSpPr>
        <p:spPr>
          <a:xfrm>
            <a:off x="4857758" y="4985880"/>
            <a:ext cx="52200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7" name="Přímá spojnice 146"/>
          <p:cNvCxnSpPr/>
          <p:nvPr/>
        </p:nvCxnSpPr>
        <p:spPr>
          <a:xfrm flipH="1">
            <a:off x="5220072" y="4985880"/>
            <a:ext cx="12852" cy="55983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0" name="Přímá spojnice 149"/>
          <p:cNvCxnSpPr/>
          <p:nvPr/>
        </p:nvCxnSpPr>
        <p:spPr>
          <a:xfrm rot="2700000">
            <a:off x="5070842" y="5001762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3" name="Přímá spojnice 152"/>
          <p:cNvCxnSpPr/>
          <p:nvPr/>
        </p:nvCxnSpPr>
        <p:spPr>
          <a:xfrm rot="2700000">
            <a:off x="5051466" y="5460278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8" name="TextovéPole 147"/>
          <p:cNvSpPr txBox="1"/>
          <p:nvPr/>
        </p:nvSpPr>
        <p:spPr>
          <a:xfrm rot="16200000">
            <a:off x="4820708" y="4996229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200</a:t>
            </a:r>
            <a:endParaRPr lang="cs-CZ" dirty="0"/>
          </a:p>
        </p:txBody>
      </p:sp>
      <p:cxnSp>
        <p:nvCxnSpPr>
          <p:cNvPr id="154" name="Přímá spojnice 153"/>
          <p:cNvCxnSpPr>
            <a:stCxn id="28" idx="1"/>
          </p:cNvCxnSpPr>
          <p:nvPr/>
        </p:nvCxnSpPr>
        <p:spPr>
          <a:xfrm flipV="1">
            <a:off x="4599296" y="4500075"/>
            <a:ext cx="748375" cy="51310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6" name="Přímá spojnice 155"/>
          <p:cNvCxnSpPr/>
          <p:nvPr/>
        </p:nvCxnSpPr>
        <p:spPr>
          <a:xfrm flipV="1">
            <a:off x="5378156" y="4477816"/>
            <a:ext cx="711551" cy="2225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7" name="TextovéPole 156"/>
          <p:cNvSpPr txBox="1"/>
          <p:nvPr/>
        </p:nvSpPr>
        <p:spPr>
          <a:xfrm>
            <a:off x="5580112" y="418366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25</a:t>
            </a:r>
            <a:endParaRPr lang="cs-CZ" dirty="0"/>
          </a:p>
        </p:txBody>
      </p:sp>
      <p:sp>
        <p:nvSpPr>
          <p:cNvPr id="158" name="TextovéPole 157"/>
          <p:cNvSpPr txBox="1"/>
          <p:nvPr/>
        </p:nvSpPr>
        <p:spPr>
          <a:xfrm>
            <a:off x="5508104" y="4437112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200</a:t>
            </a:r>
            <a:endParaRPr lang="cs-CZ" dirty="0"/>
          </a:p>
        </p:txBody>
      </p:sp>
      <p:sp>
        <p:nvSpPr>
          <p:cNvPr id="159" name="TextovéPole 172"/>
          <p:cNvSpPr txBox="1"/>
          <p:nvPr/>
        </p:nvSpPr>
        <p:spPr>
          <a:xfrm>
            <a:off x="1009257" y="2987660"/>
            <a:ext cx="13651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Svislé trubky</a:t>
            </a:r>
            <a:endParaRPr lang="cs-CZ" dirty="0"/>
          </a:p>
        </p:txBody>
      </p:sp>
      <p:sp>
        <p:nvSpPr>
          <p:cNvPr id="160" name="TextovéPole 173"/>
          <p:cNvSpPr txBox="1"/>
          <p:nvPr/>
        </p:nvSpPr>
        <p:spPr>
          <a:xfrm>
            <a:off x="967775" y="3419708"/>
            <a:ext cx="16628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Podélné trubky</a:t>
            </a:r>
            <a:endParaRPr lang="cs-CZ" dirty="0"/>
          </a:p>
        </p:txBody>
      </p:sp>
      <p:sp>
        <p:nvSpPr>
          <p:cNvPr id="161" name="TextovéPole 174"/>
          <p:cNvSpPr txBox="1"/>
          <p:nvPr/>
        </p:nvSpPr>
        <p:spPr>
          <a:xfrm>
            <a:off x="942442" y="3851756"/>
            <a:ext cx="1486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Příčné trubky</a:t>
            </a:r>
            <a:endParaRPr lang="cs-CZ" dirty="0"/>
          </a:p>
        </p:txBody>
      </p:sp>
      <p:sp>
        <p:nvSpPr>
          <p:cNvPr id="162" name="TextovéPole 175"/>
          <p:cNvSpPr txBox="1"/>
          <p:nvPr/>
        </p:nvSpPr>
        <p:spPr>
          <a:xfrm>
            <a:off x="906834" y="4283804"/>
            <a:ext cx="10440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 Podlaha </a:t>
            </a:r>
            <a:endParaRPr lang="cs-CZ" dirty="0"/>
          </a:p>
        </p:txBody>
      </p:sp>
      <p:sp>
        <p:nvSpPr>
          <p:cNvPr id="163" name="TextovéPole 176"/>
          <p:cNvSpPr txBox="1"/>
          <p:nvPr/>
        </p:nvSpPr>
        <p:spPr>
          <a:xfrm>
            <a:off x="923965" y="4715852"/>
            <a:ext cx="9426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 Zarážka</a:t>
            </a:r>
            <a:endParaRPr lang="cs-CZ" dirty="0"/>
          </a:p>
        </p:txBody>
      </p:sp>
      <p:sp>
        <p:nvSpPr>
          <p:cNvPr id="164" name="TextovéPole 177"/>
          <p:cNvSpPr txBox="1"/>
          <p:nvPr/>
        </p:nvSpPr>
        <p:spPr>
          <a:xfrm>
            <a:off x="976676" y="5219908"/>
            <a:ext cx="936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Zábradlí</a:t>
            </a:r>
            <a:endParaRPr lang="cs-CZ" dirty="0"/>
          </a:p>
        </p:txBody>
      </p:sp>
      <p:sp>
        <p:nvSpPr>
          <p:cNvPr id="168" name="TextovéPole 186"/>
          <p:cNvSpPr txBox="1"/>
          <p:nvPr/>
        </p:nvSpPr>
        <p:spPr>
          <a:xfrm>
            <a:off x="553017" y="3005080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69" name="TextovéPole 537"/>
          <p:cNvSpPr txBox="1"/>
          <p:nvPr/>
        </p:nvSpPr>
        <p:spPr>
          <a:xfrm>
            <a:off x="546794" y="3410416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70" name="TextovéPole 538"/>
          <p:cNvSpPr txBox="1"/>
          <p:nvPr/>
        </p:nvSpPr>
        <p:spPr>
          <a:xfrm>
            <a:off x="546794" y="3851756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71" name="TextovéPole 540"/>
          <p:cNvSpPr txBox="1"/>
          <p:nvPr/>
        </p:nvSpPr>
        <p:spPr>
          <a:xfrm>
            <a:off x="546794" y="4274512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172" name="TextovéPole 541"/>
          <p:cNvSpPr txBox="1"/>
          <p:nvPr/>
        </p:nvSpPr>
        <p:spPr>
          <a:xfrm>
            <a:off x="546794" y="470656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173" name="TextovéPole 542"/>
          <p:cNvSpPr txBox="1"/>
          <p:nvPr/>
        </p:nvSpPr>
        <p:spPr>
          <a:xfrm>
            <a:off x="546794" y="5183904"/>
            <a:ext cx="2551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/>
              <a:t>f</a:t>
            </a:r>
          </a:p>
        </p:txBody>
      </p:sp>
    </p:spTree>
    <p:extLst>
      <p:ext uri="{BB962C8B-B14F-4D97-AF65-F5344CB8AC3E}">
        <p14:creationId xmlns:p14="http://schemas.microsoft.com/office/powerpoint/2010/main" val="769424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08911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Ocelové lešení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22" name="TextovéPole 121"/>
          <p:cNvSpPr txBox="1"/>
          <p:nvPr/>
        </p:nvSpPr>
        <p:spPr>
          <a:xfrm>
            <a:off x="467543" y="980728"/>
            <a:ext cx="8208911" cy="46166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2400" b="1" dirty="0" smtClean="0"/>
              <a:t>Trubkové  lešení - podrobnosti </a:t>
            </a:r>
          </a:p>
        </p:txBody>
      </p:sp>
      <p:sp>
        <p:nvSpPr>
          <p:cNvPr id="123" name="Obdélník 122"/>
          <p:cNvSpPr/>
          <p:nvPr/>
        </p:nvSpPr>
        <p:spPr>
          <a:xfrm>
            <a:off x="483800" y="1556792"/>
            <a:ext cx="8192654" cy="57606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err="1" smtClean="0">
                <a:solidFill>
                  <a:schemeClr val="tx1"/>
                </a:solidFill>
              </a:rPr>
              <a:t>Nánožka</a:t>
            </a:r>
            <a:r>
              <a:rPr lang="cs-CZ" dirty="0" smtClean="0">
                <a:solidFill>
                  <a:schemeClr val="tx1"/>
                </a:solidFill>
              </a:rPr>
              <a:t>, nastavovací spojka,  upínací spojka</a:t>
            </a:r>
            <a:r>
              <a:rPr lang="cs-CZ" b="1" dirty="0" smtClean="0"/>
              <a:t> </a:t>
            </a:r>
            <a:endParaRPr lang="cs-CZ" b="1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4499992" y="5717894"/>
            <a:ext cx="2160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8" name="Přímá spojnice 277"/>
          <p:cNvCxnSpPr/>
          <p:nvPr/>
        </p:nvCxnSpPr>
        <p:spPr>
          <a:xfrm>
            <a:off x="4499992" y="5623820"/>
            <a:ext cx="212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9" name="Přímá spojnice 278"/>
          <p:cNvCxnSpPr/>
          <p:nvPr/>
        </p:nvCxnSpPr>
        <p:spPr>
          <a:xfrm>
            <a:off x="5868144" y="4183660"/>
            <a:ext cx="252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4499992" y="4183660"/>
            <a:ext cx="1368152" cy="14401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0" name="Přímá spojnice 279"/>
          <p:cNvCxnSpPr/>
          <p:nvPr/>
        </p:nvCxnSpPr>
        <p:spPr>
          <a:xfrm flipV="1">
            <a:off x="6630428" y="4183660"/>
            <a:ext cx="1368152" cy="14401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1" name="Přímá spojnice 280"/>
          <p:cNvCxnSpPr/>
          <p:nvPr/>
        </p:nvCxnSpPr>
        <p:spPr>
          <a:xfrm flipV="1">
            <a:off x="6674300" y="4269736"/>
            <a:ext cx="1368152" cy="14401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6660232" y="5637888"/>
            <a:ext cx="0" cy="1033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2" name="Přímá spojnice 281"/>
          <p:cNvCxnSpPr/>
          <p:nvPr/>
        </p:nvCxnSpPr>
        <p:spPr>
          <a:xfrm rot="180000">
            <a:off x="4502697" y="5637888"/>
            <a:ext cx="0" cy="1033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3" name="Přímá spojnice 282"/>
          <p:cNvCxnSpPr/>
          <p:nvPr/>
        </p:nvCxnSpPr>
        <p:spPr>
          <a:xfrm>
            <a:off x="8026716" y="4196174"/>
            <a:ext cx="0" cy="1033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6012160" y="5047756"/>
            <a:ext cx="32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6328329" y="4830064"/>
            <a:ext cx="230091" cy="22323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V="1">
            <a:off x="6012160" y="4332566"/>
            <a:ext cx="0" cy="72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4" name="Přímá spojnice 283"/>
          <p:cNvCxnSpPr/>
          <p:nvPr/>
        </p:nvCxnSpPr>
        <p:spPr>
          <a:xfrm flipV="1">
            <a:off x="6314260" y="4329344"/>
            <a:ext cx="0" cy="72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5" name="Přímá spojnice 284"/>
          <p:cNvCxnSpPr/>
          <p:nvPr/>
        </p:nvCxnSpPr>
        <p:spPr>
          <a:xfrm flipV="1">
            <a:off x="6544352" y="4128942"/>
            <a:ext cx="0" cy="72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6" name="Přímá spojnice 285"/>
          <p:cNvCxnSpPr/>
          <p:nvPr/>
        </p:nvCxnSpPr>
        <p:spPr>
          <a:xfrm>
            <a:off x="6554608" y="4183660"/>
            <a:ext cx="1440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7" name="Přímá spojnice 286"/>
          <p:cNvCxnSpPr/>
          <p:nvPr/>
        </p:nvCxnSpPr>
        <p:spPr>
          <a:xfrm>
            <a:off x="6009812" y="4357480"/>
            <a:ext cx="28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8" name="Přímá spojnice 287"/>
          <p:cNvCxnSpPr/>
          <p:nvPr/>
        </p:nvCxnSpPr>
        <p:spPr>
          <a:xfrm flipV="1">
            <a:off x="6315928" y="4130740"/>
            <a:ext cx="214356" cy="21988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9" name="Přímá spojnice 288"/>
          <p:cNvCxnSpPr/>
          <p:nvPr/>
        </p:nvCxnSpPr>
        <p:spPr>
          <a:xfrm flipV="1">
            <a:off x="6013828" y="4116672"/>
            <a:ext cx="214388" cy="20414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0" name="Přímá spojnice 289"/>
          <p:cNvCxnSpPr/>
          <p:nvPr/>
        </p:nvCxnSpPr>
        <p:spPr>
          <a:xfrm>
            <a:off x="6200080" y="4127388"/>
            <a:ext cx="28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4499992" y="5911852"/>
            <a:ext cx="0" cy="4680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1" name="Přímá spojnice 290"/>
          <p:cNvCxnSpPr/>
          <p:nvPr/>
        </p:nvCxnSpPr>
        <p:spPr>
          <a:xfrm>
            <a:off x="6660232" y="5947856"/>
            <a:ext cx="0" cy="4680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6876256" y="5741184"/>
            <a:ext cx="648072" cy="7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2" name="Přímá spojnice 291"/>
          <p:cNvCxnSpPr/>
          <p:nvPr/>
        </p:nvCxnSpPr>
        <p:spPr>
          <a:xfrm>
            <a:off x="8316416" y="4255668"/>
            <a:ext cx="648072" cy="7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4499992" y="6231242"/>
            <a:ext cx="2160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 flipV="1">
            <a:off x="7314504" y="4246376"/>
            <a:ext cx="1433960" cy="147151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TextovéPole 55"/>
          <p:cNvSpPr txBox="1"/>
          <p:nvPr/>
        </p:nvSpPr>
        <p:spPr>
          <a:xfrm>
            <a:off x="5332420" y="5911852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200</a:t>
            </a:r>
            <a:endParaRPr lang="cs-CZ" dirty="0"/>
          </a:p>
        </p:txBody>
      </p:sp>
      <p:sp>
        <p:nvSpPr>
          <p:cNvPr id="57" name="TextovéPole 56"/>
          <p:cNvSpPr txBox="1"/>
          <p:nvPr/>
        </p:nvSpPr>
        <p:spPr>
          <a:xfrm rot="18472151">
            <a:off x="7638682" y="4683848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200</a:t>
            </a:r>
            <a:endParaRPr lang="cs-CZ" dirty="0"/>
          </a:p>
        </p:txBody>
      </p:sp>
      <p:cxnSp>
        <p:nvCxnSpPr>
          <p:cNvPr id="59" name="Přímá spojnice 58"/>
          <p:cNvCxnSpPr/>
          <p:nvPr/>
        </p:nvCxnSpPr>
        <p:spPr>
          <a:xfrm rot="-2700000">
            <a:off x="4325775" y="6224843"/>
            <a:ext cx="39835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3" name="Přímá spojnice 292"/>
          <p:cNvCxnSpPr/>
          <p:nvPr/>
        </p:nvCxnSpPr>
        <p:spPr>
          <a:xfrm rot="-2700000">
            <a:off x="6450165" y="6224843"/>
            <a:ext cx="39835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 rot="-5160000">
            <a:off x="5079508" y="4859868"/>
            <a:ext cx="108000" cy="25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4" name="Přímá spojnice 293"/>
          <p:cNvCxnSpPr/>
          <p:nvPr/>
        </p:nvCxnSpPr>
        <p:spPr>
          <a:xfrm>
            <a:off x="8662388" y="4111652"/>
            <a:ext cx="158084" cy="3600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 flipH="1">
            <a:off x="3923928" y="5722540"/>
            <a:ext cx="46018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5" name="Přímá spojnice 294"/>
          <p:cNvCxnSpPr/>
          <p:nvPr/>
        </p:nvCxnSpPr>
        <p:spPr>
          <a:xfrm flipH="1">
            <a:off x="3923928" y="5623820"/>
            <a:ext cx="46018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>
            <a:off x="4067944" y="5263780"/>
            <a:ext cx="0" cy="6096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84"/>
          <p:cNvCxnSpPr/>
          <p:nvPr/>
        </p:nvCxnSpPr>
        <p:spPr>
          <a:xfrm rot="2700000">
            <a:off x="3904646" y="5751114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9" name="Přímá spojnice 298"/>
          <p:cNvCxnSpPr/>
          <p:nvPr/>
        </p:nvCxnSpPr>
        <p:spPr>
          <a:xfrm rot="2700000">
            <a:off x="3899338" y="5621166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9" name="TextovéPole 88"/>
          <p:cNvSpPr txBox="1"/>
          <p:nvPr/>
        </p:nvSpPr>
        <p:spPr>
          <a:xfrm rot="16200000">
            <a:off x="3804443" y="515779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cxnSp>
        <p:nvCxnSpPr>
          <p:cNvPr id="91" name="Přímá spojnice 90"/>
          <p:cNvCxnSpPr/>
          <p:nvPr/>
        </p:nvCxnSpPr>
        <p:spPr>
          <a:xfrm rot="120000">
            <a:off x="6008212" y="5170897"/>
            <a:ext cx="18016" cy="35090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4" name="Přímá spojnice 303"/>
          <p:cNvCxnSpPr/>
          <p:nvPr/>
        </p:nvCxnSpPr>
        <p:spPr>
          <a:xfrm rot="120000">
            <a:off x="6319930" y="5172565"/>
            <a:ext cx="18016" cy="35090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7" name="Přímá spojnice 296"/>
          <p:cNvCxnSpPr/>
          <p:nvPr/>
        </p:nvCxnSpPr>
        <p:spPr>
          <a:xfrm>
            <a:off x="5998092" y="5407796"/>
            <a:ext cx="3319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7" name="Přímá spojnice 306"/>
          <p:cNvCxnSpPr/>
          <p:nvPr/>
        </p:nvCxnSpPr>
        <p:spPr>
          <a:xfrm rot="-2700000">
            <a:off x="5830229" y="5404619"/>
            <a:ext cx="39835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8" name="Přímá spojnice 307"/>
          <p:cNvCxnSpPr/>
          <p:nvPr/>
        </p:nvCxnSpPr>
        <p:spPr>
          <a:xfrm rot="-2700000">
            <a:off x="6133997" y="5426709"/>
            <a:ext cx="39835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0" name="TextovéPole 299"/>
          <p:cNvSpPr txBox="1"/>
          <p:nvPr/>
        </p:nvSpPr>
        <p:spPr>
          <a:xfrm>
            <a:off x="5998092" y="5133832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25</a:t>
            </a:r>
            <a:endParaRPr lang="cs-CZ" dirty="0"/>
          </a:p>
        </p:txBody>
      </p:sp>
      <p:cxnSp>
        <p:nvCxnSpPr>
          <p:cNvPr id="302" name="Přímá spojnice 301"/>
          <p:cNvCxnSpPr/>
          <p:nvPr/>
        </p:nvCxnSpPr>
        <p:spPr>
          <a:xfrm>
            <a:off x="6642828" y="5053298"/>
            <a:ext cx="41798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3" name="Přímá spojnice 312"/>
          <p:cNvCxnSpPr/>
          <p:nvPr/>
        </p:nvCxnSpPr>
        <p:spPr>
          <a:xfrm>
            <a:off x="6674300" y="4357480"/>
            <a:ext cx="41798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5" name="Přímá spojnice 304"/>
          <p:cNvCxnSpPr/>
          <p:nvPr/>
        </p:nvCxnSpPr>
        <p:spPr>
          <a:xfrm>
            <a:off x="6948264" y="4357480"/>
            <a:ext cx="0" cy="69581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6" name="Přímá spojnice 315"/>
          <p:cNvCxnSpPr/>
          <p:nvPr/>
        </p:nvCxnSpPr>
        <p:spPr>
          <a:xfrm rot="2700000">
            <a:off x="6784966" y="5045102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7" name="Přímá spojnice 316"/>
          <p:cNvCxnSpPr/>
          <p:nvPr/>
        </p:nvCxnSpPr>
        <p:spPr>
          <a:xfrm rot="2700000">
            <a:off x="6807794" y="4367226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6" name="TextovéPole 305"/>
          <p:cNvSpPr txBox="1"/>
          <p:nvPr/>
        </p:nvSpPr>
        <p:spPr>
          <a:xfrm rot="16200000">
            <a:off x="6635546" y="4509722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60</a:t>
            </a:r>
            <a:endParaRPr lang="cs-CZ" dirty="0"/>
          </a:p>
        </p:txBody>
      </p:sp>
      <p:sp>
        <p:nvSpPr>
          <p:cNvPr id="312" name="TextovéPole 311"/>
          <p:cNvSpPr txBox="1"/>
          <p:nvPr/>
        </p:nvSpPr>
        <p:spPr>
          <a:xfrm>
            <a:off x="6981264" y="4615708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ym typeface="Symbol"/>
              </a:rPr>
              <a:t></a:t>
            </a:r>
            <a:endParaRPr lang="cs-CZ" dirty="0"/>
          </a:p>
        </p:txBody>
      </p:sp>
      <p:sp>
        <p:nvSpPr>
          <p:cNvPr id="324" name="TextovéPole 323"/>
          <p:cNvSpPr txBox="1"/>
          <p:nvPr/>
        </p:nvSpPr>
        <p:spPr>
          <a:xfrm>
            <a:off x="5412824" y="4615708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ym typeface="Symbol"/>
              </a:rPr>
              <a:t></a:t>
            </a:r>
            <a:endParaRPr lang="cs-CZ" dirty="0"/>
          </a:p>
        </p:txBody>
      </p:sp>
      <p:cxnSp>
        <p:nvCxnSpPr>
          <p:cNvPr id="315" name="Přímá spojnice 314"/>
          <p:cNvCxnSpPr/>
          <p:nvPr/>
        </p:nvCxnSpPr>
        <p:spPr>
          <a:xfrm flipH="1">
            <a:off x="7060808" y="4719074"/>
            <a:ext cx="139484" cy="1846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9" name="Přímá spojnice 318"/>
          <p:cNvCxnSpPr/>
          <p:nvPr/>
        </p:nvCxnSpPr>
        <p:spPr>
          <a:xfrm flipH="1">
            <a:off x="5300280" y="4743988"/>
            <a:ext cx="311304" cy="3414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98" name="Přímá spojnice 4097"/>
          <p:cNvCxnSpPr/>
          <p:nvPr/>
        </p:nvCxnSpPr>
        <p:spPr>
          <a:xfrm flipV="1">
            <a:off x="5076056" y="4985040"/>
            <a:ext cx="324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1" name="Přímá spojnice 330"/>
          <p:cNvCxnSpPr/>
          <p:nvPr/>
        </p:nvCxnSpPr>
        <p:spPr>
          <a:xfrm rot="-5100000">
            <a:off x="5342164" y="4875604"/>
            <a:ext cx="108000" cy="25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99" name="TextovéPole 4098"/>
          <p:cNvSpPr txBox="1"/>
          <p:nvPr/>
        </p:nvSpPr>
        <p:spPr>
          <a:xfrm>
            <a:off x="5004048" y="490374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20</a:t>
            </a:r>
            <a:endParaRPr lang="cs-CZ" dirty="0"/>
          </a:p>
        </p:txBody>
      </p:sp>
      <p:cxnSp>
        <p:nvCxnSpPr>
          <p:cNvPr id="4101" name="Přímá spojnice 4100"/>
          <p:cNvCxnSpPr/>
          <p:nvPr/>
        </p:nvCxnSpPr>
        <p:spPr>
          <a:xfrm flipV="1">
            <a:off x="7136916" y="3872398"/>
            <a:ext cx="0" cy="9279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02" name="TextovéPole 4101"/>
          <p:cNvSpPr txBox="1"/>
          <p:nvPr/>
        </p:nvSpPr>
        <p:spPr>
          <a:xfrm>
            <a:off x="7102418" y="3645024"/>
            <a:ext cx="4219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ym typeface="Symbol"/>
              </a:rPr>
              <a:t>5</a:t>
            </a:r>
            <a:endParaRPr lang="cs-CZ" dirty="0"/>
          </a:p>
        </p:txBody>
      </p:sp>
      <p:cxnSp>
        <p:nvCxnSpPr>
          <p:cNvPr id="4104" name="Přímá spojnice 4103"/>
          <p:cNvCxnSpPr/>
          <p:nvPr/>
        </p:nvCxnSpPr>
        <p:spPr>
          <a:xfrm rot="-60000" flipH="1">
            <a:off x="1225052" y="3693802"/>
            <a:ext cx="72008" cy="240878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9" name="Přímá spojnice 338"/>
          <p:cNvCxnSpPr/>
          <p:nvPr/>
        </p:nvCxnSpPr>
        <p:spPr>
          <a:xfrm rot="-60000" flipH="1">
            <a:off x="1275871" y="3717477"/>
            <a:ext cx="72008" cy="240878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0" name="Přímá spojnice 339"/>
          <p:cNvCxnSpPr/>
          <p:nvPr/>
        </p:nvCxnSpPr>
        <p:spPr>
          <a:xfrm rot="-60000" flipH="1">
            <a:off x="1643206" y="3717477"/>
            <a:ext cx="72008" cy="240878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1" name="Přímá spojnice 340"/>
          <p:cNvCxnSpPr/>
          <p:nvPr/>
        </p:nvCxnSpPr>
        <p:spPr>
          <a:xfrm rot="-60000" flipH="1">
            <a:off x="1694367" y="3713013"/>
            <a:ext cx="72008" cy="244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08" name="Oblouk 4107"/>
          <p:cNvSpPr/>
          <p:nvPr/>
        </p:nvSpPr>
        <p:spPr>
          <a:xfrm>
            <a:off x="1124908" y="3679604"/>
            <a:ext cx="321476" cy="369332"/>
          </a:xfrm>
          <a:prstGeom prst="arc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6" name="Oblouk 345"/>
          <p:cNvSpPr/>
          <p:nvPr/>
        </p:nvSpPr>
        <p:spPr>
          <a:xfrm rot="5400000">
            <a:off x="1075160" y="5753200"/>
            <a:ext cx="321476" cy="369332"/>
          </a:xfrm>
          <a:prstGeom prst="arc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110" name="Přímá spojnice 4109"/>
          <p:cNvCxnSpPr>
            <a:stCxn id="4108" idx="2"/>
            <a:endCxn id="346" idx="0"/>
          </p:cNvCxnSpPr>
          <p:nvPr/>
        </p:nvCxnSpPr>
        <p:spPr>
          <a:xfrm flipH="1">
            <a:off x="1420564" y="3864270"/>
            <a:ext cx="25820" cy="207359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9" name="Oblouk 348"/>
          <p:cNvSpPr/>
          <p:nvPr/>
        </p:nvSpPr>
        <p:spPr>
          <a:xfrm rot="16200000">
            <a:off x="1580884" y="3673728"/>
            <a:ext cx="321476" cy="369332"/>
          </a:xfrm>
          <a:prstGeom prst="arc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50" name="Přímá spojnice 349"/>
          <p:cNvCxnSpPr/>
          <p:nvPr/>
        </p:nvCxnSpPr>
        <p:spPr>
          <a:xfrm flipH="1">
            <a:off x="1527152" y="3832912"/>
            <a:ext cx="25820" cy="207359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1" name="Oblouk 350"/>
          <p:cNvSpPr/>
          <p:nvPr/>
        </p:nvSpPr>
        <p:spPr>
          <a:xfrm rot="10800000">
            <a:off x="1527153" y="5733256"/>
            <a:ext cx="321476" cy="369332"/>
          </a:xfrm>
          <a:prstGeom prst="arc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12" name="Obdélník 4111"/>
          <p:cNvSpPr/>
          <p:nvPr/>
        </p:nvSpPr>
        <p:spPr>
          <a:xfrm>
            <a:off x="1204037" y="4670346"/>
            <a:ext cx="583695" cy="41483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116" name="Přímá spojnice 4115"/>
          <p:cNvCxnSpPr/>
          <p:nvPr/>
        </p:nvCxnSpPr>
        <p:spPr>
          <a:xfrm rot="1440000" flipV="1">
            <a:off x="1787732" y="4823008"/>
            <a:ext cx="138556" cy="5475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5" name="Přímá spojnice 354"/>
          <p:cNvCxnSpPr/>
          <p:nvPr/>
        </p:nvCxnSpPr>
        <p:spPr>
          <a:xfrm rot="1440000" flipV="1">
            <a:off x="1792195" y="4923107"/>
            <a:ext cx="138556" cy="5475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18" name="Obdélník 4117"/>
          <p:cNvSpPr/>
          <p:nvPr/>
        </p:nvSpPr>
        <p:spPr>
          <a:xfrm>
            <a:off x="1926287" y="4797197"/>
            <a:ext cx="72000" cy="2064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120" name="Přímá spojnice 4119"/>
          <p:cNvCxnSpPr/>
          <p:nvPr/>
        </p:nvCxnSpPr>
        <p:spPr>
          <a:xfrm>
            <a:off x="1902928" y="4897296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23" name="Přímá spojnice 4122"/>
          <p:cNvCxnSpPr/>
          <p:nvPr/>
        </p:nvCxnSpPr>
        <p:spPr>
          <a:xfrm flipH="1">
            <a:off x="504972" y="3676382"/>
            <a:ext cx="61993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1" name="Přímá spojnice 360"/>
          <p:cNvCxnSpPr/>
          <p:nvPr/>
        </p:nvCxnSpPr>
        <p:spPr>
          <a:xfrm flipH="1">
            <a:off x="474488" y="6107364"/>
            <a:ext cx="61993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26" name="Přímá spojnice 4125"/>
          <p:cNvCxnSpPr/>
          <p:nvPr/>
        </p:nvCxnSpPr>
        <p:spPr>
          <a:xfrm>
            <a:off x="648988" y="3697655"/>
            <a:ext cx="0" cy="241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4" name="Přímá spojnice 363"/>
          <p:cNvCxnSpPr/>
          <p:nvPr/>
        </p:nvCxnSpPr>
        <p:spPr>
          <a:xfrm>
            <a:off x="7236296" y="5534408"/>
            <a:ext cx="158084" cy="3600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5" name="Přímá spojnice 364"/>
          <p:cNvCxnSpPr/>
          <p:nvPr/>
        </p:nvCxnSpPr>
        <p:spPr>
          <a:xfrm rot="2700000">
            <a:off x="485690" y="6110018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6" name="Přímá spojnice 365"/>
          <p:cNvCxnSpPr/>
          <p:nvPr/>
        </p:nvCxnSpPr>
        <p:spPr>
          <a:xfrm rot="2700000">
            <a:off x="483342" y="3700310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27" name="TextovéPole 4126"/>
          <p:cNvSpPr txBox="1"/>
          <p:nvPr/>
        </p:nvSpPr>
        <p:spPr>
          <a:xfrm rot="16200000">
            <a:off x="240332" y="4664324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240</a:t>
            </a:r>
            <a:endParaRPr lang="cs-CZ" dirty="0"/>
          </a:p>
        </p:txBody>
      </p:sp>
      <p:cxnSp>
        <p:nvCxnSpPr>
          <p:cNvPr id="322" name="Přímá spojnice 321"/>
          <p:cNvCxnSpPr/>
          <p:nvPr/>
        </p:nvCxnSpPr>
        <p:spPr>
          <a:xfrm>
            <a:off x="2084071" y="4663982"/>
            <a:ext cx="6157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0" name="Přímá spojnice 369"/>
          <p:cNvCxnSpPr/>
          <p:nvPr/>
        </p:nvCxnSpPr>
        <p:spPr>
          <a:xfrm>
            <a:off x="2123727" y="5071116"/>
            <a:ext cx="6157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5" name="Přímá spojnice 324"/>
          <p:cNvCxnSpPr/>
          <p:nvPr/>
        </p:nvCxnSpPr>
        <p:spPr>
          <a:xfrm>
            <a:off x="2555775" y="4675850"/>
            <a:ext cx="0" cy="39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3" name="Přímá spojnice 372"/>
          <p:cNvCxnSpPr/>
          <p:nvPr/>
        </p:nvCxnSpPr>
        <p:spPr>
          <a:xfrm rot="2700000">
            <a:off x="2374769" y="5082530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4" name="Přímá spojnice 373"/>
          <p:cNvCxnSpPr/>
          <p:nvPr/>
        </p:nvCxnSpPr>
        <p:spPr>
          <a:xfrm rot="2700000">
            <a:off x="2387169" y="4694354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6" name="TextovéPole 325"/>
          <p:cNvSpPr txBox="1"/>
          <p:nvPr/>
        </p:nvSpPr>
        <p:spPr>
          <a:xfrm rot="16200000">
            <a:off x="2243057" y="4661362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35</a:t>
            </a:r>
            <a:endParaRPr lang="cs-CZ" dirty="0"/>
          </a:p>
        </p:txBody>
      </p:sp>
      <p:cxnSp>
        <p:nvCxnSpPr>
          <p:cNvPr id="330" name="Přímá spojnice 329"/>
          <p:cNvCxnSpPr/>
          <p:nvPr/>
        </p:nvCxnSpPr>
        <p:spPr>
          <a:xfrm>
            <a:off x="3131840" y="3871712"/>
            <a:ext cx="1152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3" name="Přímá spojnice 332"/>
          <p:cNvCxnSpPr/>
          <p:nvPr/>
        </p:nvCxnSpPr>
        <p:spPr>
          <a:xfrm flipV="1">
            <a:off x="4289910" y="3603056"/>
            <a:ext cx="368166" cy="2720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7" name="Přímá spojnice 336"/>
          <p:cNvCxnSpPr/>
          <p:nvPr/>
        </p:nvCxnSpPr>
        <p:spPr>
          <a:xfrm flipV="1">
            <a:off x="4658076" y="3094484"/>
            <a:ext cx="0" cy="5226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2" name="Přímá spojnice 341"/>
          <p:cNvCxnSpPr/>
          <p:nvPr/>
        </p:nvCxnSpPr>
        <p:spPr>
          <a:xfrm flipV="1">
            <a:off x="3131840" y="3103776"/>
            <a:ext cx="0" cy="77324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4" name="Přímá spojnice 343"/>
          <p:cNvCxnSpPr/>
          <p:nvPr/>
        </p:nvCxnSpPr>
        <p:spPr>
          <a:xfrm rot="-120000">
            <a:off x="3131840" y="3094484"/>
            <a:ext cx="432048" cy="929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8" name="Přímá spojnice 357"/>
          <p:cNvCxnSpPr/>
          <p:nvPr/>
        </p:nvCxnSpPr>
        <p:spPr>
          <a:xfrm>
            <a:off x="3563888" y="3103776"/>
            <a:ext cx="499003" cy="47154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3" name="Přímá spojnice 362"/>
          <p:cNvCxnSpPr/>
          <p:nvPr/>
        </p:nvCxnSpPr>
        <p:spPr>
          <a:xfrm>
            <a:off x="4410931" y="3103776"/>
            <a:ext cx="252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2" name="Volný tvar 371"/>
          <p:cNvSpPr/>
          <p:nvPr/>
        </p:nvSpPr>
        <p:spPr>
          <a:xfrm>
            <a:off x="3573194" y="3086545"/>
            <a:ext cx="914858" cy="563658"/>
          </a:xfrm>
          <a:custGeom>
            <a:avLst/>
            <a:gdLst>
              <a:gd name="connsiteX0" fmla="*/ 0 w 914858"/>
              <a:gd name="connsiteY0" fmla="*/ 0 h 563658"/>
              <a:gd name="connsiteX1" fmla="*/ 464234 w 914858"/>
              <a:gd name="connsiteY1" fmla="*/ 478302 h 563658"/>
              <a:gd name="connsiteX2" fmla="*/ 647114 w 914858"/>
              <a:gd name="connsiteY2" fmla="*/ 562708 h 563658"/>
              <a:gd name="connsiteX3" fmla="*/ 858129 w 914858"/>
              <a:gd name="connsiteY3" fmla="*/ 506437 h 563658"/>
              <a:gd name="connsiteX4" fmla="*/ 914400 w 914858"/>
              <a:gd name="connsiteY4" fmla="*/ 267286 h 563658"/>
              <a:gd name="connsiteX5" fmla="*/ 886264 w 914858"/>
              <a:gd name="connsiteY5" fmla="*/ 14068 h 563658"/>
              <a:gd name="connsiteX6" fmla="*/ 886264 w 914858"/>
              <a:gd name="connsiteY6" fmla="*/ 14068 h 563658"/>
              <a:gd name="connsiteX7" fmla="*/ 886264 w 914858"/>
              <a:gd name="connsiteY7" fmla="*/ 14068 h 5636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14858" h="563658">
                <a:moveTo>
                  <a:pt x="0" y="0"/>
                </a:moveTo>
                <a:cubicBezTo>
                  <a:pt x="178191" y="192258"/>
                  <a:pt x="356382" y="384517"/>
                  <a:pt x="464234" y="478302"/>
                </a:cubicBezTo>
                <a:cubicBezTo>
                  <a:pt x="572086" y="572087"/>
                  <a:pt x="581465" y="558019"/>
                  <a:pt x="647114" y="562708"/>
                </a:cubicBezTo>
                <a:cubicBezTo>
                  <a:pt x="712763" y="567397"/>
                  <a:pt x="813581" y="555674"/>
                  <a:pt x="858129" y="506437"/>
                </a:cubicBezTo>
                <a:cubicBezTo>
                  <a:pt x="902677" y="457200"/>
                  <a:pt x="909711" y="349347"/>
                  <a:pt x="914400" y="267286"/>
                </a:cubicBezTo>
                <a:cubicBezTo>
                  <a:pt x="919089" y="185225"/>
                  <a:pt x="886264" y="14068"/>
                  <a:pt x="886264" y="14068"/>
                </a:cubicBezTo>
                <a:lnTo>
                  <a:pt x="886264" y="14068"/>
                </a:lnTo>
                <a:lnTo>
                  <a:pt x="886264" y="14068"/>
                </a:ln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76" name="Přímá spojnice 375"/>
          <p:cNvCxnSpPr/>
          <p:nvPr/>
        </p:nvCxnSpPr>
        <p:spPr>
          <a:xfrm rot="-480000">
            <a:off x="2987824" y="3263178"/>
            <a:ext cx="144016" cy="929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0" name="Přímá spojnice 409"/>
          <p:cNvCxnSpPr/>
          <p:nvPr/>
        </p:nvCxnSpPr>
        <p:spPr>
          <a:xfrm rot="-480000">
            <a:off x="2987770" y="3365859"/>
            <a:ext cx="144016" cy="929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8" name="Obdélník 377"/>
          <p:cNvSpPr/>
          <p:nvPr/>
        </p:nvSpPr>
        <p:spPr>
          <a:xfrm>
            <a:off x="2869394" y="3147204"/>
            <a:ext cx="144000" cy="324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80" name="Přímá spojnice 379"/>
          <p:cNvCxnSpPr/>
          <p:nvPr/>
        </p:nvCxnSpPr>
        <p:spPr>
          <a:xfrm>
            <a:off x="2871944" y="3228712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4" name="Přímá spojnice 413"/>
          <p:cNvCxnSpPr/>
          <p:nvPr/>
        </p:nvCxnSpPr>
        <p:spPr>
          <a:xfrm>
            <a:off x="2869596" y="3381112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Přímá spojnice 2"/>
          <p:cNvCxnSpPr/>
          <p:nvPr/>
        </p:nvCxnSpPr>
        <p:spPr>
          <a:xfrm>
            <a:off x="4211960" y="3025088"/>
            <a:ext cx="0" cy="720080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3707840" y="3368374"/>
            <a:ext cx="864160" cy="16754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131840" y="4042492"/>
            <a:ext cx="0" cy="4227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4" name="Přímá spojnice 123"/>
          <p:cNvCxnSpPr/>
          <p:nvPr/>
        </p:nvCxnSpPr>
        <p:spPr>
          <a:xfrm>
            <a:off x="4658076" y="4086364"/>
            <a:ext cx="0" cy="4227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3131840" y="4351036"/>
            <a:ext cx="153395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5" name="Přímá spojnice 124"/>
          <p:cNvCxnSpPr/>
          <p:nvPr/>
        </p:nvCxnSpPr>
        <p:spPr>
          <a:xfrm rot="-2700000">
            <a:off x="2943555" y="4368281"/>
            <a:ext cx="39835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Přímá spojnice 125"/>
          <p:cNvCxnSpPr/>
          <p:nvPr/>
        </p:nvCxnSpPr>
        <p:spPr>
          <a:xfrm rot="-2700000">
            <a:off x="4441655" y="4368281"/>
            <a:ext cx="39835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3676236" y="4033200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150</a:t>
            </a:r>
            <a:endParaRPr lang="cs-CZ" dirty="0"/>
          </a:p>
        </p:txBody>
      </p:sp>
      <p:cxnSp>
        <p:nvCxnSpPr>
          <p:cNvPr id="16" name="Přímá spojnice 15"/>
          <p:cNvCxnSpPr/>
          <p:nvPr/>
        </p:nvCxnSpPr>
        <p:spPr>
          <a:xfrm flipV="1">
            <a:off x="4860032" y="3875116"/>
            <a:ext cx="634490" cy="322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0" name="Přímá spojnice 129"/>
          <p:cNvCxnSpPr/>
          <p:nvPr/>
        </p:nvCxnSpPr>
        <p:spPr>
          <a:xfrm flipV="1">
            <a:off x="4860032" y="3079806"/>
            <a:ext cx="634490" cy="322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5265937" y="3111313"/>
            <a:ext cx="0" cy="74973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Přímá spojnice 132"/>
          <p:cNvCxnSpPr/>
          <p:nvPr/>
        </p:nvCxnSpPr>
        <p:spPr>
          <a:xfrm rot="2700000">
            <a:off x="5067202" y="3891838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Přímá spojnice 133"/>
          <p:cNvCxnSpPr/>
          <p:nvPr/>
        </p:nvCxnSpPr>
        <p:spPr>
          <a:xfrm rot="2700000">
            <a:off x="5095338" y="3124246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 rot="16200000">
            <a:off x="4935490" y="3308003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85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51520" y="2915652"/>
            <a:ext cx="22528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NASTAVOVACÍ SPOJKA</a:t>
            </a:r>
            <a:endParaRPr lang="cs-CZ" dirty="0"/>
          </a:p>
        </p:txBody>
      </p:sp>
      <p:cxnSp>
        <p:nvCxnSpPr>
          <p:cNvPr id="23" name="Přímá spojnice se šipkou 22"/>
          <p:cNvCxnSpPr/>
          <p:nvPr/>
        </p:nvCxnSpPr>
        <p:spPr>
          <a:xfrm>
            <a:off x="1261056" y="3309204"/>
            <a:ext cx="107838" cy="54255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2915816" y="2492896"/>
            <a:ext cx="17236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UPÍNACÍ SPOJKA</a:t>
            </a:r>
            <a:endParaRPr lang="cs-CZ" dirty="0"/>
          </a:p>
        </p:txBody>
      </p:sp>
      <p:cxnSp>
        <p:nvCxnSpPr>
          <p:cNvPr id="26" name="Přímá spojnice se šipkou 25"/>
          <p:cNvCxnSpPr/>
          <p:nvPr/>
        </p:nvCxnSpPr>
        <p:spPr>
          <a:xfrm>
            <a:off x="3491880" y="2862228"/>
            <a:ext cx="0" cy="47732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6327781" y="2924944"/>
            <a:ext cx="11245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NÁNOŽKA</a:t>
            </a:r>
            <a:endParaRPr lang="cs-CZ" dirty="0"/>
          </a:p>
        </p:txBody>
      </p:sp>
      <p:cxnSp>
        <p:nvCxnSpPr>
          <p:cNvPr id="29" name="Přímá spojnice se šipkou 28"/>
          <p:cNvCxnSpPr/>
          <p:nvPr/>
        </p:nvCxnSpPr>
        <p:spPr>
          <a:xfrm flipH="1">
            <a:off x="6674300" y="3429000"/>
            <a:ext cx="201956" cy="818857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66467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08911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Ocelové lešení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3" name="TextovéPole 132"/>
          <p:cNvSpPr txBox="1"/>
          <p:nvPr/>
        </p:nvSpPr>
        <p:spPr>
          <a:xfrm>
            <a:off x="467543" y="980728"/>
            <a:ext cx="8208911" cy="46166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2400" b="1" dirty="0" smtClean="0"/>
              <a:t>Trubkové  lešení - podrobnosti 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3205282"/>
              </p:ext>
            </p:extLst>
          </p:nvPr>
        </p:nvGraphicFramePr>
        <p:xfrm>
          <a:off x="452038" y="1628800"/>
          <a:ext cx="8280920" cy="4655368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4140460"/>
                <a:gridCol w="4140460"/>
              </a:tblGrid>
              <a:tr h="576064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Zodpovězte následující otázky:</a:t>
                      </a:r>
                      <a:endParaRPr lang="cs-CZ" sz="24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Odpovědi: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1775048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Vyjmenuj nosné konstrukce trubkového lešení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2304256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2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Vyjmenuj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konstrukce zhotovené z trubkového lešení</a:t>
                      </a:r>
                      <a:endParaRPr lang="cs-CZ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076056" y="2316857"/>
            <a:ext cx="3636403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Ocelové trubky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76056" y="2748905"/>
            <a:ext cx="3636403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Nánožky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76056" y="3180953"/>
            <a:ext cx="3636403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Upínací spojka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076056" y="3613001"/>
            <a:ext cx="3636403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Nastavovací spojka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076056" y="4045049"/>
            <a:ext cx="3636403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Trubkové lešení  - lehké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76056" y="4477097"/>
            <a:ext cx="3636403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Trubkové lešení  -  těžké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076056" y="4909145"/>
            <a:ext cx="3636403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Výtahová věž z trubek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076056" y="5341193"/>
            <a:ext cx="3636403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Ochranné lešení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076056" y="5773241"/>
            <a:ext cx="3636403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Ochranná stříška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716016" y="2335820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716016" y="2757988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b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4716016" y="3188612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702368" y="3591020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702368" y="4064012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704640" y="4482412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b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4688720" y="4931876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688720" y="5350276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688720" y="579220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e</a:t>
            </a:r>
          </a:p>
        </p:txBody>
      </p:sp>
    </p:spTree>
    <p:extLst>
      <p:ext uri="{BB962C8B-B14F-4D97-AF65-F5344CB8AC3E}">
        <p14:creationId xmlns:p14="http://schemas.microsoft.com/office/powerpoint/2010/main" val="2094710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67544" y="260648"/>
            <a:ext cx="8208911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Ocelové lešení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3" y="980728"/>
            <a:ext cx="8208911" cy="46166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2400" b="1" dirty="0" smtClean="0"/>
              <a:t>Trubkové  lešení - podrobnosti </a:t>
            </a:r>
          </a:p>
        </p:txBody>
      </p:sp>
      <p:sp>
        <p:nvSpPr>
          <p:cNvPr id="190" name="Obdélník 189"/>
          <p:cNvSpPr/>
          <p:nvPr/>
        </p:nvSpPr>
        <p:spPr>
          <a:xfrm>
            <a:off x="460822" y="2060848"/>
            <a:ext cx="2592288" cy="369332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/>
              <a:t>Odpovědi:</a:t>
            </a:r>
          </a:p>
        </p:txBody>
      </p:sp>
      <p:sp>
        <p:nvSpPr>
          <p:cNvPr id="193" name="TextovéPole 550"/>
          <p:cNvSpPr txBox="1"/>
          <p:nvPr/>
        </p:nvSpPr>
        <p:spPr>
          <a:xfrm>
            <a:off x="460822" y="1556792"/>
            <a:ext cx="4284832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/>
              <a:t>3. Popiš jednotlivé části trubkového lešení</a:t>
            </a:r>
            <a:endParaRPr lang="cs-CZ" b="1" dirty="0"/>
          </a:p>
        </p:txBody>
      </p:sp>
      <p:cxnSp>
        <p:nvCxnSpPr>
          <p:cNvPr id="194" name="Přímá spojnice 193"/>
          <p:cNvCxnSpPr/>
          <p:nvPr/>
        </p:nvCxnSpPr>
        <p:spPr>
          <a:xfrm rot="60000">
            <a:off x="7985138" y="2564904"/>
            <a:ext cx="36004" cy="396044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5" name="Přímá spojnice 194"/>
          <p:cNvCxnSpPr/>
          <p:nvPr/>
        </p:nvCxnSpPr>
        <p:spPr>
          <a:xfrm>
            <a:off x="7445078" y="2708920"/>
            <a:ext cx="0" cy="306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6" name="Přímá spojnice 195"/>
          <p:cNvCxnSpPr/>
          <p:nvPr/>
        </p:nvCxnSpPr>
        <p:spPr>
          <a:xfrm>
            <a:off x="7301062" y="2708920"/>
            <a:ext cx="0" cy="313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7" name="Přímá spojnice 196"/>
          <p:cNvCxnSpPr/>
          <p:nvPr/>
        </p:nvCxnSpPr>
        <p:spPr>
          <a:xfrm>
            <a:off x="4726190" y="2708920"/>
            <a:ext cx="0" cy="10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8" name="Přímá spojnice 197"/>
          <p:cNvCxnSpPr/>
          <p:nvPr/>
        </p:nvCxnSpPr>
        <p:spPr>
          <a:xfrm>
            <a:off x="4564758" y="2708920"/>
            <a:ext cx="0" cy="38164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9" name="Přímá spojnice 198"/>
          <p:cNvCxnSpPr/>
          <p:nvPr/>
        </p:nvCxnSpPr>
        <p:spPr>
          <a:xfrm flipH="1">
            <a:off x="3628654" y="5746904"/>
            <a:ext cx="39604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0" name="Přímá spojnice 199"/>
          <p:cNvCxnSpPr/>
          <p:nvPr/>
        </p:nvCxnSpPr>
        <p:spPr>
          <a:xfrm flipH="1">
            <a:off x="3628654" y="5589240"/>
            <a:ext cx="39604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1" name="Přímá spojnice 200"/>
          <p:cNvCxnSpPr/>
          <p:nvPr/>
        </p:nvCxnSpPr>
        <p:spPr>
          <a:xfrm>
            <a:off x="7589094" y="5589240"/>
            <a:ext cx="0" cy="1576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2" name="Přímá spojnice 201"/>
          <p:cNvCxnSpPr/>
          <p:nvPr/>
        </p:nvCxnSpPr>
        <p:spPr>
          <a:xfrm>
            <a:off x="3628654" y="5602888"/>
            <a:ext cx="0" cy="1576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3" name="Obdélník 202"/>
          <p:cNvSpPr/>
          <p:nvPr/>
        </p:nvSpPr>
        <p:spPr>
          <a:xfrm rot="5400000">
            <a:off x="4592054" y="5157192"/>
            <a:ext cx="432048" cy="1440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4" name="Přímá spojnice 203"/>
          <p:cNvCxnSpPr/>
          <p:nvPr/>
        </p:nvCxnSpPr>
        <p:spPr>
          <a:xfrm flipV="1">
            <a:off x="4720836" y="5302848"/>
            <a:ext cx="163018" cy="1423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" name="Přímá spojnice 204"/>
          <p:cNvCxnSpPr/>
          <p:nvPr/>
        </p:nvCxnSpPr>
        <p:spPr>
          <a:xfrm flipH="1">
            <a:off x="4752966" y="5445224"/>
            <a:ext cx="2556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6" name="Obdélník 205"/>
          <p:cNvSpPr/>
          <p:nvPr/>
        </p:nvSpPr>
        <p:spPr>
          <a:xfrm>
            <a:off x="7328358" y="5364552"/>
            <a:ext cx="100800" cy="396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7" name="Obdélník 206"/>
          <p:cNvSpPr/>
          <p:nvPr/>
        </p:nvSpPr>
        <p:spPr>
          <a:xfrm>
            <a:off x="4592054" y="5301208"/>
            <a:ext cx="100800" cy="396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8" name="Přímá spojnice 207"/>
          <p:cNvCxnSpPr/>
          <p:nvPr/>
        </p:nvCxnSpPr>
        <p:spPr>
          <a:xfrm flipV="1">
            <a:off x="4708774" y="5211784"/>
            <a:ext cx="163018" cy="1423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9" name="Přímá spojnice 208"/>
          <p:cNvCxnSpPr/>
          <p:nvPr/>
        </p:nvCxnSpPr>
        <p:spPr>
          <a:xfrm flipV="1">
            <a:off x="4722422" y="5095064"/>
            <a:ext cx="163018" cy="1423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0" name="Přímá spojnice 209"/>
          <p:cNvCxnSpPr/>
          <p:nvPr/>
        </p:nvCxnSpPr>
        <p:spPr>
          <a:xfrm flipV="1">
            <a:off x="4711046" y="4985880"/>
            <a:ext cx="163018" cy="1423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1" name="Vývojový diagram: spojnice 210"/>
          <p:cNvSpPr/>
          <p:nvPr/>
        </p:nvSpPr>
        <p:spPr>
          <a:xfrm>
            <a:off x="4736086" y="5746920"/>
            <a:ext cx="144000" cy="144000"/>
          </a:xfrm>
          <a:prstGeom prst="flowChartConnector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2" name="Vývojový diagram: spojnice 211"/>
          <p:cNvSpPr/>
          <p:nvPr/>
        </p:nvSpPr>
        <p:spPr>
          <a:xfrm>
            <a:off x="7157062" y="5750672"/>
            <a:ext cx="144000" cy="144000"/>
          </a:xfrm>
          <a:prstGeom prst="flowChartConnector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3" name="Vývojový diagram: spojnice 212"/>
          <p:cNvSpPr/>
          <p:nvPr/>
        </p:nvSpPr>
        <p:spPr>
          <a:xfrm>
            <a:off x="4736070" y="3645040"/>
            <a:ext cx="144000" cy="144000"/>
          </a:xfrm>
          <a:prstGeom prst="flowChartConnector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4" name="Vývojový diagram: spojnice 213"/>
          <p:cNvSpPr/>
          <p:nvPr/>
        </p:nvSpPr>
        <p:spPr>
          <a:xfrm>
            <a:off x="4749718" y="4495488"/>
            <a:ext cx="144000" cy="144000"/>
          </a:xfrm>
          <a:prstGeom prst="flowChartConnector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5" name="Přímá spojnice 214"/>
          <p:cNvCxnSpPr/>
          <p:nvPr/>
        </p:nvCxnSpPr>
        <p:spPr>
          <a:xfrm>
            <a:off x="7520854" y="5760552"/>
            <a:ext cx="0" cy="21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6" name="Přímá spojnice 215"/>
          <p:cNvCxnSpPr/>
          <p:nvPr/>
        </p:nvCxnSpPr>
        <p:spPr>
          <a:xfrm flipH="1">
            <a:off x="7201758" y="5976552"/>
            <a:ext cx="32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7" name="Přímá spojnice 216"/>
          <p:cNvCxnSpPr/>
          <p:nvPr/>
        </p:nvCxnSpPr>
        <p:spPr>
          <a:xfrm rot="2700000" flipH="1" flipV="1">
            <a:off x="7026678" y="5918216"/>
            <a:ext cx="216032" cy="37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8" name="Přímá spojnice 217"/>
          <p:cNvCxnSpPr/>
          <p:nvPr/>
        </p:nvCxnSpPr>
        <p:spPr>
          <a:xfrm>
            <a:off x="7056988" y="5760552"/>
            <a:ext cx="0" cy="8183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9" name="Obdélník 218"/>
          <p:cNvSpPr/>
          <p:nvPr/>
        </p:nvSpPr>
        <p:spPr>
          <a:xfrm>
            <a:off x="7525758" y="5842386"/>
            <a:ext cx="63336" cy="77706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0" name="Přímá spojnice 219"/>
          <p:cNvCxnSpPr>
            <a:endCxn id="212" idx="5"/>
          </p:cNvCxnSpPr>
          <p:nvPr/>
        </p:nvCxnSpPr>
        <p:spPr>
          <a:xfrm flipH="1">
            <a:off x="7279974" y="5760552"/>
            <a:ext cx="165104" cy="113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1" name="Přímá spojnice 220"/>
          <p:cNvCxnSpPr/>
          <p:nvPr/>
        </p:nvCxnSpPr>
        <p:spPr>
          <a:xfrm>
            <a:off x="7445078" y="5985624"/>
            <a:ext cx="0" cy="50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2" name="Přímá spojnice 221"/>
          <p:cNvCxnSpPr/>
          <p:nvPr/>
        </p:nvCxnSpPr>
        <p:spPr>
          <a:xfrm>
            <a:off x="7301062" y="5980400"/>
            <a:ext cx="0" cy="50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3" name="Přímá spojnice 222"/>
          <p:cNvCxnSpPr/>
          <p:nvPr/>
        </p:nvCxnSpPr>
        <p:spPr>
          <a:xfrm>
            <a:off x="4722842" y="3875116"/>
            <a:ext cx="0" cy="72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4" name="Přímá spojnice 223"/>
          <p:cNvCxnSpPr/>
          <p:nvPr/>
        </p:nvCxnSpPr>
        <p:spPr>
          <a:xfrm flipH="1">
            <a:off x="4478682" y="5979084"/>
            <a:ext cx="32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5" name="Přímá spojnice 224"/>
          <p:cNvCxnSpPr/>
          <p:nvPr/>
        </p:nvCxnSpPr>
        <p:spPr>
          <a:xfrm flipH="1">
            <a:off x="4492750" y="4726812"/>
            <a:ext cx="32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6" name="Přímá spojnice 225"/>
          <p:cNvCxnSpPr/>
          <p:nvPr/>
        </p:nvCxnSpPr>
        <p:spPr>
          <a:xfrm flipH="1">
            <a:off x="4492750" y="3875116"/>
            <a:ext cx="32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7" name="Přímá spojnice 226"/>
          <p:cNvCxnSpPr/>
          <p:nvPr/>
        </p:nvCxnSpPr>
        <p:spPr>
          <a:xfrm rot="3780000" flipH="1">
            <a:off x="4585100" y="4520513"/>
            <a:ext cx="165104" cy="113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8" name="Přímá spojnice 227"/>
          <p:cNvCxnSpPr/>
          <p:nvPr/>
        </p:nvCxnSpPr>
        <p:spPr>
          <a:xfrm rot="3780000" flipH="1">
            <a:off x="4570040" y="3643849"/>
            <a:ext cx="165104" cy="113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9" name="Přímá spojnice 228"/>
          <p:cNvCxnSpPr/>
          <p:nvPr/>
        </p:nvCxnSpPr>
        <p:spPr>
          <a:xfrm rot="3780000" flipH="1">
            <a:off x="4570040" y="5751347"/>
            <a:ext cx="165104" cy="113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0" name="Přímá spojnice 229"/>
          <p:cNvCxnSpPr/>
          <p:nvPr/>
        </p:nvCxnSpPr>
        <p:spPr>
          <a:xfrm>
            <a:off x="4477014" y="5763060"/>
            <a:ext cx="0" cy="21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1" name="Přímá spojnice 230"/>
          <p:cNvCxnSpPr/>
          <p:nvPr/>
        </p:nvCxnSpPr>
        <p:spPr>
          <a:xfrm>
            <a:off x="4492750" y="4509120"/>
            <a:ext cx="0" cy="21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2" name="Přímá spojnice 231"/>
          <p:cNvCxnSpPr/>
          <p:nvPr/>
        </p:nvCxnSpPr>
        <p:spPr>
          <a:xfrm>
            <a:off x="4492750" y="3645024"/>
            <a:ext cx="0" cy="21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3" name="Obdélník 232"/>
          <p:cNvSpPr/>
          <p:nvPr/>
        </p:nvSpPr>
        <p:spPr>
          <a:xfrm>
            <a:off x="4420742" y="5819332"/>
            <a:ext cx="63336" cy="77706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4" name="Obdélník 233"/>
          <p:cNvSpPr/>
          <p:nvPr/>
        </p:nvSpPr>
        <p:spPr>
          <a:xfrm>
            <a:off x="4434810" y="4581128"/>
            <a:ext cx="63336" cy="77706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5" name="Obdélník 234"/>
          <p:cNvSpPr/>
          <p:nvPr/>
        </p:nvSpPr>
        <p:spPr>
          <a:xfrm>
            <a:off x="4434810" y="3717032"/>
            <a:ext cx="63336" cy="77706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6" name="Přímá spojnice 235"/>
          <p:cNvCxnSpPr/>
          <p:nvPr/>
        </p:nvCxnSpPr>
        <p:spPr>
          <a:xfrm>
            <a:off x="4492750" y="3659092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7" name="Přímá spojnice 236"/>
          <p:cNvCxnSpPr/>
          <p:nvPr/>
        </p:nvCxnSpPr>
        <p:spPr>
          <a:xfrm>
            <a:off x="4478682" y="4510788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8" name="Přímá spojnice 237"/>
          <p:cNvCxnSpPr/>
          <p:nvPr/>
        </p:nvCxnSpPr>
        <p:spPr>
          <a:xfrm>
            <a:off x="4478682" y="5763060"/>
            <a:ext cx="1440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9" name="Přímá spojnice 238"/>
          <p:cNvCxnSpPr/>
          <p:nvPr/>
        </p:nvCxnSpPr>
        <p:spPr>
          <a:xfrm rot="-2700000" flipH="1" flipV="1">
            <a:off x="4781944" y="5924966"/>
            <a:ext cx="216032" cy="37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0" name="Přímá spojnice 239"/>
          <p:cNvCxnSpPr/>
          <p:nvPr/>
        </p:nvCxnSpPr>
        <p:spPr>
          <a:xfrm rot="-2700000" flipH="1" flipV="1">
            <a:off x="4793664" y="4656958"/>
            <a:ext cx="216032" cy="37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1" name="Přímá spojnice 240"/>
          <p:cNvCxnSpPr/>
          <p:nvPr/>
        </p:nvCxnSpPr>
        <p:spPr>
          <a:xfrm rot="-2700000" flipH="1" flipV="1">
            <a:off x="4791316" y="3806930"/>
            <a:ext cx="216032" cy="37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2" name="Přímá spojnice 241"/>
          <p:cNvCxnSpPr/>
          <p:nvPr/>
        </p:nvCxnSpPr>
        <p:spPr>
          <a:xfrm>
            <a:off x="4954602" y="5767302"/>
            <a:ext cx="0" cy="8183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3" name="Přímá spojnice 242"/>
          <p:cNvCxnSpPr/>
          <p:nvPr/>
        </p:nvCxnSpPr>
        <p:spPr>
          <a:xfrm>
            <a:off x="4966322" y="4485226"/>
            <a:ext cx="0" cy="8183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4" name="Přímá spojnice 243"/>
          <p:cNvCxnSpPr/>
          <p:nvPr/>
        </p:nvCxnSpPr>
        <p:spPr>
          <a:xfrm>
            <a:off x="4963974" y="3643356"/>
            <a:ext cx="0" cy="8183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5" name="Přímá spojnice 244"/>
          <p:cNvCxnSpPr/>
          <p:nvPr/>
        </p:nvCxnSpPr>
        <p:spPr>
          <a:xfrm rot="-240000">
            <a:off x="4824479" y="3640001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6" name="Přímá spojnice 245"/>
          <p:cNvCxnSpPr/>
          <p:nvPr/>
        </p:nvCxnSpPr>
        <p:spPr>
          <a:xfrm rot="-240000">
            <a:off x="4840215" y="4500075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7" name="Přímá spojnice 246"/>
          <p:cNvCxnSpPr/>
          <p:nvPr/>
        </p:nvCxnSpPr>
        <p:spPr>
          <a:xfrm>
            <a:off x="4722842" y="4725144"/>
            <a:ext cx="0" cy="111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8" name="Přímá spojnice 247"/>
          <p:cNvCxnSpPr/>
          <p:nvPr/>
        </p:nvCxnSpPr>
        <p:spPr>
          <a:xfrm>
            <a:off x="5212830" y="5445224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9" name="Přímá spojnice 248"/>
          <p:cNvCxnSpPr/>
          <p:nvPr/>
        </p:nvCxnSpPr>
        <p:spPr>
          <a:xfrm>
            <a:off x="5716886" y="5445224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0" name="Přímá spojnice 249"/>
          <p:cNvCxnSpPr/>
          <p:nvPr/>
        </p:nvCxnSpPr>
        <p:spPr>
          <a:xfrm>
            <a:off x="6220942" y="5445224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1" name="Přímá spojnice 250"/>
          <p:cNvCxnSpPr/>
          <p:nvPr/>
        </p:nvCxnSpPr>
        <p:spPr>
          <a:xfrm>
            <a:off x="6797006" y="5445224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2" name="Přímá spojnice 251"/>
          <p:cNvCxnSpPr/>
          <p:nvPr/>
        </p:nvCxnSpPr>
        <p:spPr>
          <a:xfrm rot="-660000" flipH="1">
            <a:off x="5428786" y="5457724"/>
            <a:ext cx="216000" cy="117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3" name="Přímá spojnice 252"/>
          <p:cNvCxnSpPr/>
          <p:nvPr/>
        </p:nvCxnSpPr>
        <p:spPr>
          <a:xfrm rot="-660000" flipH="1">
            <a:off x="5289541" y="5465346"/>
            <a:ext cx="216000" cy="117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4" name="Přímá spojnice 253"/>
          <p:cNvCxnSpPr/>
          <p:nvPr/>
        </p:nvCxnSpPr>
        <p:spPr>
          <a:xfrm rot="-660000" flipH="1">
            <a:off x="5532027" y="5479414"/>
            <a:ext cx="216000" cy="117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5" name="Přímá spojnice 254"/>
          <p:cNvCxnSpPr/>
          <p:nvPr/>
        </p:nvCxnSpPr>
        <p:spPr>
          <a:xfrm rot="-660000" flipH="1">
            <a:off x="6283764" y="5479414"/>
            <a:ext cx="216000" cy="117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6" name="Přímá spojnice 255"/>
          <p:cNvCxnSpPr/>
          <p:nvPr/>
        </p:nvCxnSpPr>
        <p:spPr>
          <a:xfrm rot="-660000" flipH="1">
            <a:off x="6427780" y="5479414"/>
            <a:ext cx="216000" cy="117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7" name="Přímá spojnice 256"/>
          <p:cNvCxnSpPr/>
          <p:nvPr/>
        </p:nvCxnSpPr>
        <p:spPr>
          <a:xfrm rot="-660000" flipH="1">
            <a:off x="6572686" y="5479431"/>
            <a:ext cx="21600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8" name="Přímá spojnice 257"/>
          <p:cNvCxnSpPr/>
          <p:nvPr/>
        </p:nvCxnSpPr>
        <p:spPr>
          <a:xfrm rot="-660000" flipH="1">
            <a:off x="5191677" y="5454207"/>
            <a:ext cx="18000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9" name="Přímá spojnice 258"/>
          <p:cNvCxnSpPr/>
          <p:nvPr/>
        </p:nvCxnSpPr>
        <p:spPr>
          <a:xfrm rot="-900000" flipH="1">
            <a:off x="6226489" y="5456305"/>
            <a:ext cx="14400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0" name="Přímá spojnice 259"/>
          <p:cNvCxnSpPr/>
          <p:nvPr/>
        </p:nvCxnSpPr>
        <p:spPr>
          <a:xfrm rot="780000">
            <a:off x="6803539" y="5462378"/>
            <a:ext cx="18000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1" name="Přímá spojnice 260"/>
          <p:cNvCxnSpPr/>
          <p:nvPr/>
        </p:nvCxnSpPr>
        <p:spPr>
          <a:xfrm rot="780000">
            <a:off x="6927803" y="5478154"/>
            <a:ext cx="18000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2" name="Přímá spojnice 261"/>
          <p:cNvCxnSpPr/>
          <p:nvPr/>
        </p:nvCxnSpPr>
        <p:spPr>
          <a:xfrm rot="780000">
            <a:off x="7066135" y="5478154"/>
            <a:ext cx="18000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3" name="Přímá spojnice 262"/>
          <p:cNvCxnSpPr/>
          <p:nvPr/>
        </p:nvCxnSpPr>
        <p:spPr>
          <a:xfrm rot="780000">
            <a:off x="6030495" y="5475806"/>
            <a:ext cx="18000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4" name="Přímá spojnice 263"/>
          <p:cNvCxnSpPr/>
          <p:nvPr/>
        </p:nvCxnSpPr>
        <p:spPr>
          <a:xfrm rot="780000">
            <a:off x="5900547" y="5473458"/>
            <a:ext cx="18000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5" name="Přímá spojnice 264"/>
          <p:cNvCxnSpPr/>
          <p:nvPr/>
        </p:nvCxnSpPr>
        <p:spPr>
          <a:xfrm rot="780000">
            <a:off x="5726727" y="5464086"/>
            <a:ext cx="18000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6" name="Přímá spojnice 265"/>
          <p:cNvCxnSpPr/>
          <p:nvPr/>
        </p:nvCxnSpPr>
        <p:spPr>
          <a:xfrm rot="780000">
            <a:off x="5034783" y="5464086"/>
            <a:ext cx="18000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7" name="Přímá spojnice 266"/>
          <p:cNvCxnSpPr/>
          <p:nvPr/>
        </p:nvCxnSpPr>
        <p:spPr>
          <a:xfrm rot="780000">
            <a:off x="4876699" y="5478154"/>
            <a:ext cx="18000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8" name="Přímá spojnice 267"/>
          <p:cNvCxnSpPr/>
          <p:nvPr/>
        </p:nvCxnSpPr>
        <p:spPr>
          <a:xfrm rot="780000">
            <a:off x="4732683" y="5478114"/>
            <a:ext cx="18000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9" name="Přímá spojnice 268"/>
          <p:cNvCxnSpPr>
            <a:endCxn id="206" idx="1"/>
          </p:cNvCxnSpPr>
          <p:nvPr/>
        </p:nvCxnSpPr>
        <p:spPr>
          <a:xfrm>
            <a:off x="7204853" y="5445224"/>
            <a:ext cx="123505" cy="117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0" name="Přímá spojnice 269"/>
          <p:cNvCxnSpPr/>
          <p:nvPr/>
        </p:nvCxnSpPr>
        <p:spPr>
          <a:xfrm>
            <a:off x="4654750" y="2780928"/>
            <a:ext cx="0" cy="43199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1" name="Přímá spojnice 270"/>
          <p:cNvCxnSpPr/>
          <p:nvPr/>
        </p:nvCxnSpPr>
        <p:spPr>
          <a:xfrm>
            <a:off x="7373070" y="2823132"/>
            <a:ext cx="0" cy="43199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2" name="Přímá spojnice 271"/>
          <p:cNvCxnSpPr/>
          <p:nvPr/>
        </p:nvCxnSpPr>
        <p:spPr>
          <a:xfrm flipH="1">
            <a:off x="8021142" y="2564904"/>
            <a:ext cx="504056" cy="4742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3" name="Přímá spojnice 272"/>
          <p:cNvCxnSpPr/>
          <p:nvPr/>
        </p:nvCxnSpPr>
        <p:spPr>
          <a:xfrm flipH="1">
            <a:off x="8021142" y="2717304"/>
            <a:ext cx="504056" cy="4742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4" name="Přímá spojnice 273"/>
          <p:cNvCxnSpPr/>
          <p:nvPr/>
        </p:nvCxnSpPr>
        <p:spPr>
          <a:xfrm flipH="1">
            <a:off x="8021142" y="3090408"/>
            <a:ext cx="504056" cy="4742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5" name="Přímá spojnice 274"/>
          <p:cNvCxnSpPr/>
          <p:nvPr/>
        </p:nvCxnSpPr>
        <p:spPr>
          <a:xfrm flipH="1">
            <a:off x="8021142" y="3242808"/>
            <a:ext cx="504056" cy="4742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6" name="Přímá spojnice 275"/>
          <p:cNvCxnSpPr/>
          <p:nvPr/>
        </p:nvCxnSpPr>
        <p:spPr>
          <a:xfrm flipH="1">
            <a:off x="8021142" y="3738480"/>
            <a:ext cx="504056" cy="4742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7" name="Přímá spojnice 276"/>
          <p:cNvCxnSpPr/>
          <p:nvPr/>
        </p:nvCxnSpPr>
        <p:spPr>
          <a:xfrm flipH="1">
            <a:off x="8021142" y="3890880"/>
            <a:ext cx="504056" cy="4742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8" name="Přímá spojnice 277"/>
          <p:cNvCxnSpPr/>
          <p:nvPr/>
        </p:nvCxnSpPr>
        <p:spPr>
          <a:xfrm flipH="1">
            <a:off x="8021142" y="4386552"/>
            <a:ext cx="504056" cy="4742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9" name="Přímá spojnice 278"/>
          <p:cNvCxnSpPr/>
          <p:nvPr/>
        </p:nvCxnSpPr>
        <p:spPr>
          <a:xfrm flipH="1">
            <a:off x="8021142" y="4538952"/>
            <a:ext cx="504056" cy="4742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0" name="Přímá spojnice 279"/>
          <p:cNvCxnSpPr/>
          <p:nvPr/>
        </p:nvCxnSpPr>
        <p:spPr>
          <a:xfrm flipH="1">
            <a:off x="8021142" y="5034624"/>
            <a:ext cx="504056" cy="4742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1" name="Přímá spojnice 280"/>
          <p:cNvCxnSpPr/>
          <p:nvPr/>
        </p:nvCxnSpPr>
        <p:spPr>
          <a:xfrm flipH="1">
            <a:off x="8021142" y="5187024"/>
            <a:ext cx="504056" cy="4742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2" name="Přímá spojnice 281"/>
          <p:cNvCxnSpPr/>
          <p:nvPr/>
        </p:nvCxnSpPr>
        <p:spPr>
          <a:xfrm flipH="1">
            <a:off x="8021142" y="5682696"/>
            <a:ext cx="504056" cy="4742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3" name="Přímá spojnice 282"/>
          <p:cNvCxnSpPr/>
          <p:nvPr/>
        </p:nvCxnSpPr>
        <p:spPr>
          <a:xfrm flipH="1">
            <a:off x="8021142" y="5835096"/>
            <a:ext cx="504056" cy="4742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4" name="Přímá spojnice 283"/>
          <p:cNvCxnSpPr/>
          <p:nvPr/>
        </p:nvCxnSpPr>
        <p:spPr>
          <a:xfrm flipV="1">
            <a:off x="4622698" y="2954416"/>
            <a:ext cx="3650472" cy="425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5" name="Přímá spojnice 284"/>
          <p:cNvCxnSpPr/>
          <p:nvPr/>
        </p:nvCxnSpPr>
        <p:spPr>
          <a:xfrm rot="-2700000">
            <a:off x="4487536" y="2980230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6" name="Přímá spojnice 285"/>
          <p:cNvCxnSpPr/>
          <p:nvPr/>
        </p:nvCxnSpPr>
        <p:spPr>
          <a:xfrm rot="-2700000">
            <a:off x="7204464" y="2966162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7" name="Přímá spojnice 286"/>
          <p:cNvCxnSpPr/>
          <p:nvPr/>
        </p:nvCxnSpPr>
        <p:spPr>
          <a:xfrm rot="-2700000">
            <a:off x="7829708" y="2966162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8" name="TextovéPole 287"/>
          <p:cNvSpPr txBox="1"/>
          <p:nvPr/>
        </p:nvSpPr>
        <p:spPr>
          <a:xfrm>
            <a:off x="5817030" y="2650980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1550</a:t>
            </a:r>
            <a:endParaRPr lang="cs-CZ" dirty="0"/>
          </a:p>
        </p:txBody>
      </p:sp>
      <p:sp>
        <p:nvSpPr>
          <p:cNvPr id="289" name="TextovéPole 288"/>
          <p:cNvSpPr txBox="1"/>
          <p:nvPr/>
        </p:nvSpPr>
        <p:spPr>
          <a:xfrm>
            <a:off x="7488950" y="2636912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250</a:t>
            </a:r>
            <a:endParaRPr lang="cs-CZ" dirty="0"/>
          </a:p>
        </p:txBody>
      </p:sp>
      <p:cxnSp>
        <p:nvCxnSpPr>
          <p:cNvPr id="290" name="Přímá spojnice 289"/>
          <p:cNvCxnSpPr/>
          <p:nvPr/>
        </p:nvCxnSpPr>
        <p:spPr>
          <a:xfrm flipH="1">
            <a:off x="3772670" y="5443516"/>
            <a:ext cx="49538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1" name="Přímá spojnice 290"/>
          <p:cNvCxnSpPr/>
          <p:nvPr/>
        </p:nvCxnSpPr>
        <p:spPr>
          <a:xfrm flipH="1">
            <a:off x="3772670" y="3645024"/>
            <a:ext cx="432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2" name="Přímá spojnice 291"/>
          <p:cNvCxnSpPr/>
          <p:nvPr/>
        </p:nvCxnSpPr>
        <p:spPr>
          <a:xfrm>
            <a:off x="3988670" y="3643356"/>
            <a:ext cx="0" cy="20247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3" name="Přímá spojnice 292"/>
          <p:cNvCxnSpPr/>
          <p:nvPr/>
        </p:nvCxnSpPr>
        <p:spPr>
          <a:xfrm rot="2700000">
            <a:off x="3825396" y="5461946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4" name="Přímá spojnice 293"/>
          <p:cNvCxnSpPr/>
          <p:nvPr/>
        </p:nvCxnSpPr>
        <p:spPr>
          <a:xfrm rot="2700000">
            <a:off x="3820088" y="5614346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5" name="Přímá spojnice 294"/>
          <p:cNvCxnSpPr/>
          <p:nvPr/>
        </p:nvCxnSpPr>
        <p:spPr>
          <a:xfrm rot="2700000">
            <a:off x="3820088" y="3656438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6" name="TextovéPole 295"/>
          <p:cNvSpPr txBox="1"/>
          <p:nvPr/>
        </p:nvSpPr>
        <p:spPr>
          <a:xfrm rot="16200000">
            <a:off x="3505792" y="4358122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1100</a:t>
            </a:r>
            <a:endParaRPr lang="cs-CZ" dirty="0"/>
          </a:p>
        </p:txBody>
      </p:sp>
      <p:sp>
        <p:nvSpPr>
          <p:cNvPr id="297" name="TextovéPole 296"/>
          <p:cNvSpPr txBox="1"/>
          <p:nvPr/>
        </p:nvSpPr>
        <p:spPr>
          <a:xfrm rot="16200000">
            <a:off x="3632104" y="5109871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50</a:t>
            </a:r>
            <a:endParaRPr lang="cs-CZ" dirty="0"/>
          </a:p>
        </p:txBody>
      </p:sp>
      <p:sp>
        <p:nvSpPr>
          <p:cNvPr id="298" name="TextovéPole 297"/>
          <p:cNvSpPr txBox="1"/>
          <p:nvPr/>
        </p:nvSpPr>
        <p:spPr>
          <a:xfrm>
            <a:off x="5140822" y="3068960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cxnSp>
        <p:nvCxnSpPr>
          <p:cNvPr id="299" name="Přímá spojnice se šipkou 298"/>
          <p:cNvCxnSpPr/>
          <p:nvPr/>
        </p:nvCxnSpPr>
        <p:spPr>
          <a:xfrm flipH="1">
            <a:off x="4621030" y="3253626"/>
            <a:ext cx="504000" cy="1800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0" name="TextovéPole 299"/>
          <p:cNvSpPr txBox="1"/>
          <p:nvPr/>
        </p:nvSpPr>
        <p:spPr>
          <a:xfrm>
            <a:off x="5428854" y="3501008"/>
            <a:ext cx="2551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cxnSp>
        <p:nvCxnSpPr>
          <p:cNvPr id="301" name="Přímá spojnice se šipkou 300"/>
          <p:cNvCxnSpPr/>
          <p:nvPr/>
        </p:nvCxnSpPr>
        <p:spPr>
          <a:xfrm flipH="1">
            <a:off x="4792342" y="3699742"/>
            <a:ext cx="64800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2" name="TextovéPole 301"/>
          <p:cNvSpPr txBox="1"/>
          <p:nvPr/>
        </p:nvSpPr>
        <p:spPr>
          <a:xfrm>
            <a:off x="4060702" y="493187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cxnSp>
        <p:nvCxnSpPr>
          <p:cNvPr id="303" name="Přímá spojnice se šipkou 302"/>
          <p:cNvCxnSpPr/>
          <p:nvPr/>
        </p:nvCxnSpPr>
        <p:spPr>
          <a:xfrm flipV="1">
            <a:off x="4348782" y="5157192"/>
            <a:ext cx="43200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4" name="TextovéPole 303"/>
          <p:cNvSpPr txBox="1"/>
          <p:nvPr/>
        </p:nvSpPr>
        <p:spPr>
          <a:xfrm>
            <a:off x="6377354" y="4726812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cxnSp>
        <p:nvCxnSpPr>
          <p:cNvPr id="305" name="Přímá spojnice se šipkou 304"/>
          <p:cNvCxnSpPr>
            <a:stCxn id="304" idx="2"/>
          </p:cNvCxnSpPr>
          <p:nvPr/>
        </p:nvCxnSpPr>
        <p:spPr>
          <a:xfrm>
            <a:off x="6530601" y="5096144"/>
            <a:ext cx="0" cy="3473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6" name="TextovéPole 305"/>
          <p:cNvSpPr txBox="1"/>
          <p:nvPr/>
        </p:nvSpPr>
        <p:spPr>
          <a:xfrm>
            <a:off x="5990547" y="6156920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cxnSp>
        <p:nvCxnSpPr>
          <p:cNvPr id="307" name="Přímá spojnice se šipkou 306"/>
          <p:cNvCxnSpPr>
            <a:stCxn id="306" idx="0"/>
          </p:cNvCxnSpPr>
          <p:nvPr/>
        </p:nvCxnSpPr>
        <p:spPr>
          <a:xfrm flipV="1">
            <a:off x="6131772" y="5697208"/>
            <a:ext cx="0" cy="45971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8" name="TextovéPole 307"/>
          <p:cNvSpPr txBox="1"/>
          <p:nvPr/>
        </p:nvSpPr>
        <p:spPr>
          <a:xfrm>
            <a:off x="5288459" y="6232400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cxnSp>
        <p:nvCxnSpPr>
          <p:cNvPr id="309" name="Přímá spojnice se šipkou 308"/>
          <p:cNvCxnSpPr>
            <a:stCxn id="308" idx="0"/>
            <a:endCxn id="211" idx="4"/>
          </p:cNvCxnSpPr>
          <p:nvPr/>
        </p:nvCxnSpPr>
        <p:spPr>
          <a:xfrm flipH="1" flipV="1">
            <a:off x="4808086" y="5890920"/>
            <a:ext cx="633620" cy="3414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0" name="Přímá spojnice 309"/>
          <p:cNvCxnSpPr/>
          <p:nvPr/>
        </p:nvCxnSpPr>
        <p:spPr>
          <a:xfrm>
            <a:off x="4722842" y="5985408"/>
            <a:ext cx="0" cy="54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1" name="Přímá spojnice 310"/>
          <p:cNvCxnSpPr/>
          <p:nvPr/>
        </p:nvCxnSpPr>
        <p:spPr>
          <a:xfrm>
            <a:off x="5066540" y="4985880"/>
            <a:ext cx="52200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2" name="Přímá spojnice 311"/>
          <p:cNvCxnSpPr/>
          <p:nvPr/>
        </p:nvCxnSpPr>
        <p:spPr>
          <a:xfrm flipH="1">
            <a:off x="5428854" y="4985880"/>
            <a:ext cx="12852" cy="55983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3" name="Přímá spojnice 312"/>
          <p:cNvCxnSpPr/>
          <p:nvPr/>
        </p:nvCxnSpPr>
        <p:spPr>
          <a:xfrm rot="2700000">
            <a:off x="5279624" y="5001762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" name="Přímá spojnice 313"/>
          <p:cNvCxnSpPr/>
          <p:nvPr/>
        </p:nvCxnSpPr>
        <p:spPr>
          <a:xfrm rot="2700000">
            <a:off x="5260248" y="5460278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5" name="TextovéPole 314"/>
          <p:cNvSpPr txBox="1"/>
          <p:nvPr/>
        </p:nvSpPr>
        <p:spPr>
          <a:xfrm rot="16200000">
            <a:off x="5029490" y="4996229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200</a:t>
            </a:r>
            <a:endParaRPr lang="cs-CZ" dirty="0"/>
          </a:p>
        </p:txBody>
      </p:sp>
      <p:cxnSp>
        <p:nvCxnSpPr>
          <p:cNvPr id="316" name="Přímá spojnice 315"/>
          <p:cNvCxnSpPr>
            <a:stCxn id="203" idx="1"/>
          </p:cNvCxnSpPr>
          <p:nvPr/>
        </p:nvCxnSpPr>
        <p:spPr>
          <a:xfrm flipV="1">
            <a:off x="4808078" y="4500075"/>
            <a:ext cx="748375" cy="51310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7" name="Přímá spojnice 316"/>
          <p:cNvCxnSpPr/>
          <p:nvPr/>
        </p:nvCxnSpPr>
        <p:spPr>
          <a:xfrm flipV="1">
            <a:off x="5586938" y="4477816"/>
            <a:ext cx="711551" cy="2225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8" name="TextovéPole 317"/>
          <p:cNvSpPr txBox="1"/>
          <p:nvPr/>
        </p:nvSpPr>
        <p:spPr>
          <a:xfrm>
            <a:off x="5788894" y="418366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25</a:t>
            </a:r>
            <a:endParaRPr lang="cs-CZ" dirty="0"/>
          </a:p>
        </p:txBody>
      </p:sp>
      <p:sp>
        <p:nvSpPr>
          <p:cNvPr id="319" name="TextovéPole 318"/>
          <p:cNvSpPr txBox="1"/>
          <p:nvPr/>
        </p:nvSpPr>
        <p:spPr>
          <a:xfrm>
            <a:off x="5716886" y="4437112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200</a:t>
            </a:r>
            <a:endParaRPr lang="cs-CZ" dirty="0"/>
          </a:p>
        </p:txBody>
      </p:sp>
      <p:sp>
        <p:nvSpPr>
          <p:cNvPr id="320" name="TextovéPole 172"/>
          <p:cNvSpPr txBox="1"/>
          <p:nvPr/>
        </p:nvSpPr>
        <p:spPr>
          <a:xfrm>
            <a:off x="1218039" y="2987660"/>
            <a:ext cx="13651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Svislé trubky</a:t>
            </a:r>
            <a:endParaRPr lang="cs-CZ" dirty="0"/>
          </a:p>
        </p:txBody>
      </p:sp>
      <p:sp>
        <p:nvSpPr>
          <p:cNvPr id="321" name="TextovéPole 173"/>
          <p:cNvSpPr txBox="1"/>
          <p:nvPr/>
        </p:nvSpPr>
        <p:spPr>
          <a:xfrm>
            <a:off x="1176557" y="3419708"/>
            <a:ext cx="16628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Podélné trubky</a:t>
            </a:r>
            <a:endParaRPr lang="cs-CZ" dirty="0"/>
          </a:p>
        </p:txBody>
      </p:sp>
      <p:sp>
        <p:nvSpPr>
          <p:cNvPr id="322" name="TextovéPole 174"/>
          <p:cNvSpPr txBox="1"/>
          <p:nvPr/>
        </p:nvSpPr>
        <p:spPr>
          <a:xfrm>
            <a:off x="1151224" y="3851756"/>
            <a:ext cx="1486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Příčné trubky</a:t>
            </a:r>
            <a:endParaRPr lang="cs-CZ" dirty="0"/>
          </a:p>
        </p:txBody>
      </p:sp>
      <p:sp>
        <p:nvSpPr>
          <p:cNvPr id="323" name="TextovéPole 175"/>
          <p:cNvSpPr txBox="1"/>
          <p:nvPr/>
        </p:nvSpPr>
        <p:spPr>
          <a:xfrm>
            <a:off x="1115616" y="4283804"/>
            <a:ext cx="10440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 Podlaha </a:t>
            </a:r>
            <a:endParaRPr lang="cs-CZ" dirty="0"/>
          </a:p>
        </p:txBody>
      </p:sp>
      <p:sp>
        <p:nvSpPr>
          <p:cNvPr id="324" name="TextovéPole 176"/>
          <p:cNvSpPr txBox="1"/>
          <p:nvPr/>
        </p:nvSpPr>
        <p:spPr>
          <a:xfrm>
            <a:off x="1132747" y="4715852"/>
            <a:ext cx="9426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 Zarážka</a:t>
            </a:r>
            <a:endParaRPr lang="cs-CZ" dirty="0"/>
          </a:p>
        </p:txBody>
      </p:sp>
      <p:sp>
        <p:nvSpPr>
          <p:cNvPr id="325" name="TextovéPole 177"/>
          <p:cNvSpPr txBox="1"/>
          <p:nvPr/>
        </p:nvSpPr>
        <p:spPr>
          <a:xfrm>
            <a:off x="1185458" y="5219908"/>
            <a:ext cx="936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Zábradlí</a:t>
            </a:r>
            <a:endParaRPr lang="cs-CZ" dirty="0"/>
          </a:p>
        </p:txBody>
      </p:sp>
      <p:sp>
        <p:nvSpPr>
          <p:cNvPr id="326" name="TextovéPole 186"/>
          <p:cNvSpPr txBox="1"/>
          <p:nvPr/>
        </p:nvSpPr>
        <p:spPr>
          <a:xfrm>
            <a:off x="761799" y="3005080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327" name="TextovéPole 537"/>
          <p:cNvSpPr txBox="1"/>
          <p:nvPr/>
        </p:nvSpPr>
        <p:spPr>
          <a:xfrm>
            <a:off x="755576" y="3410416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328" name="TextovéPole 538"/>
          <p:cNvSpPr txBox="1"/>
          <p:nvPr/>
        </p:nvSpPr>
        <p:spPr>
          <a:xfrm>
            <a:off x="755576" y="3851756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329" name="TextovéPole 540"/>
          <p:cNvSpPr txBox="1"/>
          <p:nvPr/>
        </p:nvSpPr>
        <p:spPr>
          <a:xfrm>
            <a:off x="755576" y="4274512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330" name="TextovéPole 541"/>
          <p:cNvSpPr txBox="1"/>
          <p:nvPr/>
        </p:nvSpPr>
        <p:spPr>
          <a:xfrm>
            <a:off x="755576" y="470656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331" name="TextovéPole 542"/>
          <p:cNvSpPr txBox="1"/>
          <p:nvPr/>
        </p:nvSpPr>
        <p:spPr>
          <a:xfrm>
            <a:off x="755576" y="5183904"/>
            <a:ext cx="2551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/>
              <a:t>f</a:t>
            </a:r>
          </a:p>
        </p:txBody>
      </p:sp>
    </p:spTree>
    <p:extLst>
      <p:ext uri="{BB962C8B-B14F-4D97-AF65-F5344CB8AC3E}">
        <p14:creationId xmlns:p14="http://schemas.microsoft.com/office/powerpoint/2010/main" val="4179560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0" grpId="0"/>
      <p:bldP spid="321" grpId="0"/>
      <p:bldP spid="322" grpId="0"/>
      <p:bldP spid="323" grpId="0"/>
      <p:bldP spid="324" grpId="0"/>
      <p:bldP spid="32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467544" y="260648"/>
            <a:ext cx="8208911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Ocelové lešení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3" y="980728"/>
            <a:ext cx="8208911" cy="46166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2400" b="1" dirty="0" smtClean="0"/>
              <a:t>Trubkové  lešení - podrobnosti </a:t>
            </a:r>
          </a:p>
        </p:txBody>
      </p:sp>
      <p:sp>
        <p:nvSpPr>
          <p:cNvPr id="5" name="Obdélník 4"/>
          <p:cNvSpPr/>
          <p:nvPr/>
        </p:nvSpPr>
        <p:spPr>
          <a:xfrm>
            <a:off x="460822" y="2060848"/>
            <a:ext cx="2592288" cy="369332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/>
              <a:t>Odpovědi:</a:t>
            </a:r>
          </a:p>
        </p:txBody>
      </p:sp>
      <p:sp>
        <p:nvSpPr>
          <p:cNvPr id="6" name="TextovéPole 550"/>
          <p:cNvSpPr txBox="1"/>
          <p:nvPr/>
        </p:nvSpPr>
        <p:spPr>
          <a:xfrm>
            <a:off x="460822" y="1556792"/>
            <a:ext cx="8215632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/>
              <a:t>4</a:t>
            </a:r>
            <a:r>
              <a:rPr lang="cs-CZ" b="1" dirty="0" smtClean="0"/>
              <a:t>. Které části trubkového  lešení  jsou na obrázku</a:t>
            </a:r>
            <a:endParaRPr lang="cs-CZ" b="1" dirty="0"/>
          </a:p>
        </p:txBody>
      </p:sp>
      <p:cxnSp>
        <p:nvCxnSpPr>
          <p:cNvPr id="145" name="Přímá spojnice 144"/>
          <p:cNvCxnSpPr/>
          <p:nvPr/>
        </p:nvCxnSpPr>
        <p:spPr>
          <a:xfrm>
            <a:off x="4644008" y="6043354"/>
            <a:ext cx="2160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6" name="Přímá spojnice 145"/>
          <p:cNvCxnSpPr/>
          <p:nvPr/>
        </p:nvCxnSpPr>
        <p:spPr>
          <a:xfrm>
            <a:off x="4644008" y="5949280"/>
            <a:ext cx="212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7" name="Přímá spojnice 146"/>
          <p:cNvCxnSpPr/>
          <p:nvPr/>
        </p:nvCxnSpPr>
        <p:spPr>
          <a:xfrm>
            <a:off x="6012160" y="4509120"/>
            <a:ext cx="252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8" name="Přímá spojnice 147"/>
          <p:cNvCxnSpPr/>
          <p:nvPr/>
        </p:nvCxnSpPr>
        <p:spPr>
          <a:xfrm flipV="1">
            <a:off x="4644008" y="4509120"/>
            <a:ext cx="1368152" cy="14401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9" name="Přímá spojnice 148"/>
          <p:cNvCxnSpPr/>
          <p:nvPr/>
        </p:nvCxnSpPr>
        <p:spPr>
          <a:xfrm flipV="1">
            <a:off x="6774444" y="4509120"/>
            <a:ext cx="1368152" cy="14401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0" name="Přímá spojnice 149"/>
          <p:cNvCxnSpPr/>
          <p:nvPr/>
        </p:nvCxnSpPr>
        <p:spPr>
          <a:xfrm flipV="1">
            <a:off x="6818316" y="4595196"/>
            <a:ext cx="1368152" cy="14401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1" name="Přímá spojnice 150"/>
          <p:cNvCxnSpPr/>
          <p:nvPr/>
        </p:nvCxnSpPr>
        <p:spPr>
          <a:xfrm>
            <a:off x="6804248" y="5963348"/>
            <a:ext cx="0" cy="1033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2" name="Přímá spojnice 151"/>
          <p:cNvCxnSpPr/>
          <p:nvPr/>
        </p:nvCxnSpPr>
        <p:spPr>
          <a:xfrm rot="180000">
            <a:off x="4646713" y="5963348"/>
            <a:ext cx="0" cy="1033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3" name="Přímá spojnice 152"/>
          <p:cNvCxnSpPr/>
          <p:nvPr/>
        </p:nvCxnSpPr>
        <p:spPr>
          <a:xfrm>
            <a:off x="8170732" y="4521634"/>
            <a:ext cx="0" cy="1033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4" name="Přímá spojnice 153"/>
          <p:cNvCxnSpPr/>
          <p:nvPr/>
        </p:nvCxnSpPr>
        <p:spPr>
          <a:xfrm>
            <a:off x="6156176" y="5373216"/>
            <a:ext cx="32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5" name="Přímá spojnice 154"/>
          <p:cNvCxnSpPr/>
          <p:nvPr/>
        </p:nvCxnSpPr>
        <p:spPr>
          <a:xfrm flipV="1">
            <a:off x="6472345" y="5155524"/>
            <a:ext cx="230091" cy="22323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6" name="Přímá spojnice 155"/>
          <p:cNvCxnSpPr/>
          <p:nvPr/>
        </p:nvCxnSpPr>
        <p:spPr>
          <a:xfrm flipV="1">
            <a:off x="6156176" y="4658026"/>
            <a:ext cx="0" cy="72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7" name="Přímá spojnice 156"/>
          <p:cNvCxnSpPr/>
          <p:nvPr/>
        </p:nvCxnSpPr>
        <p:spPr>
          <a:xfrm flipV="1">
            <a:off x="6458276" y="4654804"/>
            <a:ext cx="0" cy="72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8" name="Přímá spojnice 157"/>
          <p:cNvCxnSpPr/>
          <p:nvPr/>
        </p:nvCxnSpPr>
        <p:spPr>
          <a:xfrm flipV="1">
            <a:off x="6688368" y="4454402"/>
            <a:ext cx="0" cy="72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9" name="Přímá spojnice 158"/>
          <p:cNvCxnSpPr/>
          <p:nvPr/>
        </p:nvCxnSpPr>
        <p:spPr>
          <a:xfrm>
            <a:off x="6698624" y="4509120"/>
            <a:ext cx="1440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0" name="Přímá spojnice 159"/>
          <p:cNvCxnSpPr/>
          <p:nvPr/>
        </p:nvCxnSpPr>
        <p:spPr>
          <a:xfrm>
            <a:off x="6153828" y="4682940"/>
            <a:ext cx="28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1" name="Přímá spojnice 160"/>
          <p:cNvCxnSpPr/>
          <p:nvPr/>
        </p:nvCxnSpPr>
        <p:spPr>
          <a:xfrm flipV="1">
            <a:off x="6459944" y="4456200"/>
            <a:ext cx="214356" cy="21988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2" name="Přímá spojnice 161"/>
          <p:cNvCxnSpPr/>
          <p:nvPr/>
        </p:nvCxnSpPr>
        <p:spPr>
          <a:xfrm flipV="1">
            <a:off x="6157844" y="4442132"/>
            <a:ext cx="214388" cy="20414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3" name="Přímá spojnice 162"/>
          <p:cNvCxnSpPr/>
          <p:nvPr/>
        </p:nvCxnSpPr>
        <p:spPr>
          <a:xfrm>
            <a:off x="6344096" y="4452848"/>
            <a:ext cx="28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4" name="Přímá spojnice 163"/>
          <p:cNvCxnSpPr/>
          <p:nvPr/>
        </p:nvCxnSpPr>
        <p:spPr>
          <a:xfrm>
            <a:off x="4644008" y="6237312"/>
            <a:ext cx="0" cy="4680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5" name="Přímá spojnice 164"/>
          <p:cNvCxnSpPr/>
          <p:nvPr/>
        </p:nvCxnSpPr>
        <p:spPr>
          <a:xfrm>
            <a:off x="6804248" y="6273316"/>
            <a:ext cx="0" cy="4680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6" name="Přímá spojnice 165"/>
          <p:cNvCxnSpPr/>
          <p:nvPr/>
        </p:nvCxnSpPr>
        <p:spPr>
          <a:xfrm>
            <a:off x="7020272" y="6066644"/>
            <a:ext cx="648072" cy="7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7" name="Přímá spojnice 166"/>
          <p:cNvCxnSpPr/>
          <p:nvPr/>
        </p:nvCxnSpPr>
        <p:spPr>
          <a:xfrm>
            <a:off x="8460432" y="4581128"/>
            <a:ext cx="648072" cy="7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8" name="Přímá spojnice 167"/>
          <p:cNvCxnSpPr/>
          <p:nvPr/>
        </p:nvCxnSpPr>
        <p:spPr>
          <a:xfrm>
            <a:off x="4644008" y="6556702"/>
            <a:ext cx="2160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9" name="Přímá spojnice 168"/>
          <p:cNvCxnSpPr/>
          <p:nvPr/>
        </p:nvCxnSpPr>
        <p:spPr>
          <a:xfrm flipV="1">
            <a:off x="7458520" y="4571836"/>
            <a:ext cx="1433960" cy="147151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0" name="TextovéPole 169"/>
          <p:cNvSpPr txBox="1"/>
          <p:nvPr/>
        </p:nvSpPr>
        <p:spPr>
          <a:xfrm>
            <a:off x="5476436" y="6237312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200</a:t>
            </a:r>
            <a:endParaRPr lang="cs-CZ" dirty="0"/>
          </a:p>
        </p:txBody>
      </p:sp>
      <p:sp>
        <p:nvSpPr>
          <p:cNvPr id="171" name="TextovéPole 170"/>
          <p:cNvSpPr txBox="1"/>
          <p:nvPr/>
        </p:nvSpPr>
        <p:spPr>
          <a:xfrm rot="18472151">
            <a:off x="7782698" y="5009308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200</a:t>
            </a:r>
            <a:endParaRPr lang="cs-CZ" dirty="0"/>
          </a:p>
        </p:txBody>
      </p:sp>
      <p:cxnSp>
        <p:nvCxnSpPr>
          <p:cNvPr id="172" name="Přímá spojnice 171"/>
          <p:cNvCxnSpPr/>
          <p:nvPr/>
        </p:nvCxnSpPr>
        <p:spPr>
          <a:xfrm rot="-2700000">
            <a:off x="4469791" y="6550303"/>
            <a:ext cx="39835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3" name="Přímá spojnice 172"/>
          <p:cNvCxnSpPr/>
          <p:nvPr/>
        </p:nvCxnSpPr>
        <p:spPr>
          <a:xfrm rot="-2700000">
            <a:off x="6594181" y="6550303"/>
            <a:ext cx="39835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4" name="Přímá spojnice 173"/>
          <p:cNvCxnSpPr/>
          <p:nvPr/>
        </p:nvCxnSpPr>
        <p:spPr>
          <a:xfrm rot="-5160000">
            <a:off x="5223524" y="5185328"/>
            <a:ext cx="108000" cy="25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5" name="Přímá spojnice 174"/>
          <p:cNvCxnSpPr/>
          <p:nvPr/>
        </p:nvCxnSpPr>
        <p:spPr>
          <a:xfrm>
            <a:off x="8806404" y="4437112"/>
            <a:ext cx="158084" cy="3600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6" name="Přímá spojnice 175"/>
          <p:cNvCxnSpPr/>
          <p:nvPr/>
        </p:nvCxnSpPr>
        <p:spPr>
          <a:xfrm flipH="1">
            <a:off x="4067944" y="6048000"/>
            <a:ext cx="46018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7" name="Přímá spojnice 176"/>
          <p:cNvCxnSpPr/>
          <p:nvPr/>
        </p:nvCxnSpPr>
        <p:spPr>
          <a:xfrm flipH="1">
            <a:off x="4067944" y="5949280"/>
            <a:ext cx="46018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8" name="Přímá spojnice 177"/>
          <p:cNvCxnSpPr/>
          <p:nvPr/>
        </p:nvCxnSpPr>
        <p:spPr>
          <a:xfrm>
            <a:off x="4211960" y="5589240"/>
            <a:ext cx="0" cy="6096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9" name="Přímá spojnice 178"/>
          <p:cNvCxnSpPr/>
          <p:nvPr/>
        </p:nvCxnSpPr>
        <p:spPr>
          <a:xfrm rot="2700000">
            <a:off x="4048662" y="6076574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0" name="Přímá spojnice 179"/>
          <p:cNvCxnSpPr/>
          <p:nvPr/>
        </p:nvCxnSpPr>
        <p:spPr>
          <a:xfrm rot="2700000">
            <a:off x="4043354" y="5946626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1" name="TextovéPole 180"/>
          <p:cNvSpPr txBox="1"/>
          <p:nvPr/>
        </p:nvSpPr>
        <p:spPr>
          <a:xfrm rot="16200000">
            <a:off x="3948459" y="548325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cxnSp>
        <p:nvCxnSpPr>
          <p:cNvPr id="182" name="Přímá spojnice 181"/>
          <p:cNvCxnSpPr/>
          <p:nvPr/>
        </p:nvCxnSpPr>
        <p:spPr>
          <a:xfrm rot="120000">
            <a:off x="6152228" y="5496357"/>
            <a:ext cx="18016" cy="35090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3" name="Přímá spojnice 182"/>
          <p:cNvCxnSpPr/>
          <p:nvPr/>
        </p:nvCxnSpPr>
        <p:spPr>
          <a:xfrm rot="120000">
            <a:off x="6463946" y="5498025"/>
            <a:ext cx="18016" cy="35090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4" name="Přímá spojnice 183"/>
          <p:cNvCxnSpPr/>
          <p:nvPr/>
        </p:nvCxnSpPr>
        <p:spPr>
          <a:xfrm>
            <a:off x="6142108" y="5733256"/>
            <a:ext cx="3319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5" name="Přímá spojnice 184"/>
          <p:cNvCxnSpPr/>
          <p:nvPr/>
        </p:nvCxnSpPr>
        <p:spPr>
          <a:xfrm rot="-2700000">
            <a:off x="5974245" y="5730079"/>
            <a:ext cx="39835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6" name="Přímá spojnice 185"/>
          <p:cNvCxnSpPr/>
          <p:nvPr/>
        </p:nvCxnSpPr>
        <p:spPr>
          <a:xfrm rot="-2700000">
            <a:off x="6278013" y="5752169"/>
            <a:ext cx="39835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7" name="TextovéPole 186"/>
          <p:cNvSpPr txBox="1"/>
          <p:nvPr/>
        </p:nvSpPr>
        <p:spPr>
          <a:xfrm>
            <a:off x="6142108" y="5459292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25</a:t>
            </a:r>
            <a:endParaRPr lang="cs-CZ" dirty="0"/>
          </a:p>
        </p:txBody>
      </p:sp>
      <p:cxnSp>
        <p:nvCxnSpPr>
          <p:cNvPr id="188" name="Přímá spojnice 187"/>
          <p:cNvCxnSpPr/>
          <p:nvPr/>
        </p:nvCxnSpPr>
        <p:spPr>
          <a:xfrm>
            <a:off x="6786844" y="5378758"/>
            <a:ext cx="41798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9" name="Přímá spojnice 188"/>
          <p:cNvCxnSpPr/>
          <p:nvPr/>
        </p:nvCxnSpPr>
        <p:spPr>
          <a:xfrm>
            <a:off x="6818316" y="4682940"/>
            <a:ext cx="41798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0" name="Přímá spojnice 189"/>
          <p:cNvCxnSpPr/>
          <p:nvPr/>
        </p:nvCxnSpPr>
        <p:spPr>
          <a:xfrm>
            <a:off x="7092280" y="4682940"/>
            <a:ext cx="0" cy="69581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1" name="Přímá spojnice 190"/>
          <p:cNvCxnSpPr/>
          <p:nvPr/>
        </p:nvCxnSpPr>
        <p:spPr>
          <a:xfrm rot="2700000">
            <a:off x="6928982" y="5370562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2" name="Přímá spojnice 191"/>
          <p:cNvCxnSpPr/>
          <p:nvPr/>
        </p:nvCxnSpPr>
        <p:spPr>
          <a:xfrm rot="2700000">
            <a:off x="6951810" y="4692686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3" name="TextovéPole 192"/>
          <p:cNvSpPr txBox="1"/>
          <p:nvPr/>
        </p:nvSpPr>
        <p:spPr>
          <a:xfrm rot="16200000">
            <a:off x="6779562" y="4835182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60</a:t>
            </a:r>
            <a:endParaRPr lang="cs-CZ" dirty="0"/>
          </a:p>
        </p:txBody>
      </p:sp>
      <p:sp>
        <p:nvSpPr>
          <p:cNvPr id="194" name="TextovéPole 193"/>
          <p:cNvSpPr txBox="1"/>
          <p:nvPr/>
        </p:nvSpPr>
        <p:spPr>
          <a:xfrm>
            <a:off x="7125280" y="4941168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ym typeface="Symbol"/>
              </a:rPr>
              <a:t></a:t>
            </a:r>
            <a:endParaRPr lang="cs-CZ" dirty="0"/>
          </a:p>
        </p:txBody>
      </p:sp>
      <p:sp>
        <p:nvSpPr>
          <p:cNvPr id="195" name="TextovéPole 194"/>
          <p:cNvSpPr txBox="1"/>
          <p:nvPr/>
        </p:nvSpPr>
        <p:spPr>
          <a:xfrm>
            <a:off x="5556840" y="4941168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ym typeface="Symbol"/>
              </a:rPr>
              <a:t></a:t>
            </a:r>
            <a:endParaRPr lang="cs-CZ" dirty="0"/>
          </a:p>
        </p:txBody>
      </p:sp>
      <p:cxnSp>
        <p:nvCxnSpPr>
          <p:cNvPr id="196" name="Přímá spojnice 195"/>
          <p:cNvCxnSpPr/>
          <p:nvPr/>
        </p:nvCxnSpPr>
        <p:spPr>
          <a:xfrm flipH="1">
            <a:off x="7204824" y="5044534"/>
            <a:ext cx="139484" cy="1846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7" name="Přímá spojnice 196"/>
          <p:cNvCxnSpPr/>
          <p:nvPr/>
        </p:nvCxnSpPr>
        <p:spPr>
          <a:xfrm flipH="1">
            <a:off x="5444296" y="5069448"/>
            <a:ext cx="311304" cy="3414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8" name="Přímá spojnice 197"/>
          <p:cNvCxnSpPr/>
          <p:nvPr/>
        </p:nvCxnSpPr>
        <p:spPr>
          <a:xfrm flipV="1">
            <a:off x="5220072" y="5310500"/>
            <a:ext cx="324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9" name="Přímá spojnice 198"/>
          <p:cNvCxnSpPr/>
          <p:nvPr/>
        </p:nvCxnSpPr>
        <p:spPr>
          <a:xfrm rot="-5100000">
            <a:off x="5486180" y="5201064"/>
            <a:ext cx="108000" cy="25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0" name="TextovéPole 199"/>
          <p:cNvSpPr txBox="1"/>
          <p:nvPr/>
        </p:nvSpPr>
        <p:spPr>
          <a:xfrm>
            <a:off x="5148064" y="522920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20</a:t>
            </a:r>
            <a:endParaRPr lang="cs-CZ" dirty="0"/>
          </a:p>
        </p:txBody>
      </p:sp>
      <p:cxnSp>
        <p:nvCxnSpPr>
          <p:cNvPr id="201" name="Přímá spojnice 200"/>
          <p:cNvCxnSpPr/>
          <p:nvPr/>
        </p:nvCxnSpPr>
        <p:spPr>
          <a:xfrm flipV="1">
            <a:off x="7280932" y="4197858"/>
            <a:ext cx="0" cy="9279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2" name="TextovéPole 201"/>
          <p:cNvSpPr txBox="1"/>
          <p:nvPr/>
        </p:nvSpPr>
        <p:spPr>
          <a:xfrm>
            <a:off x="7246434" y="3970484"/>
            <a:ext cx="4219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ym typeface="Symbol"/>
              </a:rPr>
              <a:t>5</a:t>
            </a:r>
            <a:endParaRPr lang="cs-CZ" dirty="0"/>
          </a:p>
        </p:txBody>
      </p:sp>
      <p:cxnSp>
        <p:nvCxnSpPr>
          <p:cNvPr id="203" name="Přímá spojnice 202"/>
          <p:cNvCxnSpPr/>
          <p:nvPr/>
        </p:nvCxnSpPr>
        <p:spPr>
          <a:xfrm rot="-60000" flipH="1">
            <a:off x="1369068" y="4019262"/>
            <a:ext cx="72008" cy="240878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4" name="Přímá spojnice 203"/>
          <p:cNvCxnSpPr/>
          <p:nvPr/>
        </p:nvCxnSpPr>
        <p:spPr>
          <a:xfrm rot="-60000" flipH="1">
            <a:off x="1419887" y="4042937"/>
            <a:ext cx="72008" cy="240878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" name="Přímá spojnice 204"/>
          <p:cNvCxnSpPr/>
          <p:nvPr/>
        </p:nvCxnSpPr>
        <p:spPr>
          <a:xfrm rot="-60000" flipH="1">
            <a:off x="1787222" y="4042937"/>
            <a:ext cx="72008" cy="240878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" name="Přímá spojnice 205"/>
          <p:cNvCxnSpPr/>
          <p:nvPr/>
        </p:nvCxnSpPr>
        <p:spPr>
          <a:xfrm rot="-60000" flipH="1">
            <a:off x="1838383" y="4038473"/>
            <a:ext cx="72008" cy="244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7" name="Oblouk 206"/>
          <p:cNvSpPr/>
          <p:nvPr/>
        </p:nvSpPr>
        <p:spPr>
          <a:xfrm>
            <a:off x="1268924" y="4005064"/>
            <a:ext cx="321476" cy="369332"/>
          </a:xfrm>
          <a:prstGeom prst="arc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8" name="Oblouk 207"/>
          <p:cNvSpPr/>
          <p:nvPr/>
        </p:nvSpPr>
        <p:spPr>
          <a:xfrm rot="5400000">
            <a:off x="1219176" y="6078660"/>
            <a:ext cx="321476" cy="369332"/>
          </a:xfrm>
          <a:prstGeom prst="arc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9" name="Přímá spojnice 208"/>
          <p:cNvCxnSpPr>
            <a:stCxn id="207" idx="2"/>
            <a:endCxn id="208" idx="0"/>
          </p:cNvCxnSpPr>
          <p:nvPr/>
        </p:nvCxnSpPr>
        <p:spPr>
          <a:xfrm flipH="1">
            <a:off x="1564580" y="4189730"/>
            <a:ext cx="25820" cy="207359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" name="Oblouk 209"/>
          <p:cNvSpPr/>
          <p:nvPr/>
        </p:nvSpPr>
        <p:spPr>
          <a:xfrm rot="16200000">
            <a:off x="1724900" y="3999188"/>
            <a:ext cx="321476" cy="369332"/>
          </a:xfrm>
          <a:prstGeom prst="arc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1" name="Přímá spojnice 210"/>
          <p:cNvCxnSpPr/>
          <p:nvPr/>
        </p:nvCxnSpPr>
        <p:spPr>
          <a:xfrm flipH="1">
            <a:off x="1671168" y="4158372"/>
            <a:ext cx="25820" cy="207359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2" name="Oblouk 211"/>
          <p:cNvSpPr/>
          <p:nvPr/>
        </p:nvSpPr>
        <p:spPr>
          <a:xfrm rot="10800000">
            <a:off x="1671169" y="6058716"/>
            <a:ext cx="321476" cy="369332"/>
          </a:xfrm>
          <a:prstGeom prst="arc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3" name="Obdélník 212"/>
          <p:cNvSpPr/>
          <p:nvPr/>
        </p:nvSpPr>
        <p:spPr>
          <a:xfrm>
            <a:off x="1348053" y="4995806"/>
            <a:ext cx="583695" cy="41483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4" name="Přímá spojnice 213"/>
          <p:cNvCxnSpPr/>
          <p:nvPr/>
        </p:nvCxnSpPr>
        <p:spPr>
          <a:xfrm rot="1440000" flipV="1">
            <a:off x="1931748" y="5148468"/>
            <a:ext cx="138556" cy="5475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5" name="Přímá spojnice 214"/>
          <p:cNvCxnSpPr/>
          <p:nvPr/>
        </p:nvCxnSpPr>
        <p:spPr>
          <a:xfrm rot="1440000" flipV="1">
            <a:off x="1936211" y="5248567"/>
            <a:ext cx="138556" cy="5475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6" name="Obdélník 215"/>
          <p:cNvSpPr/>
          <p:nvPr/>
        </p:nvSpPr>
        <p:spPr>
          <a:xfrm>
            <a:off x="2070303" y="5122657"/>
            <a:ext cx="72000" cy="2064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7" name="Přímá spojnice 216"/>
          <p:cNvCxnSpPr/>
          <p:nvPr/>
        </p:nvCxnSpPr>
        <p:spPr>
          <a:xfrm>
            <a:off x="2046944" y="5222756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8" name="Přímá spojnice 217"/>
          <p:cNvCxnSpPr/>
          <p:nvPr/>
        </p:nvCxnSpPr>
        <p:spPr>
          <a:xfrm flipH="1">
            <a:off x="648988" y="4001842"/>
            <a:ext cx="61993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9" name="Přímá spojnice 218"/>
          <p:cNvCxnSpPr/>
          <p:nvPr/>
        </p:nvCxnSpPr>
        <p:spPr>
          <a:xfrm flipH="1">
            <a:off x="618504" y="6432824"/>
            <a:ext cx="61993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0" name="Přímá spojnice 219"/>
          <p:cNvCxnSpPr/>
          <p:nvPr/>
        </p:nvCxnSpPr>
        <p:spPr>
          <a:xfrm>
            <a:off x="793004" y="4023115"/>
            <a:ext cx="0" cy="241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1" name="Přímá spojnice 220"/>
          <p:cNvCxnSpPr/>
          <p:nvPr/>
        </p:nvCxnSpPr>
        <p:spPr>
          <a:xfrm>
            <a:off x="7380312" y="5859868"/>
            <a:ext cx="158084" cy="3600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2" name="Přímá spojnice 221"/>
          <p:cNvCxnSpPr/>
          <p:nvPr/>
        </p:nvCxnSpPr>
        <p:spPr>
          <a:xfrm rot="2700000">
            <a:off x="629706" y="6435478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3" name="Přímá spojnice 222"/>
          <p:cNvCxnSpPr/>
          <p:nvPr/>
        </p:nvCxnSpPr>
        <p:spPr>
          <a:xfrm rot="2700000">
            <a:off x="627358" y="4025770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4" name="TextovéPole 223"/>
          <p:cNvSpPr txBox="1"/>
          <p:nvPr/>
        </p:nvSpPr>
        <p:spPr>
          <a:xfrm rot="16200000">
            <a:off x="384348" y="4989784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240</a:t>
            </a:r>
            <a:endParaRPr lang="cs-CZ" dirty="0"/>
          </a:p>
        </p:txBody>
      </p:sp>
      <p:cxnSp>
        <p:nvCxnSpPr>
          <p:cNvPr id="225" name="Přímá spojnice 224"/>
          <p:cNvCxnSpPr/>
          <p:nvPr/>
        </p:nvCxnSpPr>
        <p:spPr>
          <a:xfrm>
            <a:off x="2228087" y="4989442"/>
            <a:ext cx="6157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6" name="Přímá spojnice 225"/>
          <p:cNvCxnSpPr/>
          <p:nvPr/>
        </p:nvCxnSpPr>
        <p:spPr>
          <a:xfrm>
            <a:off x="2267743" y="5396576"/>
            <a:ext cx="6157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7" name="Přímá spojnice 226"/>
          <p:cNvCxnSpPr/>
          <p:nvPr/>
        </p:nvCxnSpPr>
        <p:spPr>
          <a:xfrm>
            <a:off x="2699791" y="5001310"/>
            <a:ext cx="0" cy="39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8" name="Přímá spojnice 227"/>
          <p:cNvCxnSpPr/>
          <p:nvPr/>
        </p:nvCxnSpPr>
        <p:spPr>
          <a:xfrm rot="2700000">
            <a:off x="2518785" y="5407990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9" name="Přímá spojnice 228"/>
          <p:cNvCxnSpPr/>
          <p:nvPr/>
        </p:nvCxnSpPr>
        <p:spPr>
          <a:xfrm rot="2700000">
            <a:off x="2531185" y="5019814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0" name="TextovéPole 229"/>
          <p:cNvSpPr txBox="1"/>
          <p:nvPr/>
        </p:nvSpPr>
        <p:spPr>
          <a:xfrm rot="16200000">
            <a:off x="2387073" y="4986822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35</a:t>
            </a:r>
            <a:endParaRPr lang="cs-CZ" dirty="0"/>
          </a:p>
        </p:txBody>
      </p:sp>
      <p:cxnSp>
        <p:nvCxnSpPr>
          <p:cNvPr id="231" name="Přímá spojnice 230"/>
          <p:cNvCxnSpPr/>
          <p:nvPr/>
        </p:nvCxnSpPr>
        <p:spPr>
          <a:xfrm>
            <a:off x="3275856" y="4197172"/>
            <a:ext cx="1152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2" name="Přímá spojnice 231"/>
          <p:cNvCxnSpPr/>
          <p:nvPr/>
        </p:nvCxnSpPr>
        <p:spPr>
          <a:xfrm flipV="1">
            <a:off x="4433926" y="3928516"/>
            <a:ext cx="368166" cy="2720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3" name="Přímá spojnice 232"/>
          <p:cNvCxnSpPr/>
          <p:nvPr/>
        </p:nvCxnSpPr>
        <p:spPr>
          <a:xfrm flipV="1">
            <a:off x="4802092" y="3419944"/>
            <a:ext cx="0" cy="5226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4" name="Přímá spojnice 233"/>
          <p:cNvCxnSpPr/>
          <p:nvPr/>
        </p:nvCxnSpPr>
        <p:spPr>
          <a:xfrm flipV="1">
            <a:off x="3275856" y="3429236"/>
            <a:ext cx="0" cy="77324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5" name="Přímá spojnice 234"/>
          <p:cNvCxnSpPr/>
          <p:nvPr/>
        </p:nvCxnSpPr>
        <p:spPr>
          <a:xfrm rot="-120000">
            <a:off x="3275856" y="3419944"/>
            <a:ext cx="432048" cy="929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6" name="Přímá spojnice 235"/>
          <p:cNvCxnSpPr/>
          <p:nvPr/>
        </p:nvCxnSpPr>
        <p:spPr>
          <a:xfrm>
            <a:off x="3707904" y="3429236"/>
            <a:ext cx="499003" cy="47154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7" name="Přímá spojnice 236"/>
          <p:cNvCxnSpPr/>
          <p:nvPr/>
        </p:nvCxnSpPr>
        <p:spPr>
          <a:xfrm>
            <a:off x="4554947" y="3429236"/>
            <a:ext cx="252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8" name="Volný tvar 237"/>
          <p:cNvSpPr/>
          <p:nvPr/>
        </p:nvSpPr>
        <p:spPr>
          <a:xfrm>
            <a:off x="3717210" y="3412005"/>
            <a:ext cx="914858" cy="563658"/>
          </a:xfrm>
          <a:custGeom>
            <a:avLst/>
            <a:gdLst>
              <a:gd name="connsiteX0" fmla="*/ 0 w 914858"/>
              <a:gd name="connsiteY0" fmla="*/ 0 h 563658"/>
              <a:gd name="connsiteX1" fmla="*/ 464234 w 914858"/>
              <a:gd name="connsiteY1" fmla="*/ 478302 h 563658"/>
              <a:gd name="connsiteX2" fmla="*/ 647114 w 914858"/>
              <a:gd name="connsiteY2" fmla="*/ 562708 h 563658"/>
              <a:gd name="connsiteX3" fmla="*/ 858129 w 914858"/>
              <a:gd name="connsiteY3" fmla="*/ 506437 h 563658"/>
              <a:gd name="connsiteX4" fmla="*/ 914400 w 914858"/>
              <a:gd name="connsiteY4" fmla="*/ 267286 h 563658"/>
              <a:gd name="connsiteX5" fmla="*/ 886264 w 914858"/>
              <a:gd name="connsiteY5" fmla="*/ 14068 h 563658"/>
              <a:gd name="connsiteX6" fmla="*/ 886264 w 914858"/>
              <a:gd name="connsiteY6" fmla="*/ 14068 h 563658"/>
              <a:gd name="connsiteX7" fmla="*/ 886264 w 914858"/>
              <a:gd name="connsiteY7" fmla="*/ 14068 h 5636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14858" h="563658">
                <a:moveTo>
                  <a:pt x="0" y="0"/>
                </a:moveTo>
                <a:cubicBezTo>
                  <a:pt x="178191" y="192258"/>
                  <a:pt x="356382" y="384517"/>
                  <a:pt x="464234" y="478302"/>
                </a:cubicBezTo>
                <a:cubicBezTo>
                  <a:pt x="572086" y="572087"/>
                  <a:pt x="581465" y="558019"/>
                  <a:pt x="647114" y="562708"/>
                </a:cubicBezTo>
                <a:cubicBezTo>
                  <a:pt x="712763" y="567397"/>
                  <a:pt x="813581" y="555674"/>
                  <a:pt x="858129" y="506437"/>
                </a:cubicBezTo>
                <a:cubicBezTo>
                  <a:pt x="902677" y="457200"/>
                  <a:pt x="909711" y="349347"/>
                  <a:pt x="914400" y="267286"/>
                </a:cubicBezTo>
                <a:cubicBezTo>
                  <a:pt x="919089" y="185225"/>
                  <a:pt x="886264" y="14068"/>
                  <a:pt x="886264" y="14068"/>
                </a:cubicBezTo>
                <a:lnTo>
                  <a:pt x="886264" y="14068"/>
                </a:lnTo>
                <a:lnTo>
                  <a:pt x="886264" y="14068"/>
                </a:ln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9" name="Přímá spojnice 238"/>
          <p:cNvCxnSpPr/>
          <p:nvPr/>
        </p:nvCxnSpPr>
        <p:spPr>
          <a:xfrm rot="-480000">
            <a:off x="3131840" y="3588638"/>
            <a:ext cx="144016" cy="929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0" name="Přímá spojnice 239"/>
          <p:cNvCxnSpPr/>
          <p:nvPr/>
        </p:nvCxnSpPr>
        <p:spPr>
          <a:xfrm rot="-480000">
            <a:off x="3131786" y="3691319"/>
            <a:ext cx="144016" cy="929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1" name="Obdélník 240"/>
          <p:cNvSpPr/>
          <p:nvPr/>
        </p:nvSpPr>
        <p:spPr>
          <a:xfrm>
            <a:off x="3013410" y="3472664"/>
            <a:ext cx="144000" cy="324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2" name="Přímá spojnice 241"/>
          <p:cNvCxnSpPr/>
          <p:nvPr/>
        </p:nvCxnSpPr>
        <p:spPr>
          <a:xfrm>
            <a:off x="3015960" y="3554172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3" name="Přímá spojnice 242"/>
          <p:cNvCxnSpPr/>
          <p:nvPr/>
        </p:nvCxnSpPr>
        <p:spPr>
          <a:xfrm>
            <a:off x="3013612" y="3706572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4" name="Přímá spojnice 243"/>
          <p:cNvCxnSpPr/>
          <p:nvPr/>
        </p:nvCxnSpPr>
        <p:spPr>
          <a:xfrm>
            <a:off x="4355976" y="3350548"/>
            <a:ext cx="0" cy="720080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5" name="Přímá spojnice 244"/>
          <p:cNvCxnSpPr/>
          <p:nvPr/>
        </p:nvCxnSpPr>
        <p:spPr>
          <a:xfrm>
            <a:off x="3851856" y="3693834"/>
            <a:ext cx="864160" cy="16754"/>
          </a:xfrm>
          <a:prstGeom prst="line">
            <a:avLst/>
          </a:prstGeom>
          <a:ln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6" name="Přímá spojnice 245"/>
          <p:cNvCxnSpPr/>
          <p:nvPr/>
        </p:nvCxnSpPr>
        <p:spPr>
          <a:xfrm>
            <a:off x="3275856" y="4367952"/>
            <a:ext cx="0" cy="4227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7" name="Přímá spojnice 246"/>
          <p:cNvCxnSpPr/>
          <p:nvPr/>
        </p:nvCxnSpPr>
        <p:spPr>
          <a:xfrm>
            <a:off x="4802092" y="4411824"/>
            <a:ext cx="0" cy="4227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8" name="Přímá spojnice 247"/>
          <p:cNvCxnSpPr/>
          <p:nvPr/>
        </p:nvCxnSpPr>
        <p:spPr>
          <a:xfrm>
            <a:off x="3275856" y="4676496"/>
            <a:ext cx="153395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9" name="Přímá spojnice 248"/>
          <p:cNvCxnSpPr/>
          <p:nvPr/>
        </p:nvCxnSpPr>
        <p:spPr>
          <a:xfrm rot="-2700000">
            <a:off x="3087571" y="4693741"/>
            <a:ext cx="39835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0" name="Přímá spojnice 249"/>
          <p:cNvCxnSpPr/>
          <p:nvPr/>
        </p:nvCxnSpPr>
        <p:spPr>
          <a:xfrm rot="-2700000">
            <a:off x="4585671" y="4693741"/>
            <a:ext cx="39835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1" name="TextovéPole 250"/>
          <p:cNvSpPr txBox="1"/>
          <p:nvPr/>
        </p:nvSpPr>
        <p:spPr>
          <a:xfrm>
            <a:off x="3820252" y="4358660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150</a:t>
            </a:r>
            <a:endParaRPr lang="cs-CZ" dirty="0"/>
          </a:p>
        </p:txBody>
      </p:sp>
      <p:cxnSp>
        <p:nvCxnSpPr>
          <p:cNvPr id="252" name="Přímá spojnice 251"/>
          <p:cNvCxnSpPr/>
          <p:nvPr/>
        </p:nvCxnSpPr>
        <p:spPr>
          <a:xfrm flipV="1">
            <a:off x="5004048" y="4200576"/>
            <a:ext cx="634490" cy="322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3" name="Přímá spojnice 252"/>
          <p:cNvCxnSpPr/>
          <p:nvPr/>
        </p:nvCxnSpPr>
        <p:spPr>
          <a:xfrm flipV="1">
            <a:off x="5004048" y="3405266"/>
            <a:ext cx="634490" cy="322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4" name="Přímá spojnice 253"/>
          <p:cNvCxnSpPr/>
          <p:nvPr/>
        </p:nvCxnSpPr>
        <p:spPr>
          <a:xfrm>
            <a:off x="5409953" y="3436773"/>
            <a:ext cx="0" cy="74973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5" name="Přímá spojnice 254"/>
          <p:cNvCxnSpPr/>
          <p:nvPr/>
        </p:nvCxnSpPr>
        <p:spPr>
          <a:xfrm rot="2700000">
            <a:off x="5211218" y="4217298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6" name="Přímá spojnice 255"/>
          <p:cNvCxnSpPr/>
          <p:nvPr/>
        </p:nvCxnSpPr>
        <p:spPr>
          <a:xfrm rot="2700000">
            <a:off x="5239354" y="3449706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7" name="TextovéPole 256"/>
          <p:cNvSpPr txBox="1"/>
          <p:nvPr/>
        </p:nvSpPr>
        <p:spPr>
          <a:xfrm rot="16200000">
            <a:off x="5079506" y="3633463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85</a:t>
            </a:r>
            <a:endParaRPr lang="cs-CZ" dirty="0"/>
          </a:p>
        </p:txBody>
      </p:sp>
      <p:sp>
        <p:nvSpPr>
          <p:cNvPr id="258" name="TextovéPole 257"/>
          <p:cNvSpPr txBox="1"/>
          <p:nvPr/>
        </p:nvSpPr>
        <p:spPr>
          <a:xfrm>
            <a:off x="806971" y="2492896"/>
            <a:ext cx="2252861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NASTAVOVACÍ SPOJKA</a:t>
            </a:r>
            <a:endParaRPr lang="cs-CZ" dirty="0"/>
          </a:p>
        </p:txBody>
      </p:sp>
      <p:cxnSp>
        <p:nvCxnSpPr>
          <p:cNvPr id="259" name="Přímá spojnice se šipkou 258"/>
          <p:cNvCxnSpPr>
            <a:stCxn id="258" idx="2"/>
            <a:endCxn id="207" idx="2"/>
          </p:cNvCxnSpPr>
          <p:nvPr/>
        </p:nvCxnSpPr>
        <p:spPr>
          <a:xfrm flipH="1">
            <a:off x="1590400" y="2862228"/>
            <a:ext cx="343002" cy="132750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0" name="TextovéPole 259"/>
          <p:cNvSpPr txBox="1"/>
          <p:nvPr/>
        </p:nvSpPr>
        <p:spPr>
          <a:xfrm>
            <a:off x="3491880" y="2492896"/>
            <a:ext cx="1723677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UPÍNACÍ SPOJKA</a:t>
            </a:r>
            <a:endParaRPr lang="cs-CZ" dirty="0"/>
          </a:p>
        </p:txBody>
      </p:sp>
      <p:cxnSp>
        <p:nvCxnSpPr>
          <p:cNvPr id="261" name="Přímá spojnice se šipkou 260"/>
          <p:cNvCxnSpPr/>
          <p:nvPr/>
        </p:nvCxnSpPr>
        <p:spPr>
          <a:xfrm flipH="1">
            <a:off x="3635896" y="2862228"/>
            <a:ext cx="215960" cy="8027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2" name="TextovéPole 261"/>
          <p:cNvSpPr txBox="1"/>
          <p:nvPr/>
        </p:nvSpPr>
        <p:spPr>
          <a:xfrm>
            <a:off x="5580112" y="2492896"/>
            <a:ext cx="1124539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NÁNOŽKA</a:t>
            </a:r>
            <a:endParaRPr lang="cs-CZ" dirty="0"/>
          </a:p>
        </p:txBody>
      </p:sp>
      <p:cxnSp>
        <p:nvCxnSpPr>
          <p:cNvPr id="263" name="Přímá spojnice se šipkou 262"/>
          <p:cNvCxnSpPr>
            <a:stCxn id="262" idx="2"/>
          </p:cNvCxnSpPr>
          <p:nvPr/>
        </p:nvCxnSpPr>
        <p:spPr>
          <a:xfrm>
            <a:off x="6142382" y="2862228"/>
            <a:ext cx="675934" cy="1711089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7" name="TextovéPole 266"/>
          <p:cNvSpPr txBox="1"/>
          <p:nvPr/>
        </p:nvSpPr>
        <p:spPr>
          <a:xfrm>
            <a:off x="539552" y="2483604"/>
            <a:ext cx="365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a)</a:t>
            </a:r>
            <a:endParaRPr lang="cs-CZ" dirty="0"/>
          </a:p>
        </p:txBody>
      </p:sp>
      <p:sp>
        <p:nvSpPr>
          <p:cNvPr id="268" name="TextovéPole 267"/>
          <p:cNvSpPr txBox="1"/>
          <p:nvPr/>
        </p:nvSpPr>
        <p:spPr>
          <a:xfrm>
            <a:off x="3131840" y="2492896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269" name="TextovéPole 268"/>
          <p:cNvSpPr txBox="1"/>
          <p:nvPr/>
        </p:nvSpPr>
        <p:spPr>
          <a:xfrm>
            <a:off x="5277524" y="2492896"/>
            <a:ext cx="352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9760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8" grpId="0" animBg="1"/>
      <p:bldP spid="260" grpId="0" animBg="1"/>
      <p:bldP spid="26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3" y="1268760"/>
            <a:ext cx="8208911" cy="430887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100" b="1" dirty="0" smtClean="0">
                <a:solidFill>
                  <a:schemeClr val="tx1"/>
                </a:solidFill>
              </a:rPr>
              <a:t>Použité zdroje: </a:t>
            </a:r>
            <a:r>
              <a:rPr lang="cs-CZ" sz="1100" dirty="0" smtClean="0">
                <a:solidFill>
                  <a:schemeClr val="tx1"/>
                </a:solidFill>
              </a:rPr>
              <a:t>Odborné </a:t>
            </a:r>
            <a:r>
              <a:rPr lang="cs-CZ" sz="1100" dirty="0">
                <a:solidFill>
                  <a:schemeClr val="tx1"/>
                </a:solidFill>
              </a:rPr>
              <a:t>kreslení pro 3. ročník  učebního oboru Tesař, PaedDr. Pavel Kačena – Ing. Miroslav Šulc, INFORMATORIUM, Praha 1994. </a:t>
            </a:r>
            <a:r>
              <a:rPr lang="cs-CZ" sz="1100" dirty="0" smtClean="0">
                <a:solidFill>
                  <a:schemeClr val="tx1"/>
                </a:solidFill>
              </a:rPr>
              <a:t>ISBN80-85427-49-4</a:t>
            </a:r>
            <a:endParaRPr lang="cs-CZ" sz="1100" dirty="0">
              <a:solidFill>
                <a:schemeClr val="tx1"/>
              </a:solidFill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67544" y="260648"/>
            <a:ext cx="8208911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Ocelové lešení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23922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182</TotalTime>
  <Words>374</Words>
  <Application>Microsoft Office PowerPoint</Application>
  <PresentationFormat>Předvádění na obrazovce (4:3)</PresentationFormat>
  <Paragraphs>163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Ocelové lešení</vt:lpstr>
      <vt:lpstr>Ocelové lešení</vt:lpstr>
      <vt:lpstr>Ocelové lešení</vt:lpstr>
      <vt:lpstr>Ocelové lešení</vt:lpstr>
      <vt:lpstr>Ocelové lešení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2012-11-06T14:14:57Z</dcterms:created>
  <dcterms:modified xsi:type="dcterms:W3CDTF">2012-11-06T17:17:52Z</dcterms:modified>
</cp:coreProperties>
</file>