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305-D09B-46D9-A9B3-8F182EFABC09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A81B-F648-4F18-AD6E-57B68349A3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420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305-D09B-46D9-A9B3-8F182EFABC09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A81B-F648-4F18-AD6E-57B68349A3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906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305-D09B-46D9-A9B3-8F182EFABC09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A81B-F648-4F18-AD6E-57B68349A3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4484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305-D09B-46D9-A9B3-8F182EFABC09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A81B-F648-4F18-AD6E-57B68349A3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816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305-D09B-46D9-A9B3-8F182EFABC09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A81B-F648-4F18-AD6E-57B68349A3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695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305-D09B-46D9-A9B3-8F182EFABC09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A81B-F648-4F18-AD6E-57B68349A3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354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305-D09B-46D9-A9B3-8F182EFABC09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A81B-F648-4F18-AD6E-57B68349A3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916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305-D09B-46D9-A9B3-8F182EFABC09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A81B-F648-4F18-AD6E-57B68349A3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568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305-D09B-46D9-A9B3-8F182EFABC09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A81B-F648-4F18-AD6E-57B68349A3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376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305-D09B-46D9-A9B3-8F182EFABC09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A81B-F648-4F18-AD6E-57B68349A3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827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305-D09B-46D9-A9B3-8F182EFABC09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A81B-F648-4F18-AD6E-57B68349A3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574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A3A305-D09B-46D9-A9B3-8F182EFABC09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EFA81B-F648-4F18-AD6E-57B68349A3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65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72061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schodiště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7550053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VY_32_INOVACE_OK_TP_09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Listopad 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1364192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názvosloví  a kreslení schodiště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2752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1188">
        <p:split orient="vert"/>
      </p:transition>
    </mc:Choice>
    <mc:Fallback xmlns="">
      <p:transition spd="slow" advTm="1188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Schodiště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835696" y="1128743"/>
            <a:ext cx="6907268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 - slouží k propojení  jednotlivých podlaží nebo  překonání     </a:t>
            </a:r>
          </a:p>
          <a:p>
            <a:r>
              <a:rPr lang="cs-CZ" sz="2000" b="1" dirty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</a:rPr>
              <a:t>  výškového rozdílu</a:t>
            </a:r>
            <a:endParaRPr lang="cs-CZ" sz="2000" b="1" u="sng" dirty="0" smtClean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98825" y="2189989"/>
            <a:ext cx="8244139" cy="59093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Kreslení schodiště se  provádí  podle ČSN 01 3420  a zobrazují se pomocí půdorysu a svislého řezu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8825" y="1128743"/>
            <a:ext cx="1228859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Schodiště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8825" y="2924944"/>
            <a:ext cx="2415419" cy="43204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Myšlená plocha řezu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65918" y="2924944"/>
            <a:ext cx="5777046" cy="79208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V půdorysu se vede ve 2/3 výšky zobrazovaného podlaží  a   přetíná  výstupní  rameno pod úhlem 30°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052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Rectangle 6"/>
          <p:cNvSpPr>
            <a:spLocks noChangeArrowheads="1"/>
          </p:cNvSpPr>
          <p:nvPr/>
        </p:nvSpPr>
        <p:spPr bwMode="auto">
          <a:xfrm>
            <a:off x="152400" y="6096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986252" y="3861048"/>
            <a:ext cx="194578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004048" y="3861048"/>
            <a:ext cx="3738916" cy="9211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průsečnice tenkou plnou čárou se zlomy přetínající výstupní rameno pod úhlem30°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51808" y="3861048"/>
            <a:ext cx="2462436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Myšlená plocha řezu  se kreslí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39552" y="4935876"/>
            <a:ext cx="4160428" cy="16614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>
            <a:off x="1367248" y="4935876"/>
            <a:ext cx="0" cy="16614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691868" y="4935876"/>
            <a:ext cx="0" cy="16614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367248" y="5805264"/>
            <a:ext cx="23246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373544" y="5699898"/>
            <a:ext cx="23246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403836" y="5805264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115804" y="5805264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827772" y="5805264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539740" y="5805264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251708" y="5805264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963676" y="5805264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1675644" y="5805264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1675644" y="4925432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963676" y="4913032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2251708" y="4897296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2539740" y="4913032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827772" y="4910684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3115804" y="4925432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3403836" y="4925432"/>
            <a:ext cx="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 flipV="1">
            <a:off x="1367248" y="5321476"/>
            <a:ext cx="2330916" cy="1200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Vývojový diagram: spojnice 54"/>
          <p:cNvSpPr/>
          <p:nvPr/>
        </p:nvSpPr>
        <p:spPr>
          <a:xfrm>
            <a:off x="3647996" y="6151236"/>
            <a:ext cx="108000" cy="108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9" name="Přímá spojnice 58"/>
          <p:cNvCxnSpPr/>
          <p:nvPr/>
        </p:nvCxnSpPr>
        <p:spPr>
          <a:xfrm>
            <a:off x="3003860" y="4069688"/>
            <a:ext cx="644136" cy="73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8" name="Přímá spojnice 2047"/>
          <p:cNvCxnSpPr/>
          <p:nvPr/>
        </p:nvCxnSpPr>
        <p:spPr>
          <a:xfrm>
            <a:off x="5943738" y="5141456"/>
            <a:ext cx="0" cy="165618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1" name="Přímá spojnice 2050"/>
          <p:cNvCxnSpPr/>
          <p:nvPr/>
        </p:nvCxnSpPr>
        <p:spPr>
          <a:xfrm>
            <a:off x="7380312" y="5113320"/>
            <a:ext cx="0" cy="1700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8" name="Přímá spojnice 2057"/>
          <p:cNvCxnSpPr/>
          <p:nvPr/>
        </p:nvCxnSpPr>
        <p:spPr>
          <a:xfrm>
            <a:off x="5943738" y="5331990"/>
            <a:ext cx="143657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5943738" y="5661248"/>
            <a:ext cx="14329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5943738" y="6021288"/>
            <a:ext cx="143657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5940152" y="6381328"/>
            <a:ext cx="14401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5940152" y="6741368"/>
            <a:ext cx="144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4" name="TextovéPole 2063"/>
          <p:cNvSpPr txBox="1"/>
          <p:nvPr/>
        </p:nvSpPr>
        <p:spPr>
          <a:xfrm>
            <a:off x="395536" y="4437112"/>
            <a:ext cx="1831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Výstupní rameno</a:t>
            </a:r>
            <a:endParaRPr lang="cs-CZ" dirty="0"/>
          </a:p>
        </p:txBody>
      </p:sp>
      <p:cxnSp>
        <p:nvCxnSpPr>
          <p:cNvPr id="2068" name="Přímá spojnice se šipkou 2067"/>
          <p:cNvCxnSpPr/>
          <p:nvPr/>
        </p:nvCxnSpPr>
        <p:spPr>
          <a:xfrm>
            <a:off x="2123728" y="4621778"/>
            <a:ext cx="203136" cy="51967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3647996" y="4048156"/>
            <a:ext cx="0" cy="25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rot="-660000">
            <a:off x="3776325" y="3952926"/>
            <a:ext cx="0" cy="28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rot="1620000" flipH="1" flipV="1">
            <a:off x="3855039" y="4077507"/>
            <a:ext cx="1" cy="144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3837852" y="4073380"/>
            <a:ext cx="886548" cy="36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rot="2160000">
            <a:off x="3701996" y="3955571"/>
            <a:ext cx="0" cy="1297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V="1">
            <a:off x="2619766" y="5403280"/>
            <a:ext cx="202136" cy="2861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2709310" y="5224679"/>
            <a:ext cx="256608" cy="1307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H="1" flipV="1">
            <a:off x="2759079" y="5268224"/>
            <a:ext cx="60858" cy="1305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V="1">
            <a:off x="2946066" y="4941169"/>
            <a:ext cx="169738" cy="2688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2914244" y="5201968"/>
            <a:ext cx="35774" cy="1247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flipV="1">
            <a:off x="5943738" y="6032736"/>
            <a:ext cx="678230" cy="5646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>
            <a:off x="6510627" y="5858683"/>
            <a:ext cx="256608" cy="1307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 flipH="1" flipV="1">
            <a:off x="6560396" y="5902228"/>
            <a:ext cx="60858" cy="1305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 flipV="1">
            <a:off x="6747383" y="5377079"/>
            <a:ext cx="629343" cy="4669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>
            <a:off x="6715561" y="5835972"/>
            <a:ext cx="35774" cy="1247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se šipkou 112"/>
          <p:cNvCxnSpPr>
            <a:stCxn id="55" idx="2"/>
          </p:cNvCxnSpPr>
          <p:nvPr/>
        </p:nvCxnSpPr>
        <p:spPr>
          <a:xfrm flipH="1">
            <a:off x="1373544" y="6205236"/>
            <a:ext cx="227445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464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1017826"/>
            <a:ext cx="8247814" cy="61097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Půdorys schodiště, které nepřekonává celou výšku podlaží ( např. vyrovnávací)  se zobrazuje  v pohledu z hora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3789040"/>
            <a:ext cx="8247814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Konstrukce schodišť pod rovinou řezu se kreslí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Schodiště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052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411760" y="1988840"/>
            <a:ext cx="4248472" cy="144016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5796136" y="1988840"/>
            <a:ext cx="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5436096" y="1988840"/>
            <a:ext cx="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076056" y="1988840"/>
            <a:ext cx="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4716016" y="1988840"/>
            <a:ext cx="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4355976" y="1988840"/>
            <a:ext cx="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3995936" y="1988840"/>
            <a:ext cx="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3635896" y="1988840"/>
            <a:ext cx="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635896" y="2708920"/>
            <a:ext cx="21602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Vývojový diagram: spojnice 59"/>
          <p:cNvSpPr/>
          <p:nvPr/>
        </p:nvSpPr>
        <p:spPr>
          <a:xfrm>
            <a:off x="3563888" y="2658860"/>
            <a:ext cx="108000" cy="108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500650" y="4293096"/>
            <a:ext cx="4090801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Hrany obrysů  ramen , obrysy viditelných schodů,  hrany stupňů, rozhraní  mezi jalovým stupněm  a podlahou , schématické zobrazení zábradlí.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4711853" y="4257512"/>
            <a:ext cx="2138153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6948264" y="4265800"/>
            <a:ext cx="1767094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plná čára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4932040" y="4833576"/>
            <a:ext cx="158417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Obdélník 63"/>
          <p:cNvSpPr/>
          <p:nvPr/>
        </p:nvSpPr>
        <p:spPr>
          <a:xfrm>
            <a:off x="494840" y="5552816"/>
            <a:ext cx="4090801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Uložení stupňů (ve schodišťové zdi) zakryté hrany schodnic, podest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4706043" y="5517232"/>
            <a:ext cx="2138153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6942454" y="5525520"/>
            <a:ext cx="1767094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čárkovaná čára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67" name="Přímá spojnice 66"/>
          <p:cNvCxnSpPr/>
          <p:nvPr/>
        </p:nvCxnSpPr>
        <p:spPr>
          <a:xfrm>
            <a:off x="4926230" y="6093296"/>
            <a:ext cx="1584176" cy="0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4177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1017826"/>
            <a:ext cx="8247814" cy="61097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Viditelné části schodišťového ramene v nižším podlaží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Schodiště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5052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0650" y="1736392"/>
            <a:ext cx="4090801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Hrany obrysů  ramen , obrysy viditelných schodů,  hrany stupňů, rozhraní  mezi jalovým stupněm  a podlahou , schématické zobrazení zábradlí.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11853" y="1700808"/>
            <a:ext cx="1804363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10700" y="1709096"/>
            <a:ext cx="2004658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plná čára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4788024" y="2276872"/>
            <a:ext cx="158417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494840" y="2996112"/>
            <a:ext cx="4090801" cy="9369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Uložení stupňů (ve schodišťové zdi) zakryté hrany schodnic, podest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11853" y="2968816"/>
            <a:ext cx="3997695" cy="9642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 se nekreslí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67544" y="4077072"/>
            <a:ext cx="8247814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Konstrukce schodišť nad rovinou řezu se kreslí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3354" y="4544704"/>
            <a:ext cx="4090801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Viditelné  hrany obrysů schodišťového ramene,  schodišťové podesty, schodnic a schodišťových stupňů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84557" y="4509120"/>
            <a:ext cx="1831659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710700" y="4517408"/>
            <a:ext cx="1977362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čerchovaná čára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4788024" y="5085184"/>
            <a:ext cx="1584176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467544" y="5804424"/>
            <a:ext cx="4090801" cy="9369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Zakryté hrany  obrysů schodišťových stupňů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769290" y="5777128"/>
            <a:ext cx="1912962" cy="9642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 Tlustá čerchovaná čára se dvěma tečkami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716016" y="5805264"/>
            <a:ext cx="1831659" cy="93610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4932040" y="6259248"/>
            <a:ext cx="1440160" cy="0"/>
          </a:xfrm>
          <a:prstGeom prst="line">
            <a:avLst/>
          </a:prstGeom>
          <a:ln w="285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7590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1017826"/>
            <a:ext cx="8228363" cy="97101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Výstupní čára  schodišťového ramene  se kreslí v ose ramene  a  označí se kroužkem na hraně prvního stupně a šipkou na hraně  posledního stupně zobrazovaného ramene.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Schodiště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060848"/>
            <a:ext cx="4090801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Výstupní čára se kreslí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8747" y="2060848"/>
            <a:ext cx="1804363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677594" y="2060848"/>
            <a:ext cx="2018313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Tenká plná  čára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4754918" y="2420888"/>
            <a:ext cx="1584176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467544" y="2780928"/>
            <a:ext cx="4090801" cy="122413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Číslování stupňů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80418" y="2780928"/>
            <a:ext cx="4015490" cy="122413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Jednotlivé stupně jednoho schodiště se číslují průběžně  od nejnižšího podlaží až na konec schodiště v nejvyšším podlaží.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Číslují se výšky stupňů.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8093" y="4077072"/>
            <a:ext cx="2200967" cy="3600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Výstupní čára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52735" y="4078166"/>
            <a:ext cx="6043172" cy="79099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Začíná na hraně prvního  nástupního stupně kroužkem a bez přerušení  končí  na posledním stupni zakreslovaného podlaží šipkou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52735" y="4942262"/>
            <a:ext cx="6043172" cy="79099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U zakřiveného  schodiště  se kreslí  ve vzdálenosti 300 až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400 mm od vnějšího okraje ramene.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52735" y="5806358"/>
            <a:ext cx="6043172" cy="79099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Na výstupním čáře  mají všechny  stupně shodnou šířku.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9469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8502454"/>
              </p:ext>
            </p:extLst>
          </p:nvPr>
        </p:nvGraphicFramePr>
        <p:xfrm>
          <a:off x="457200" y="980728"/>
          <a:ext cx="8280920" cy="5328592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14800"/>
                <a:gridCol w="4166120"/>
              </a:tblGrid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9615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se vede myšlená plocha řezu v půdoryse?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06884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se označí v půdorysech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schodiště řez myšlenou vodorovnou plochou?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103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3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kreslíme v půdoryse hrany stupňů viditelné  pod rovinou řezu?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4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se kreslí  v půdoryse  uložení stupňů pod  rovinou  řezu?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5.   Jak kreslíme hrany schodišťových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stupňů v půdoryse nad rovinou řezu?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91786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6.  Co je to  výstupní čára?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4571999" y="4005064"/>
            <a:ext cx="41404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Tlustá čárkovaná čára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572000" y="5373216"/>
            <a:ext cx="414045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Začíná na hraně prvního stupně kroužkem a končí na hraně posledního stupně zobrazovaného podlaží šipkou</a:t>
            </a:r>
            <a:endParaRPr lang="cs-CZ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467544" y="27463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Schodiště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44008" y="3212976"/>
            <a:ext cx="41404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Tlustou plnou čarou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572000" y="4725144"/>
            <a:ext cx="41404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Tlustá čerchovaná čára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2420888"/>
            <a:ext cx="41404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průsečnice tenkou plnou čárou se zlomy přetínající výstupní rameno pod úhlem30° 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1412776"/>
            <a:ext cx="40684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 půdorysu se vede ve 2/3 výšky zobrazovaného podlaží  a   přetíná  výstupní  rameno pod úhlem 30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57200" y="6407750"/>
            <a:ext cx="8229600" cy="2616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chemeClr val="tx1"/>
                </a:solidFill>
              </a:rPr>
              <a:t>Použité zdroje: </a:t>
            </a:r>
            <a:r>
              <a:rPr lang="cs-CZ" sz="1100" b="1" dirty="0">
                <a:solidFill>
                  <a:schemeClr val="tx1"/>
                </a:solidFill>
              </a:rPr>
              <a:t>Čítanka výkresů ve stavebnictví , Ing. Antonín Doseděl a kolektiv, SOBOTÁLES, Praha 2004, ISBN  </a:t>
            </a:r>
            <a:r>
              <a:rPr lang="cs-CZ" sz="1100" b="1" dirty="0" smtClean="0">
                <a:solidFill>
                  <a:schemeClr val="tx1"/>
                </a:solidFill>
              </a:rPr>
              <a:t>80-86817-06-7 </a:t>
            </a:r>
            <a:endParaRPr lang="cs-CZ" sz="11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1660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8" grpId="0"/>
      <p:bldP spid="6" grpId="0"/>
      <p:bldP spid="11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533</Words>
  <Application>Microsoft Office PowerPoint</Application>
  <PresentationFormat>Předvádění na obrazovce (4:3)</PresentationFormat>
  <Paragraphs>75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Schodiště</vt:lpstr>
      <vt:lpstr>Schodiště</vt:lpstr>
      <vt:lpstr>Schodiště</vt:lpstr>
      <vt:lpstr>Schodiště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2012-11-13T14:07:01Z</dcterms:created>
  <dcterms:modified xsi:type="dcterms:W3CDTF">2012-11-13T17:18:55Z</dcterms:modified>
</cp:coreProperties>
</file>