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image" Target="../media/image2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8848E-A35F-4304-96F2-579E76D88D3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D4A1-48F7-44A3-97A0-13488173FE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059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8848E-A35F-4304-96F2-579E76D88D3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D4A1-48F7-44A3-97A0-13488173FE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2929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8848E-A35F-4304-96F2-579E76D88D3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D4A1-48F7-44A3-97A0-13488173FE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90018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8848E-A35F-4304-96F2-579E76D88D3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D4A1-48F7-44A3-97A0-13488173FE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7659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8848E-A35F-4304-96F2-579E76D88D3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D4A1-48F7-44A3-97A0-13488173FE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16489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8848E-A35F-4304-96F2-579E76D88D3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D4A1-48F7-44A3-97A0-13488173FE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714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8848E-A35F-4304-96F2-579E76D88D3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D4A1-48F7-44A3-97A0-13488173FE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79875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8848E-A35F-4304-96F2-579E76D88D3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D4A1-48F7-44A3-97A0-13488173FE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8351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8848E-A35F-4304-96F2-579E76D88D3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D4A1-48F7-44A3-97A0-13488173FE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4180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8848E-A35F-4304-96F2-579E76D88D3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D4A1-48F7-44A3-97A0-13488173FE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794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8848E-A35F-4304-96F2-579E76D88D3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D4A1-48F7-44A3-97A0-13488173FE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13914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C8848E-A35F-4304-96F2-579E76D88D3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09D4A1-48F7-44A3-97A0-13488173FE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1197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12" Type="http://schemas.openxmlformats.org/officeDocument/2006/relationships/image" Target="../media/image6.wmf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wmf"/><Relationship Id="rId11" Type="http://schemas.openxmlformats.org/officeDocument/2006/relationships/oleObject" Target="../embeddings/oleObject5.bin"/><Relationship Id="rId5" Type="http://schemas.openxmlformats.org/officeDocument/2006/relationships/oleObject" Target="../embeddings/oleObject2.bin"/><Relationship Id="rId10" Type="http://schemas.openxmlformats.org/officeDocument/2006/relationships/image" Target="../media/image5.wmf"/><Relationship Id="rId4" Type="http://schemas.openxmlformats.org/officeDocument/2006/relationships/image" Target="../media/image2.wmf"/><Relationship Id="rId9" Type="http://schemas.openxmlformats.org/officeDocument/2006/relationships/oleObject" Target="../embeddings/oleObject4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6.wmf"/><Relationship Id="rId5" Type="http://schemas.openxmlformats.org/officeDocument/2006/relationships/oleObject" Target="../embeddings/oleObject7.bin"/><Relationship Id="rId4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72061" y="1476073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Střechy 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7643617"/>
              </p:ext>
            </p:extLst>
          </p:nvPr>
        </p:nvGraphicFramePr>
        <p:xfrm>
          <a:off x="539552" y="2394313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VY_32_INOVACE_OK_TP_10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Odborné</a:t>
                      </a:r>
                      <a:r>
                        <a:rPr lang="cs-CZ" baseline="0" dirty="0" smtClean="0"/>
                        <a:t> kreslení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listopad 2</a:t>
                      </a:r>
                      <a:r>
                        <a:rPr lang="cs-CZ" dirty="0" smtClean="0"/>
                        <a:t>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175095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kreslení jak se kreslí jednoplášťová  střecha , jak se zobrazují jednotlivé   prvky   střechy v půdoryse  a  v  příčném  řezu.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2106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1188">
        <p:split orient="vert"/>
      </p:transition>
    </mc:Choice>
    <mc:Fallback xmlns="">
      <p:transition spd="slow" advTm="1188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128" y="351239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Střechy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233439" y="1017776"/>
            <a:ext cx="5505848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 - chrání budovu před atmosférickými  vlivy</a:t>
            </a:r>
          </a:p>
          <a:p>
            <a:r>
              <a:rPr lang="cs-CZ" sz="2000" b="1" dirty="0" smtClean="0">
                <a:solidFill>
                  <a:schemeClr val="tx1"/>
                </a:solidFill>
              </a:rPr>
              <a:t> -  tvarově a esteticky ukončuje stavbu,    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127" y="1050176"/>
            <a:ext cx="2618366" cy="40011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střecha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29852" y="1661849"/>
            <a:ext cx="2611264" cy="43204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Druhy střech podle sklonu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33439" y="1725662"/>
            <a:ext cx="5498700" cy="36823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- ploché střechy  - se sklonem  od 0°   do 10°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33439" y="2064124"/>
            <a:ext cx="5498700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- šikmé střechy  -  se sklonem  od 10° do 45°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128" y="2934392"/>
            <a:ext cx="8217692" cy="488167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Podle konstrukčního řešení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233439" y="2446461"/>
            <a:ext cx="5498700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- strmé střechy  -  se sklonem  větším než  45°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33440" y="5969536"/>
            <a:ext cx="5498700" cy="46010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- střechy vaznicové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39128" y="3466101"/>
            <a:ext cx="2592714" cy="48816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jednoplášťové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233440" y="3466898"/>
            <a:ext cx="5498700" cy="65571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- vnitřní prostor budovy je oddělen od vnějšího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prostředí pouze jedním střešním pláštěm    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98825" y="5121666"/>
            <a:ext cx="8257995" cy="49170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Z hlediska kreslení je důležité rozlišení střech podle druhu konstrukce i sklonu.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3233440" y="4158252"/>
            <a:ext cx="5498700" cy="92180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- vnitřní prostor budovy je oddělen od vnějšího  prostředí dvěma nebo více plášti, které mají svoji     určitou úlohu (hydroizolační, tepelně izolační, pohledovou, ochranou.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98826" y="5671430"/>
            <a:ext cx="2633015" cy="48816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střechy rozlišujeme 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233440" y="5613374"/>
            <a:ext cx="5498699" cy="423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 - střechy  ploché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233438" y="6372145"/>
            <a:ext cx="5498701" cy="46010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- střechy  vazníkové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05686" y="4158252"/>
            <a:ext cx="2626155" cy="71090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Dvouplášťové  a </a:t>
            </a:r>
            <a:r>
              <a:rPr lang="cs-CZ" dirty="0" err="1" smtClean="0">
                <a:solidFill>
                  <a:schemeClr val="tx1"/>
                </a:solidFill>
              </a:rPr>
              <a:t>víceplášťové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8201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3" name="Tabulka 5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7211470"/>
              </p:ext>
            </p:extLst>
          </p:nvPr>
        </p:nvGraphicFramePr>
        <p:xfrm>
          <a:off x="539551" y="1124743"/>
          <a:ext cx="8136904" cy="1368153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8136904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PLOCHÉ STŘECHY</a:t>
                      </a:r>
                      <a:endParaRPr lang="cs-CZ" sz="2400" dirty="0"/>
                    </a:p>
                  </a:txBody>
                  <a:tcPr anchor="ctr"/>
                </a:tc>
              </a:tr>
              <a:tr h="720081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dirty="0" smtClean="0"/>
                        <a:t>Hlavní konstrukce střechy je nosná část, dále izolační vrstvy a krytina tvořící</a:t>
                      </a:r>
                      <a:r>
                        <a:rPr lang="cs-CZ" baseline="0" dirty="0" smtClean="0"/>
                        <a:t> střešní plášť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00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517511" y="315823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Střechy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9756" y="2636912"/>
            <a:ext cx="8136000" cy="677100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Ve výkrese se ploché střechy zobrazují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9756" y="3370640"/>
            <a:ext cx="8136000" cy="61904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Půdorysem  střechy  kresleným jako pohled shora na dokončenou střechu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39553" y="4046008"/>
            <a:ext cx="8136000" cy="79208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Půdorysem  konstrukce střechy  kresleném v půdorysu posledního podstřešního podlaží jako pohled shora na dokončenou střechu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48208" y="4886577"/>
            <a:ext cx="8136000" cy="79208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Příčným i podélným řezem kde se zobrazuje konstrukce střechy a složení střešního pláště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48209" y="5727144"/>
            <a:ext cx="8136000" cy="792088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U dvouplášťové i </a:t>
            </a:r>
            <a:r>
              <a:rPr lang="cs-CZ" dirty="0" err="1" smtClean="0">
                <a:solidFill>
                  <a:schemeClr val="tx1"/>
                </a:solidFill>
              </a:rPr>
              <a:t>víceplášťové</a:t>
            </a:r>
            <a:r>
              <a:rPr lang="cs-CZ" dirty="0" smtClean="0">
                <a:solidFill>
                  <a:schemeClr val="tx1"/>
                </a:solidFill>
              </a:rPr>
              <a:t> ploché střechy  se konstrukce každého pláště zobrazují zpravidla v samostatném půdorysu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1441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467545" y="260648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Střechy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86005" y="1052736"/>
            <a:ext cx="8190451" cy="57606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Kreslení ploché střechy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1" name="Obdélník 150"/>
          <p:cNvSpPr/>
          <p:nvPr/>
        </p:nvSpPr>
        <p:spPr>
          <a:xfrm>
            <a:off x="486003" y="1740113"/>
            <a:ext cx="8208911" cy="57606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Půdorys střešního pláště se zobrazuje jako pohled shora na dokončenou stavbu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86004" y="2492896"/>
            <a:ext cx="190729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683568" y="2780928"/>
            <a:ext cx="15841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2393301" y="2465625"/>
            <a:ext cx="2034682" cy="57606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Tlustá plná čára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572000" y="2457556"/>
            <a:ext cx="4123906" cy="105591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Obrysy všech konstrukcí viditelných při pohledu shora (</a:t>
            </a:r>
            <a:r>
              <a:rPr lang="cs-CZ" sz="1400" dirty="0" smtClean="0">
                <a:solidFill>
                  <a:schemeClr val="tx1"/>
                </a:solidFill>
              </a:rPr>
              <a:t>průniky střešních rovin, hranice změn krytiny, obrysy atik, požární zdi, říms, ventilačních průduchů, obrysy žlabů)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2" name="Obdélník 151"/>
          <p:cNvSpPr/>
          <p:nvPr/>
        </p:nvSpPr>
        <p:spPr>
          <a:xfrm>
            <a:off x="467544" y="3789040"/>
            <a:ext cx="1925757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Obdélník 153"/>
          <p:cNvSpPr/>
          <p:nvPr/>
        </p:nvSpPr>
        <p:spPr>
          <a:xfrm>
            <a:off x="1648138" y="3141530"/>
            <a:ext cx="2779845" cy="144252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Schematickým obrysem  tlustou plnou  čárou a uhlopříčkami tenkou čerchovanou čarou se dvěma tečkami</a:t>
            </a:r>
            <a:endParaRPr lang="cs-CZ" dirty="0"/>
          </a:p>
        </p:txBody>
      </p:sp>
      <p:sp>
        <p:nvSpPr>
          <p:cNvPr id="155" name="Obdélník 154"/>
          <p:cNvSpPr/>
          <p:nvPr/>
        </p:nvSpPr>
        <p:spPr>
          <a:xfrm>
            <a:off x="4572000" y="3645024"/>
            <a:ext cx="4123906" cy="8640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Střešní okna, poklopy, světlíky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- jsou doplněny popisem nebo odkazy na různé výpisy výrobků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568" y="3789040"/>
            <a:ext cx="792088" cy="57606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/>
          <p:nvPr/>
        </p:nvCxnSpPr>
        <p:spPr>
          <a:xfrm flipV="1">
            <a:off x="683568" y="3789040"/>
            <a:ext cx="792088" cy="576064"/>
          </a:xfrm>
          <a:prstGeom prst="line">
            <a:avLst/>
          </a:prstGeom>
          <a:ln w="3175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>
            <a:endCxn id="152" idx="2"/>
          </p:cNvCxnSpPr>
          <p:nvPr/>
        </p:nvCxnSpPr>
        <p:spPr>
          <a:xfrm>
            <a:off x="683568" y="3789040"/>
            <a:ext cx="746855" cy="576064"/>
          </a:xfrm>
          <a:prstGeom prst="line">
            <a:avLst/>
          </a:prstGeom>
          <a:ln w="6350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6" name="Obdélník 155"/>
          <p:cNvSpPr/>
          <p:nvPr/>
        </p:nvSpPr>
        <p:spPr>
          <a:xfrm>
            <a:off x="486005" y="2442231"/>
            <a:ext cx="192674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7" name="Přímá spojnice 156"/>
          <p:cNvCxnSpPr/>
          <p:nvPr/>
        </p:nvCxnSpPr>
        <p:spPr>
          <a:xfrm>
            <a:off x="683568" y="2709934"/>
            <a:ext cx="158417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8" name="Obdélník 157"/>
          <p:cNvSpPr/>
          <p:nvPr/>
        </p:nvSpPr>
        <p:spPr>
          <a:xfrm>
            <a:off x="2393300" y="4653136"/>
            <a:ext cx="2034683" cy="93610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Tlustá plná čára</a:t>
            </a:r>
            <a:endParaRPr lang="cs-CZ" dirty="0"/>
          </a:p>
        </p:txBody>
      </p:sp>
      <p:sp>
        <p:nvSpPr>
          <p:cNvPr id="96" name="Obdélník 95"/>
          <p:cNvSpPr/>
          <p:nvPr/>
        </p:nvSpPr>
        <p:spPr>
          <a:xfrm>
            <a:off x="486004" y="4653136"/>
            <a:ext cx="1907297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3" name="Přímá spojnice 102"/>
          <p:cNvCxnSpPr/>
          <p:nvPr/>
        </p:nvCxnSpPr>
        <p:spPr>
          <a:xfrm>
            <a:off x="683568" y="5157192"/>
            <a:ext cx="1584176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0" name="Obdélník 159"/>
          <p:cNvSpPr/>
          <p:nvPr/>
        </p:nvSpPr>
        <p:spPr>
          <a:xfrm>
            <a:off x="4590458" y="4653136"/>
            <a:ext cx="4104456" cy="93610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Prostory a konstrukce vystupující nad úroveň střešní roviny ( komíny, štítové stěny, strojovny)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4" name="Obdélník 103"/>
          <p:cNvSpPr/>
          <p:nvPr/>
        </p:nvSpPr>
        <p:spPr>
          <a:xfrm>
            <a:off x="630020" y="5877272"/>
            <a:ext cx="1925756" cy="432048"/>
          </a:xfrm>
          <a:prstGeom prst="rect">
            <a:avLst/>
          </a:prstGeom>
          <a:solidFill>
            <a:schemeClr val="bg1"/>
          </a:solidFill>
          <a:ln w="63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3%</a:t>
            </a:r>
            <a:r>
              <a:rPr lang="cs-CZ" dirty="0" smtClean="0"/>
              <a:t>33</a:t>
            </a:r>
            <a:endParaRPr lang="cs-CZ" dirty="0"/>
          </a:p>
        </p:txBody>
      </p:sp>
      <p:cxnSp>
        <p:nvCxnSpPr>
          <p:cNvPr id="106" name="Přímá spojnice se šipkou 105"/>
          <p:cNvCxnSpPr/>
          <p:nvPr/>
        </p:nvCxnSpPr>
        <p:spPr>
          <a:xfrm>
            <a:off x="683568" y="6237312"/>
            <a:ext cx="1440160" cy="0"/>
          </a:xfrm>
          <a:prstGeom prst="straightConnector1">
            <a:avLst/>
          </a:prstGeom>
          <a:ln w="3175"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" name="Obdélník 107"/>
          <p:cNvSpPr/>
          <p:nvPr/>
        </p:nvSpPr>
        <p:spPr>
          <a:xfrm>
            <a:off x="2393301" y="5733256"/>
            <a:ext cx="2034682" cy="93610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Velikosti sklonu a šipka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1" name="Obdélník 160"/>
          <p:cNvSpPr/>
          <p:nvPr/>
        </p:nvSpPr>
        <p:spPr>
          <a:xfrm>
            <a:off x="4590458" y="5733256"/>
            <a:ext cx="4105448" cy="93610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Sklon střešních rovin ve směru sklonu  a velikost sklonu  v procentech, sklon žlabu a směr odtoku vody 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2279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31540" y="222261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třechy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83768" y="1052736"/>
            <a:ext cx="2376264" cy="57606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Délkové kóty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60032" y="1052736"/>
            <a:ext cx="3816424" cy="151216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Určují velikost a plochu všech částí střechy, vzdálenosti a polohu konstrukcí vystupující nad rovinou střechy, rozměry a polohu střešních otvorů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4465" y="1077234"/>
            <a:ext cx="201622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 flipH="1">
            <a:off x="755576" y="1340768"/>
            <a:ext cx="151216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55576" y="1101733"/>
            <a:ext cx="0" cy="52706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267744" y="1101733"/>
            <a:ext cx="0" cy="52706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611560" y="1196752"/>
            <a:ext cx="36004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 flipV="1">
            <a:off x="2051720" y="1196752"/>
            <a:ext cx="36004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Obdélník 121"/>
          <p:cNvSpPr/>
          <p:nvPr/>
        </p:nvSpPr>
        <p:spPr>
          <a:xfrm>
            <a:off x="2483768" y="2636912"/>
            <a:ext cx="2376264" cy="57606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výškové kóty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860032" y="2638715"/>
            <a:ext cx="3816424" cy="57426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určují úrovně nejvyšších a nejnižších části střechy, úrovně vtoků a atik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39" name="Přímá spojnice se šipkou 38"/>
          <p:cNvCxnSpPr/>
          <p:nvPr/>
        </p:nvCxnSpPr>
        <p:spPr>
          <a:xfrm>
            <a:off x="1331640" y="2780928"/>
            <a:ext cx="0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331640" y="2780928"/>
            <a:ext cx="7200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bdélník 42"/>
          <p:cNvSpPr/>
          <p:nvPr/>
        </p:nvSpPr>
        <p:spPr>
          <a:xfrm>
            <a:off x="600132" y="3361116"/>
            <a:ext cx="8064896" cy="432048"/>
          </a:xfrm>
          <a:prstGeom prst="rect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Prvky střech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3" name="Obdélník 122"/>
          <p:cNvSpPr/>
          <p:nvPr/>
        </p:nvSpPr>
        <p:spPr>
          <a:xfrm>
            <a:off x="2483767" y="3933056"/>
            <a:ext cx="2232249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Větrací kanálek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1" name="Obdélník 130"/>
          <p:cNvSpPr/>
          <p:nvPr/>
        </p:nvSpPr>
        <p:spPr>
          <a:xfrm>
            <a:off x="2483768" y="4517504"/>
            <a:ext cx="6197194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Větrací komínky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2" name="Obdélník 131"/>
          <p:cNvSpPr/>
          <p:nvPr/>
        </p:nvSpPr>
        <p:spPr>
          <a:xfrm>
            <a:off x="2483768" y="5085184"/>
            <a:ext cx="6192688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Prostup potrubím střešním pláštěm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3" name="Obdélník 132"/>
          <p:cNvSpPr/>
          <p:nvPr/>
        </p:nvSpPr>
        <p:spPr>
          <a:xfrm>
            <a:off x="2483767" y="5661248"/>
            <a:ext cx="6197195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Odpad ve žlabu  (kotlík)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4" name="Obdélník 133"/>
          <p:cNvSpPr/>
          <p:nvPr/>
        </p:nvSpPr>
        <p:spPr>
          <a:xfrm>
            <a:off x="2483767" y="6237312"/>
            <a:ext cx="6181261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Střešní vtok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449082" y="3933056"/>
            <a:ext cx="1872207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9" name="Přímá spojnice 48"/>
          <p:cNvCxnSpPr/>
          <p:nvPr/>
        </p:nvCxnSpPr>
        <p:spPr>
          <a:xfrm>
            <a:off x="755576" y="4077072"/>
            <a:ext cx="1476164" cy="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755576" y="4149080"/>
            <a:ext cx="1476164" cy="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TextovéPole 81"/>
          <p:cNvSpPr txBox="1"/>
          <p:nvPr/>
        </p:nvSpPr>
        <p:spPr>
          <a:xfrm>
            <a:off x="1115616" y="5013176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</a:t>
            </a:r>
            <a:endParaRPr lang="cs-CZ" sz="2400" dirty="0"/>
          </a:p>
        </p:txBody>
      </p:sp>
      <p:sp>
        <p:nvSpPr>
          <p:cNvPr id="4098" name="Obdélník 4097"/>
          <p:cNvSpPr/>
          <p:nvPr/>
        </p:nvSpPr>
        <p:spPr>
          <a:xfrm>
            <a:off x="1115616" y="5529426"/>
            <a:ext cx="45557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o</a:t>
            </a:r>
          </a:p>
        </p:txBody>
      </p:sp>
      <p:cxnSp>
        <p:nvCxnSpPr>
          <p:cNvPr id="4100" name="Přímá spojnice 4099"/>
          <p:cNvCxnSpPr/>
          <p:nvPr/>
        </p:nvCxnSpPr>
        <p:spPr>
          <a:xfrm>
            <a:off x="395536" y="5786100"/>
            <a:ext cx="1800200" cy="211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Přímá spojnice 157"/>
          <p:cNvCxnSpPr/>
          <p:nvPr/>
        </p:nvCxnSpPr>
        <p:spPr>
          <a:xfrm>
            <a:off x="395536" y="6052995"/>
            <a:ext cx="1800200" cy="211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Obdélník 35"/>
          <p:cNvSpPr/>
          <p:nvPr/>
        </p:nvSpPr>
        <p:spPr>
          <a:xfrm>
            <a:off x="4860032" y="3933056"/>
            <a:ext cx="3804996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Tlustá čárkovaná čára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 flipV="1">
            <a:off x="1288901" y="5085184"/>
            <a:ext cx="33508" cy="1588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Vývojový diagram: spojnice 5"/>
          <p:cNvSpPr/>
          <p:nvPr/>
        </p:nvSpPr>
        <p:spPr>
          <a:xfrm>
            <a:off x="1187624" y="4617152"/>
            <a:ext cx="180000" cy="180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1230612" y="4652582"/>
            <a:ext cx="72000" cy="72000"/>
          </a:xfrm>
          <a:prstGeom prst="flowChartConnector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1187624" y="6381352"/>
            <a:ext cx="216000" cy="216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>
            <a:stCxn id="11" idx="0"/>
            <a:endCxn id="11" idx="4"/>
          </p:cNvCxnSpPr>
          <p:nvPr/>
        </p:nvCxnSpPr>
        <p:spPr>
          <a:xfrm>
            <a:off x="1295624" y="6381352"/>
            <a:ext cx="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1615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Střechy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908720"/>
            <a:ext cx="31084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PŮDORYS PLOCHÉ STŘECHY</a:t>
            </a:r>
            <a:endParaRPr lang="cs-CZ" sz="2000" b="1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971600" y="2492896"/>
            <a:ext cx="67687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971600" y="2510115"/>
            <a:ext cx="0" cy="3024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740352" y="2492896"/>
            <a:ext cx="0" cy="3024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971600" y="5517232"/>
            <a:ext cx="67687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124000" y="5373216"/>
            <a:ext cx="647233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131450" y="2645296"/>
            <a:ext cx="647280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7578334" y="2645296"/>
            <a:ext cx="0" cy="27279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124000" y="2510115"/>
            <a:ext cx="0" cy="28803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6156176" y="2645296"/>
            <a:ext cx="1440160" cy="111238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156176" y="4139788"/>
            <a:ext cx="1440160" cy="125115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5868144" y="3770456"/>
            <a:ext cx="28803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555776" y="3789040"/>
            <a:ext cx="28803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41" name="Přímá spojnice 40"/>
          <p:cNvCxnSpPr/>
          <p:nvPr/>
        </p:nvCxnSpPr>
        <p:spPr>
          <a:xfrm>
            <a:off x="1124000" y="2629790"/>
            <a:ext cx="1431776" cy="11406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V="1">
            <a:off x="1124000" y="4158372"/>
            <a:ext cx="1431776" cy="12148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V="1">
            <a:off x="2843808" y="3770456"/>
            <a:ext cx="3024336" cy="185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V="1">
            <a:off x="2843808" y="4130496"/>
            <a:ext cx="3024336" cy="185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4360168" y="3770456"/>
            <a:ext cx="0" cy="3879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>
            <a:off x="4716016" y="3973706"/>
            <a:ext cx="72008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/>
          <p:nvPr/>
        </p:nvCxnSpPr>
        <p:spPr>
          <a:xfrm flipH="1">
            <a:off x="3275856" y="3973706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4950320" y="3758843"/>
            <a:ext cx="341760" cy="24622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000" dirty="0" smtClean="0"/>
              <a:t>1%</a:t>
            </a:r>
            <a:endParaRPr lang="cs-CZ" sz="10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3438152" y="3773778"/>
            <a:ext cx="341760" cy="24622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000" dirty="0" smtClean="0"/>
              <a:t>1%</a:t>
            </a:r>
            <a:endParaRPr lang="cs-CZ" sz="1000" dirty="0"/>
          </a:p>
        </p:txBody>
      </p:sp>
      <p:sp>
        <p:nvSpPr>
          <p:cNvPr id="57" name="Obdélník 56"/>
          <p:cNvSpPr/>
          <p:nvPr/>
        </p:nvSpPr>
        <p:spPr>
          <a:xfrm>
            <a:off x="3347864" y="3039911"/>
            <a:ext cx="648072" cy="317081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0" name="Přímá spojnice 59"/>
          <p:cNvCxnSpPr/>
          <p:nvPr/>
        </p:nvCxnSpPr>
        <p:spPr>
          <a:xfrm flipH="1">
            <a:off x="3347864" y="2780928"/>
            <a:ext cx="324036" cy="2589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3689624" y="2780928"/>
            <a:ext cx="306312" cy="2589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" name="Přímá spojnice 1023"/>
          <p:cNvCxnSpPr>
            <a:endCxn id="57" idx="0"/>
          </p:cNvCxnSpPr>
          <p:nvPr/>
        </p:nvCxnSpPr>
        <p:spPr>
          <a:xfrm>
            <a:off x="3671900" y="2780928"/>
            <a:ext cx="0" cy="2589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7" name="Přímá spojnice se šipkou 1026"/>
          <p:cNvCxnSpPr/>
          <p:nvPr/>
        </p:nvCxnSpPr>
        <p:spPr>
          <a:xfrm>
            <a:off x="3689624" y="2910419"/>
            <a:ext cx="15315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9" name="Přímá spojnice se šipkou 1028"/>
          <p:cNvCxnSpPr/>
          <p:nvPr/>
        </p:nvCxnSpPr>
        <p:spPr>
          <a:xfrm flipH="1">
            <a:off x="3491880" y="2924944"/>
            <a:ext cx="14401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Pravoúhlý trojúhelník 79"/>
          <p:cNvSpPr/>
          <p:nvPr/>
        </p:nvSpPr>
        <p:spPr>
          <a:xfrm flipH="1">
            <a:off x="3446386" y="3140984"/>
            <a:ext cx="144000" cy="144000"/>
          </a:xfrm>
          <a:prstGeom prst="rt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Pravoúhlý trojúhelník 80"/>
          <p:cNvSpPr>
            <a:spLocks noChangeAspect="1"/>
          </p:cNvSpPr>
          <p:nvPr/>
        </p:nvSpPr>
        <p:spPr>
          <a:xfrm flipV="1">
            <a:off x="3419872" y="3140984"/>
            <a:ext cx="144016" cy="144000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Pravoúhlý trojúhelník 81"/>
          <p:cNvSpPr/>
          <p:nvPr/>
        </p:nvSpPr>
        <p:spPr>
          <a:xfrm flipH="1">
            <a:off x="3734418" y="3140984"/>
            <a:ext cx="144000" cy="144000"/>
          </a:xfrm>
          <a:prstGeom prst="rt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Pravoúhlý trojúhelník 82"/>
          <p:cNvSpPr>
            <a:spLocks noChangeAspect="1"/>
          </p:cNvSpPr>
          <p:nvPr/>
        </p:nvSpPr>
        <p:spPr>
          <a:xfrm flipV="1">
            <a:off x="3707904" y="3140984"/>
            <a:ext cx="144016" cy="144000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42" name="Přímá spojnice 1041"/>
          <p:cNvCxnSpPr/>
          <p:nvPr/>
        </p:nvCxnSpPr>
        <p:spPr>
          <a:xfrm>
            <a:off x="1187624" y="2492896"/>
            <a:ext cx="0" cy="1296144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>
            <a:off x="1547664" y="2492896"/>
            <a:ext cx="0" cy="127756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1619672" y="2492896"/>
            <a:ext cx="0" cy="127756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2051720" y="2492896"/>
            <a:ext cx="0" cy="127756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2123728" y="2492896"/>
            <a:ext cx="0" cy="1264786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>
            <a:off x="2483768" y="2492896"/>
            <a:ext cx="0" cy="1265947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>
            <a:off x="2555776" y="2492896"/>
            <a:ext cx="0" cy="1265947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5" name="Přímá spojnice 1044"/>
          <p:cNvCxnSpPr/>
          <p:nvPr/>
        </p:nvCxnSpPr>
        <p:spPr>
          <a:xfrm>
            <a:off x="971600" y="2708920"/>
            <a:ext cx="1728192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971600" y="3068960"/>
            <a:ext cx="1728192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971600" y="3140968"/>
            <a:ext cx="1728192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>
            <a:off x="971600" y="3573016"/>
            <a:ext cx="1728192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>
            <a:off x="971600" y="3645024"/>
            <a:ext cx="1728192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4" name="Přímá spojnice 1053"/>
          <p:cNvCxnSpPr/>
          <p:nvPr/>
        </p:nvCxnSpPr>
        <p:spPr>
          <a:xfrm>
            <a:off x="1187624" y="2060848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>
            <a:off x="1619672" y="2060848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>
            <a:off x="2051720" y="2060848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>
            <a:off x="2483768" y="2060848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>
            <a:off x="467544" y="263691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 flipH="1">
            <a:off x="467544" y="314096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flipH="1">
            <a:off x="467544" y="364502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1187624" y="2204864"/>
            <a:ext cx="12961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647564" y="2629790"/>
            <a:ext cx="0" cy="10152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flipV="1">
            <a:off x="971600" y="1308830"/>
            <a:ext cx="0" cy="10400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 flipV="1">
            <a:off x="7740352" y="1308830"/>
            <a:ext cx="0" cy="105608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V="1">
            <a:off x="1124000" y="1772816"/>
            <a:ext cx="0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 flipV="1">
            <a:off x="7596336" y="1772816"/>
            <a:ext cx="0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1043608" y="1908814"/>
            <a:ext cx="67687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971600" y="1484784"/>
            <a:ext cx="67687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TextovéPole 84"/>
          <p:cNvSpPr txBox="1"/>
          <p:nvPr/>
        </p:nvSpPr>
        <p:spPr>
          <a:xfrm>
            <a:off x="3995936" y="1218238"/>
            <a:ext cx="7056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13600</a:t>
            </a:r>
            <a:endParaRPr lang="cs-CZ" sz="1600" dirty="0"/>
          </a:p>
        </p:txBody>
      </p:sp>
      <p:cxnSp>
        <p:nvCxnSpPr>
          <p:cNvPr id="93" name="Přímá spojnice 92"/>
          <p:cNvCxnSpPr/>
          <p:nvPr/>
        </p:nvCxnSpPr>
        <p:spPr>
          <a:xfrm flipV="1">
            <a:off x="7596336" y="1308830"/>
            <a:ext cx="328682" cy="31997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 flipV="1">
            <a:off x="7596336" y="1772816"/>
            <a:ext cx="32868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nice 139"/>
          <p:cNvCxnSpPr/>
          <p:nvPr/>
        </p:nvCxnSpPr>
        <p:spPr>
          <a:xfrm flipV="1">
            <a:off x="7452320" y="1794300"/>
            <a:ext cx="303866" cy="2665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/>
          <p:nvPr/>
        </p:nvCxnSpPr>
        <p:spPr>
          <a:xfrm flipV="1">
            <a:off x="827584" y="1308830"/>
            <a:ext cx="360040" cy="31997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 flipV="1">
            <a:off x="827584" y="1772816"/>
            <a:ext cx="288032" cy="21980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nice 142"/>
          <p:cNvCxnSpPr/>
          <p:nvPr/>
        </p:nvCxnSpPr>
        <p:spPr>
          <a:xfrm flipV="1">
            <a:off x="1015988" y="1772816"/>
            <a:ext cx="31565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923928" y="1628800"/>
            <a:ext cx="769763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13000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1628800"/>
            <a:ext cx="535724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300</a:t>
            </a:r>
            <a:endParaRPr lang="cs-CZ" dirty="0"/>
          </a:p>
        </p:txBody>
      </p:sp>
      <p:cxnSp>
        <p:nvCxnSpPr>
          <p:cNvPr id="101" name="Přímá spojnice 100"/>
          <p:cNvCxnSpPr/>
          <p:nvPr/>
        </p:nvCxnSpPr>
        <p:spPr>
          <a:xfrm flipV="1">
            <a:off x="1043608" y="2060848"/>
            <a:ext cx="288032" cy="2535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 flipV="1">
            <a:off x="1475656" y="2095336"/>
            <a:ext cx="288032" cy="2535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 flipV="1">
            <a:off x="1907704" y="2095336"/>
            <a:ext cx="288032" cy="2535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 flipV="1">
            <a:off x="2339752" y="2060848"/>
            <a:ext cx="288032" cy="2535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flipH="1" flipV="1">
            <a:off x="522784" y="2492896"/>
            <a:ext cx="30480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flipH="1" flipV="1">
            <a:off x="522784" y="2996952"/>
            <a:ext cx="30480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 flipH="1" flipV="1">
            <a:off x="522784" y="3501008"/>
            <a:ext cx="30480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7848364" y="2492896"/>
            <a:ext cx="7560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>
            <a:off x="7884368" y="5517232"/>
            <a:ext cx="7560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8460432" y="2510115"/>
            <a:ext cx="0" cy="3024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8028384" y="2510115"/>
            <a:ext cx="0" cy="3024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7884368" y="2645296"/>
            <a:ext cx="34203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>
            <a:off x="7884368" y="5373216"/>
            <a:ext cx="34203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 flipH="1" flipV="1">
            <a:off x="7884368" y="5389534"/>
            <a:ext cx="30480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 flipH="1" flipV="1">
            <a:off x="7884368" y="2348880"/>
            <a:ext cx="30480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 flipH="1" flipV="1">
            <a:off x="7884368" y="2492896"/>
            <a:ext cx="30480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/>
          <p:nvPr/>
        </p:nvCxnSpPr>
        <p:spPr>
          <a:xfrm flipH="1" flipV="1">
            <a:off x="8316416" y="2348880"/>
            <a:ext cx="30480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 flipH="1" flipV="1">
            <a:off x="7884368" y="5229200"/>
            <a:ext cx="30480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 flipH="1" flipV="1">
            <a:off x="8316416" y="5373216"/>
            <a:ext cx="30480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bdélník 34"/>
          <p:cNvSpPr/>
          <p:nvPr/>
        </p:nvSpPr>
        <p:spPr>
          <a:xfrm>
            <a:off x="5076056" y="4581128"/>
            <a:ext cx="648072" cy="648072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5220072" y="4653136"/>
            <a:ext cx="378320" cy="483886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3" name="Přímá spojnice 52"/>
          <p:cNvCxnSpPr/>
          <p:nvPr/>
        </p:nvCxnSpPr>
        <p:spPr>
          <a:xfrm>
            <a:off x="5220072" y="4653136"/>
            <a:ext cx="378320" cy="483886"/>
          </a:xfrm>
          <a:prstGeom prst="line">
            <a:avLst/>
          </a:prstGeom>
          <a:ln w="3175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>
            <a:off x="5220072" y="4653136"/>
            <a:ext cx="378320" cy="483886"/>
          </a:xfrm>
          <a:prstGeom prst="line">
            <a:avLst/>
          </a:prstGeom>
          <a:ln w="3175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5868144" y="4581128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5868144" y="5229200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6012160" y="4581128"/>
            <a:ext cx="0" cy="82375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/>
          <p:nvPr/>
        </p:nvCxnSpPr>
        <p:spPr>
          <a:xfrm flipH="1" flipV="1">
            <a:off x="5868144" y="5229200"/>
            <a:ext cx="30480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 flipH="1" flipV="1">
            <a:off x="5851376" y="5085184"/>
            <a:ext cx="30480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 flipH="1" flipV="1">
            <a:off x="5868144" y="4437112"/>
            <a:ext cx="30480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1024"/>
          <p:cNvCxnSpPr/>
          <p:nvPr/>
        </p:nvCxnSpPr>
        <p:spPr>
          <a:xfrm>
            <a:off x="1043608" y="4869160"/>
            <a:ext cx="662473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 flipV="1">
            <a:off x="907976" y="4761148"/>
            <a:ext cx="351656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 flipV="1">
            <a:off x="4860032" y="4761148"/>
            <a:ext cx="360040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 flipV="1">
            <a:off x="5508104" y="4725144"/>
            <a:ext cx="387660" cy="2665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 flipV="1">
            <a:off x="7348644" y="4703174"/>
            <a:ext cx="391708" cy="31000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1" name="TextovéPole 1040"/>
          <p:cNvSpPr txBox="1"/>
          <p:nvPr/>
        </p:nvSpPr>
        <p:spPr>
          <a:xfrm>
            <a:off x="3374551" y="450912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5300</a:t>
            </a:r>
            <a:endParaRPr lang="cs-CZ" dirty="0"/>
          </a:p>
        </p:txBody>
      </p:sp>
      <p:sp>
        <p:nvSpPr>
          <p:cNvPr id="1043" name="TextovéPole 1042"/>
          <p:cNvSpPr txBox="1"/>
          <p:nvPr/>
        </p:nvSpPr>
        <p:spPr>
          <a:xfrm>
            <a:off x="4612340" y="4581128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900</a:t>
            </a:r>
            <a:endParaRPr lang="cs-CZ" dirty="0"/>
          </a:p>
        </p:txBody>
      </p:sp>
      <p:sp>
        <p:nvSpPr>
          <p:cNvPr id="1044" name="TextovéPole 1043"/>
          <p:cNvSpPr txBox="1"/>
          <p:nvPr/>
        </p:nvSpPr>
        <p:spPr>
          <a:xfrm>
            <a:off x="6156176" y="4581128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4100</a:t>
            </a:r>
            <a:endParaRPr lang="cs-CZ" dirty="0"/>
          </a:p>
        </p:txBody>
      </p:sp>
      <p:cxnSp>
        <p:nvCxnSpPr>
          <p:cNvPr id="1047" name="Přímá spojnice 1046"/>
          <p:cNvCxnSpPr>
            <a:stCxn id="50" idx="2"/>
          </p:cNvCxnSpPr>
          <p:nvPr/>
        </p:nvCxnSpPr>
        <p:spPr>
          <a:xfrm>
            <a:off x="5409232" y="5137022"/>
            <a:ext cx="314896" cy="81225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9" name="Přímá spojnice 1048"/>
          <p:cNvCxnSpPr/>
          <p:nvPr/>
        </p:nvCxnSpPr>
        <p:spPr>
          <a:xfrm>
            <a:off x="5701934" y="5949280"/>
            <a:ext cx="283050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1" name="TextovéPole 1050"/>
          <p:cNvSpPr txBox="1"/>
          <p:nvPr/>
        </p:nvSpPr>
        <p:spPr>
          <a:xfrm>
            <a:off x="5652120" y="5661248"/>
            <a:ext cx="30446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POKLOP VÝLEZU 600x700nmm</a:t>
            </a:r>
            <a:endParaRPr lang="cs-CZ" dirty="0"/>
          </a:p>
        </p:txBody>
      </p:sp>
      <p:cxnSp>
        <p:nvCxnSpPr>
          <p:cNvPr id="1055" name="Přímá spojnice se šipkou 1054"/>
          <p:cNvCxnSpPr/>
          <p:nvPr/>
        </p:nvCxnSpPr>
        <p:spPr>
          <a:xfrm flipV="1">
            <a:off x="4572000" y="4891130"/>
            <a:ext cx="0" cy="41007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se šipkou 130"/>
          <p:cNvCxnSpPr/>
          <p:nvPr/>
        </p:nvCxnSpPr>
        <p:spPr>
          <a:xfrm flipH="1">
            <a:off x="6660232" y="3912150"/>
            <a:ext cx="68841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se šipkou 132"/>
          <p:cNvCxnSpPr/>
          <p:nvPr/>
        </p:nvCxnSpPr>
        <p:spPr>
          <a:xfrm>
            <a:off x="5643669" y="3068960"/>
            <a:ext cx="0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>
            <a:off x="4139952" y="3356992"/>
            <a:ext cx="4723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 flipV="1">
            <a:off x="4376146" y="2564904"/>
            <a:ext cx="0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Přímá spojnice 181"/>
          <p:cNvCxnSpPr/>
          <p:nvPr/>
        </p:nvCxnSpPr>
        <p:spPr>
          <a:xfrm>
            <a:off x="4139952" y="3068960"/>
            <a:ext cx="4723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Přímá spojnice 182"/>
          <p:cNvCxnSpPr/>
          <p:nvPr/>
        </p:nvCxnSpPr>
        <p:spPr>
          <a:xfrm flipH="1" flipV="1">
            <a:off x="4211960" y="3212976"/>
            <a:ext cx="30480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Přímá spojnice 183"/>
          <p:cNvCxnSpPr/>
          <p:nvPr/>
        </p:nvCxnSpPr>
        <p:spPr>
          <a:xfrm flipH="1" flipV="1">
            <a:off x="4267200" y="2924944"/>
            <a:ext cx="30480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Přímá spojnice 184"/>
          <p:cNvCxnSpPr/>
          <p:nvPr/>
        </p:nvCxnSpPr>
        <p:spPr>
          <a:xfrm flipH="1" flipV="1">
            <a:off x="4267200" y="2492896"/>
            <a:ext cx="30480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8" name="TextovéPole 137"/>
          <p:cNvSpPr txBox="1"/>
          <p:nvPr/>
        </p:nvSpPr>
        <p:spPr>
          <a:xfrm rot="16200000">
            <a:off x="3984748" y="3336511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151" name="TextovéPole 150"/>
          <p:cNvSpPr txBox="1"/>
          <p:nvPr/>
        </p:nvSpPr>
        <p:spPr>
          <a:xfrm rot="16200000">
            <a:off x="3984748" y="2648101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800</a:t>
            </a:r>
            <a:endParaRPr lang="cs-CZ" dirty="0"/>
          </a:p>
        </p:txBody>
      </p:sp>
      <p:cxnSp>
        <p:nvCxnSpPr>
          <p:cNvPr id="153" name="Přímá spojnice 152"/>
          <p:cNvCxnSpPr/>
          <p:nvPr/>
        </p:nvCxnSpPr>
        <p:spPr>
          <a:xfrm>
            <a:off x="2555776" y="4498135"/>
            <a:ext cx="0" cy="58704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Přímá spojnice 189"/>
          <p:cNvCxnSpPr/>
          <p:nvPr/>
        </p:nvCxnSpPr>
        <p:spPr>
          <a:xfrm flipV="1">
            <a:off x="2339752" y="4761148"/>
            <a:ext cx="351656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4" name="TextovéPole 153"/>
          <p:cNvSpPr txBox="1"/>
          <p:nvPr/>
        </p:nvSpPr>
        <p:spPr>
          <a:xfrm>
            <a:off x="1835696" y="4581128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2700</a:t>
            </a:r>
            <a:endParaRPr lang="cs-CZ" dirty="0"/>
          </a:p>
        </p:txBody>
      </p:sp>
      <p:cxnSp>
        <p:nvCxnSpPr>
          <p:cNvPr id="156" name="Přímá spojnice se šipkou 155"/>
          <p:cNvCxnSpPr/>
          <p:nvPr/>
        </p:nvCxnSpPr>
        <p:spPr>
          <a:xfrm>
            <a:off x="1547664" y="4130496"/>
            <a:ext cx="74025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7" name="TextovéPole 156"/>
          <p:cNvSpPr txBox="1"/>
          <p:nvPr/>
        </p:nvSpPr>
        <p:spPr>
          <a:xfrm>
            <a:off x="1656934" y="3861048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3%</a:t>
            </a:r>
            <a:endParaRPr lang="cs-CZ" dirty="0"/>
          </a:p>
        </p:txBody>
      </p:sp>
      <p:sp>
        <p:nvSpPr>
          <p:cNvPr id="195" name="TextovéPole 194"/>
          <p:cNvSpPr txBox="1"/>
          <p:nvPr/>
        </p:nvSpPr>
        <p:spPr>
          <a:xfrm>
            <a:off x="6769502" y="3645024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3%</a:t>
            </a:r>
            <a:endParaRPr lang="cs-CZ" dirty="0"/>
          </a:p>
        </p:txBody>
      </p:sp>
      <p:sp>
        <p:nvSpPr>
          <p:cNvPr id="196" name="TextovéPole 195"/>
          <p:cNvSpPr txBox="1"/>
          <p:nvPr/>
        </p:nvSpPr>
        <p:spPr>
          <a:xfrm rot="16200000">
            <a:off x="5306065" y="3154953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3%</a:t>
            </a:r>
            <a:endParaRPr lang="cs-CZ" dirty="0"/>
          </a:p>
        </p:txBody>
      </p:sp>
      <p:sp>
        <p:nvSpPr>
          <p:cNvPr id="197" name="TextovéPole 196"/>
          <p:cNvSpPr txBox="1"/>
          <p:nvPr/>
        </p:nvSpPr>
        <p:spPr>
          <a:xfrm rot="16200000">
            <a:off x="4225945" y="4955153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3%</a:t>
            </a:r>
            <a:endParaRPr lang="cs-CZ" dirty="0"/>
          </a:p>
        </p:txBody>
      </p:sp>
      <p:cxnSp>
        <p:nvCxnSpPr>
          <p:cNvPr id="161" name="Přímá spojnice se šipkou 160"/>
          <p:cNvCxnSpPr/>
          <p:nvPr/>
        </p:nvCxnSpPr>
        <p:spPr>
          <a:xfrm flipH="1">
            <a:off x="6003776" y="3284984"/>
            <a:ext cx="8384" cy="6271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Přímá spojnice 163"/>
          <p:cNvCxnSpPr/>
          <p:nvPr/>
        </p:nvCxnSpPr>
        <p:spPr>
          <a:xfrm>
            <a:off x="6020544" y="3284984"/>
            <a:ext cx="6396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5" name="TextovéPole 164"/>
          <p:cNvSpPr txBox="1"/>
          <p:nvPr/>
        </p:nvSpPr>
        <p:spPr>
          <a:xfrm>
            <a:off x="5940152" y="2996952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+7070</a:t>
            </a:r>
            <a:endParaRPr lang="cs-CZ" dirty="0"/>
          </a:p>
        </p:txBody>
      </p:sp>
      <p:cxnSp>
        <p:nvCxnSpPr>
          <p:cNvPr id="167" name="Přímá spojnice se šipkou 166"/>
          <p:cNvCxnSpPr/>
          <p:nvPr/>
        </p:nvCxnSpPr>
        <p:spPr>
          <a:xfrm flipH="1">
            <a:off x="4355976" y="3573016"/>
            <a:ext cx="360040" cy="39139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168"/>
          <p:cNvCxnSpPr/>
          <p:nvPr/>
        </p:nvCxnSpPr>
        <p:spPr>
          <a:xfrm>
            <a:off x="4716016" y="3573016"/>
            <a:ext cx="6840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0" name="TextovéPole 169"/>
          <p:cNvSpPr txBox="1"/>
          <p:nvPr/>
        </p:nvSpPr>
        <p:spPr>
          <a:xfrm>
            <a:off x="4644008" y="3275692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+7100</a:t>
            </a:r>
            <a:endParaRPr lang="cs-CZ" dirty="0"/>
          </a:p>
        </p:txBody>
      </p:sp>
      <p:cxnSp>
        <p:nvCxnSpPr>
          <p:cNvPr id="172" name="Přímá spojnice se šipkou 171"/>
          <p:cNvCxnSpPr/>
          <p:nvPr/>
        </p:nvCxnSpPr>
        <p:spPr>
          <a:xfrm flipH="1">
            <a:off x="2987824" y="2314392"/>
            <a:ext cx="288032" cy="33090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Přímá spojnice 173"/>
          <p:cNvCxnSpPr/>
          <p:nvPr/>
        </p:nvCxnSpPr>
        <p:spPr>
          <a:xfrm>
            <a:off x="3275856" y="2314392"/>
            <a:ext cx="7920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5" name="TextovéPole 174"/>
          <p:cNvSpPr txBox="1"/>
          <p:nvPr/>
        </p:nvSpPr>
        <p:spPr>
          <a:xfrm>
            <a:off x="3203848" y="1988840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+7190</a:t>
            </a:r>
            <a:endParaRPr lang="cs-CZ" dirty="0"/>
          </a:p>
        </p:txBody>
      </p:sp>
      <p:cxnSp>
        <p:nvCxnSpPr>
          <p:cNvPr id="177" name="Přímá spojnice 176"/>
          <p:cNvCxnSpPr/>
          <p:nvPr/>
        </p:nvCxnSpPr>
        <p:spPr>
          <a:xfrm>
            <a:off x="1383478" y="5517232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nice 178"/>
          <p:cNvCxnSpPr/>
          <p:nvPr/>
        </p:nvCxnSpPr>
        <p:spPr>
          <a:xfrm>
            <a:off x="1383478" y="5661248"/>
            <a:ext cx="2361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Přímá spojnice 180"/>
          <p:cNvCxnSpPr/>
          <p:nvPr/>
        </p:nvCxnSpPr>
        <p:spPr>
          <a:xfrm>
            <a:off x="1619672" y="5533550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Přímá spojnice 186"/>
          <p:cNvCxnSpPr/>
          <p:nvPr/>
        </p:nvCxnSpPr>
        <p:spPr>
          <a:xfrm>
            <a:off x="907976" y="5677566"/>
            <a:ext cx="0" cy="4877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9" name="Přímá spojnice 188"/>
          <p:cNvCxnSpPr/>
          <p:nvPr/>
        </p:nvCxnSpPr>
        <p:spPr>
          <a:xfrm>
            <a:off x="1331640" y="5845914"/>
            <a:ext cx="0" cy="3193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Přímá spojnice 192"/>
          <p:cNvCxnSpPr/>
          <p:nvPr/>
        </p:nvCxnSpPr>
        <p:spPr>
          <a:xfrm>
            <a:off x="1611288" y="5845914"/>
            <a:ext cx="0" cy="3193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Přímá spojnice 197"/>
          <p:cNvCxnSpPr/>
          <p:nvPr/>
        </p:nvCxnSpPr>
        <p:spPr>
          <a:xfrm>
            <a:off x="907976" y="6030580"/>
            <a:ext cx="703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1" name="Přímá spojnice 230"/>
          <p:cNvCxnSpPr/>
          <p:nvPr/>
        </p:nvCxnSpPr>
        <p:spPr>
          <a:xfrm flipV="1">
            <a:off x="1196008" y="5877272"/>
            <a:ext cx="351656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Přímá spojnice 231"/>
          <p:cNvCxnSpPr/>
          <p:nvPr/>
        </p:nvCxnSpPr>
        <p:spPr>
          <a:xfrm flipV="1">
            <a:off x="1475656" y="5877272"/>
            <a:ext cx="351656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3" name="Přímá spojnice 232"/>
          <p:cNvCxnSpPr/>
          <p:nvPr/>
        </p:nvCxnSpPr>
        <p:spPr>
          <a:xfrm flipV="1">
            <a:off x="755576" y="5877272"/>
            <a:ext cx="351656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1" name="TextovéPole 200"/>
          <p:cNvSpPr txBox="1"/>
          <p:nvPr/>
        </p:nvSpPr>
        <p:spPr>
          <a:xfrm>
            <a:off x="1547664" y="5949280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202" name="TextovéPole 201"/>
          <p:cNvSpPr txBox="1"/>
          <p:nvPr/>
        </p:nvSpPr>
        <p:spPr>
          <a:xfrm>
            <a:off x="867924" y="5733256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800</a:t>
            </a:r>
            <a:endParaRPr lang="cs-CZ" dirty="0"/>
          </a:p>
        </p:txBody>
      </p:sp>
      <p:cxnSp>
        <p:nvCxnSpPr>
          <p:cNvPr id="204" name="Přímá spojnice se šipkou 203"/>
          <p:cNvCxnSpPr/>
          <p:nvPr/>
        </p:nvCxnSpPr>
        <p:spPr>
          <a:xfrm flipH="1" flipV="1">
            <a:off x="1619672" y="5661248"/>
            <a:ext cx="864096" cy="6573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Přímá spojnice 205"/>
          <p:cNvCxnSpPr/>
          <p:nvPr/>
        </p:nvCxnSpPr>
        <p:spPr>
          <a:xfrm>
            <a:off x="2515580" y="6318612"/>
            <a:ext cx="23384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7" name="TextovéPole 206"/>
          <p:cNvSpPr txBox="1"/>
          <p:nvPr/>
        </p:nvSpPr>
        <p:spPr>
          <a:xfrm>
            <a:off x="2411760" y="6021288"/>
            <a:ext cx="24422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VÝLEZ- OCELOVÝ ŽEBŘÍK</a:t>
            </a:r>
            <a:endParaRPr lang="cs-CZ" dirty="0"/>
          </a:p>
        </p:txBody>
      </p:sp>
      <p:sp>
        <p:nvSpPr>
          <p:cNvPr id="209" name="TextovéPole 208"/>
          <p:cNvSpPr txBox="1"/>
          <p:nvPr/>
        </p:nvSpPr>
        <p:spPr>
          <a:xfrm>
            <a:off x="2411760" y="4941168"/>
            <a:ext cx="314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.</a:t>
            </a:r>
          </a:p>
        </p:txBody>
      </p:sp>
      <p:cxnSp>
        <p:nvCxnSpPr>
          <p:cNvPr id="211" name="Přímá spojnice 210"/>
          <p:cNvCxnSpPr/>
          <p:nvPr/>
        </p:nvCxnSpPr>
        <p:spPr>
          <a:xfrm>
            <a:off x="2569015" y="5404885"/>
            <a:ext cx="274793" cy="4410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" name="Přímá spojnice 213"/>
          <p:cNvCxnSpPr/>
          <p:nvPr/>
        </p:nvCxnSpPr>
        <p:spPr>
          <a:xfrm>
            <a:off x="2843808" y="5845914"/>
            <a:ext cx="8280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" name="TextovéPole 214"/>
          <p:cNvSpPr txBox="1"/>
          <p:nvPr/>
        </p:nvSpPr>
        <p:spPr>
          <a:xfrm>
            <a:off x="2771800" y="5517232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+7390</a:t>
            </a:r>
            <a:endParaRPr lang="cs-CZ" dirty="0"/>
          </a:p>
        </p:txBody>
      </p:sp>
      <p:sp>
        <p:nvSpPr>
          <p:cNvPr id="216" name="TextovéPole 215"/>
          <p:cNvSpPr txBox="1"/>
          <p:nvPr/>
        </p:nvSpPr>
        <p:spPr>
          <a:xfrm>
            <a:off x="7236296" y="1187460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217" name="TextovéPole 216"/>
          <p:cNvSpPr txBox="1"/>
          <p:nvPr/>
        </p:nvSpPr>
        <p:spPr>
          <a:xfrm rot="16200000">
            <a:off x="7647864" y="4918505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253" name="TextovéPole 252"/>
          <p:cNvSpPr txBox="1"/>
          <p:nvPr/>
        </p:nvSpPr>
        <p:spPr>
          <a:xfrm rot="16200000">
            <a:off x="7647864" y="2648101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218" name="TextovéPole 217"/>
          <p:cNvSpPr txBox="1"/>
          <p:nvPr/>
        </p:nvSpPr>
        <p:spPr>
          <a:xfrm rot="16200000">
            <a:off x="7589354" y="3765609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5400</a:t>
            </a:r>
            <a:endParaRPr lang="cs-CZ" dirty="0"/>
          </a:p>
        </p:txBody>
      </p:sp>
      <p:sp>
        <p:nvSpPr>
          <p:cNvPr id="219" name="TextovéPole 218"/>
          <p:cNvSpPr txBox="1"/>
          <p:nvPr/>
        </p:nvSpPr>
        <p:spPr>
          <a:xfrm rot="16200000">
            <a:off x="8021402" y="3782059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6000</a:t>
            </a:r>
            <a:endParaRPr lang="cs-CZ" dirty="0"/>
          </a:p>
        </p:txBody>
      </p:sp>
      <p:sp>
        <p:nvSpPr>
          <p:cNvPr id="220" name="TextovéPole 219"/>
          <p:cNvSpPr txBox="1"/>
          <p:nvPr/>
        </p:nvSpPr>
        <p:spPr>
          <a:xfrm>
            <a:off x="2020052" y="1930365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221" name="TextovéPole 220"/>
          <p:cNvSpPr txBox="1"/>
          <p:nvPr/>
        </p:nvSpPr>
        <p:spPr>
          <a:xfrm>
            <a:off x="1583952" y="1907621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222" name="TextovéPole 221"/>
          <p:cNvSpPr txBox="1"/>
          <p:nvPr/>
        </p:nvSpPr>
        <p:spPr>
          <a:xfrm>
            <a:off x="1173814" y="1900296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223" name="TextovéPole 222"/>
          <p:cNvSpPr txBox="1"/>
          <p:nvPr/>
        </p:nvSpPr>
        <p:spPr>
          <a:xfrm rot="16200000">
            <a:off x="240332" y="2648100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224" name="TextovéPole 223"/>
          <p:cNvSpPr txBox="1"/>
          <p:nvPr/>
        </p:nvSpPr>
        <p:spPr>
          <a:xfrm rot="16200000">
            <a:off x="219437" y="3192496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600</a:t>
            </a:r>
            <a:endParaRPr lang="cs-CZ" dirty="0"/>
          </a:p>
        </p:txBody>
      </p:sp>
      <p:cxnSp>
        <p:nvCxnSpPr>
          <p:cNvPr id="228" name="Přímá spojnice se šipkou 227"/>
          <p:cNvCxnSpPr/>
          <p:nvPr/>
        </p:nvCxnSpPr>
        <p:spPr>
          <a:xfrm flipV="1">
            <a:off x="2691408" y="4045714"/>
            <a:ext cx="0" cy="46340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4" name="Přímá spojnice 233"/>
          <p:cNvCxnSpPr/>
          <p:nvPr/>
        </p:nvCxnSpPr>
        <p:spPr>
          <a:xfrm>
            <a:off x="2699792" y="4509120"/>
            <a:ext cx="232829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" name="TextovéPole 234"/>
          <p:cNvSpPr txBox="1"/>
          <p:nvPr/>
        </p:nvSpPr>
        <p:spPr>
          <a:xfrm>
            <a:off x="2740287" y="4221088"/>
            <a:ext cx="2263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VPUST PVC </a:t>
            </a:r>
            <a:r>
              <a:rPr lang="cs-CZ" dirty="0" smtClean="0">
                <a:sym typeface="Symbol"/>
              </a:rPr>
              <a:t> 125MM</a:t>
            </a:r>
            <a:endParaRPr lang="cs-CZ" dirty="0"/>
          </a:p>
        </p:txBody>
      </p:sp>
      <p:sp>
        <p:nvSpPr>
          <p:cNvPr id="239" name="TextovéPole 238"/>
          <p:cNvSpPr txBox="1"/>
          <p:nvPr/>
        </p:nvSpPr>
        <p:spPr>
          <a:xfrm rot="16200000">
            <a:off x="-377395" y="4672293"/>
            <a:ext cx="18966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VĚTRACÍ KANÁLKY</a:t>
            </a:r>
            <a:endParaRPr lang="cs-CZ" dirty="0"/>
          </a:p>
        </p:txBody>
      </p:sp>
      <p:cxnSp>
        <p:nvCxnSpPr>
          <p:cNvPr id="241" name="Přímá spojnice 240"/>
          <p:cNvCxnSpPr/>
          <p:nvPr/>
        </p:nvCxnSpPr>
        <p:spPr>
          <a:xfrm>
            <a:off x="755576" y="4005064"/>
            <a:ext cx="0" cy="18408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3" name="Přímá spojnice se šipkou 242"/>
          <p:cNvCxnSpPr/>
          <p:nvPr/>
        </p:nvCxnSpPr>
        <p:spPr>
          <a:xfrm flipV="1">
            <a:off x="755576" y="3645024"/>
            <a:ext cx="648072" cy="32868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5" name="Přímá spojnice se šipkou 244"/>
          <p:cNvCxnSpPr/>
          <p:nvPr/>
        </p:nvCxnSpPr>
        <p:spPr>
          <a:xfrm flipH="1">
            <a:off x="4950320" y="2364916"/>
            <a:ext cx="31027" cy="46785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7" name="Přímá spojnice 246"/>
          <p:cNvCxnSpPr/>
          <p:nvPr/>
        </p:nvCxnSpPr>
        <p:spPr>
          <a:xfrm>
            <a:off x="4950320" y="2348880"/>
            <a:ext cx="1997944" cy="160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8" name="TextovéPole 247"/>
          <p:cNvSpPr txBox="1"/>
          <p:nvPr/>
        </p:nvSpPr>
        <p:spPr>
          <a:xfrm>
            <a:off x="5019338" y="2051556"/>
            <a:ext cx="1928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VĚTRACÍ KOMÍNEK</a:t>
            </a:r>
            <a:endParaRPr lang="cs-CZ" dirty="0"/>
          </a:p>
        </p:txBody>
      </p:sp>
      <p:cxnSp>
        <p:nvCxnSpPr>
          <p:cNvPr id="252" name="Přímá spojnice se šipkou 251"/>
          <p:cNvCxnSpPr/>
          <p:nvPr/>
        </p:nvCxnSpPr>
        <p:spPr>
          <a:xfrm flipH="1" flipV="1">
            <a:off x="5152053" y="5229180"/>
            <a:ext cx="12582" cy="4183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5" name="Ovál 254"/>
          <p:cNvSpPr/>
          <p:nvPr/>
        </p:nvSpPr>
        <p:spPr>
          <a:xfrm>
            <a:off x="5004088" y="5661288"/>
            <a:ext cx="360000" cy="36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256" name="Objekt 25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60862882"/>
              </p:ext>
            </p:extLst>
          </p:nvPr>
        </p:nvGraphicFramePr>
        <p:xfrm>
          <a:off x="5101580" y="5642102"/>
          <a:ext cx="190500" cy="393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Rovnice" r:id="rId3" imgW="190440" imgH="393480" progId="Equation.3">
                  <p:embed/>
                </p:oleObj>
              </mc:Choice>
              <mc:Fallback>
                <p:oleObj name="Rovnice" r:id="rId3" imgW="1904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101580" y="5642102"/>
                        <a:ext cx="190500" cy="393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3" name="Ovál 292"/>
          <p:cNvSpPr/>
          <p:nvPr/>
        </p:nvSpPr>
        <p:spPr>
          <a:xfrm>
            <a:off x="4500032" y="1988840"/>
            <a:ext cx="360000" cy="36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294" name="Objekt 29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57855274"/>
              </p:ext>
            </p:extLst>
          </p:nvPr>
        </p:nvGraphicFramePr>
        <p:xfrm>
          <a:off x="4572040" y="1988840"/>
          <a:ext cx="190500" cy="393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Rovnice" r:id="rId5" imgW="190440" imgH="393480" progId="Equation.3">
                  <p:embed/>
                </p:oleObj>
              </mc:Choice>
              <mc:Fallback>
                <p:oleObj name="Rovnice" r:id="rId5" imgW="1904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4572040" y="1988840"/>
                        <a:ext cx="190500" cy="393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59" name="Přímá spojnice se šipkou 258"/>
          <p:cNvCxnSpPr/>
          <p:nvPr/>
        </p:nvCxnSpPr>
        <p:spPr>
          <a:xfrm flipH="1">
            <a:off x="4572000" y="2314392"/>
            <a:ext cx="19247" cy="25051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7" name="Ovál 296"/>
          <p:cNvSpPr/>
          <p:nvPr/>
        </p:nvSpPr>
        <p:spPr>
          <a:xfrm>
            <a:off x="2195776" y="5589240"/>
            <a:ext cx="360000" cy="36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298" name="Objekt 29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82880582"/>
              </p:ext>
            </p:extLst>
          </p:nvPr>
        </p:nvGraphicFramePr>
        <p:xfrm>
          <a:off x="2267784" y="5589240"/>
          <a:ext cx="190500" cy="393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Rovnice" r:id="rId7" imgW="190440" imgH="393480" progId="Equation.3">
                  <p:embed/>
                </p:oleObj>
              </mc:Choice>
              <mc:Fallback>
                <p:oleObj name="Rovnice" r:id="rId7" imgW="1904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267784" y="5589240"/>
                        <a:ext cx="190500" cy="393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61" name="Přímá spojnice se šipkou 260"/>
          <p:cNvCxnSpPr>
            <a:stCxn id="297" idx="2"/>
          </p:cNvCxnSpPr>
          <p:nvPr/>
        </p:nvCxnSpPr>
        <p:spPr>
          <a:xfrm flipH="1" flipV="1">
            <a:off x="1619672" y="5589240"/>
            <a:ext cx="576104" cy="1800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1" name="Ovál 300"/>
          <p:cNvSpPr/>
          <p:nvPr/>
        </p:nvSpPr>
        <p:spPr>
          <a:xfrm>
            <a:off x="5796176" y="2747268"/>
            <a:ext cx="360000" cy="36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302" name="Objekt 30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26661589"/>
              </p:ext>
            </p:extLst>
          </p:nvPr>
        </p:nvGraphicFramePr>
        <p:xfrm>
          <a:off x="5868184" y="2747268"/>
          <a:ext cx="190500" cy="393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Rovnice" r:id="rId9" imgW="190440" imgH="393480" progId="Equation.3">
                  <p:embed/>
                </p:oleObj>
              </mc:Choice>
              <mc:Fallback>
                <p:oleObj name="Rovnice" r:id="rId9" imgW="1904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5868184" y="2747268"/>
                        <a:ext cx="190500" cy="393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63" name="Přímá spojnice se šipkou 262"/>
          <p:cNvCxnSpPr>
            <a:stCxn id="301" idx="2"/>
          </p:cNvCxnSpPr>
          <p:nvPr/>
        </p:nvCxnSpPr>
        <p:spPr>
          <a:xfrm flipH="1">
            <a:off x="5206602" y="2927268"/>
            <a:ext cx="589574" cy="1248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5" name="Ovál 304"/>
          <p:cNvSpPr/>
          <p:nvPr/>
        </p:nvSpPr>
        <p:spPr>
          <a:xfrm>
            <a:off x="2771800" y="3140968"/>
            <a:ext cx="360000" cy="36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306" name="Objekt 30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05340471"/>
              </p:ext>
            </p:extLst>
          </p:nvPr>
        </p:nvGraphicFramePr>
        <p:xfrm>
          <a:off x="2843808" y="3140968"/>
          <a:ext cx="190500" cy="393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Rovnice" r:id="rId11" imgW="190440" imgH="393480" progId="Equation.3">
                  <p:embed/>
                </p:oleObj>
              </mc:Choice>
              <mc:Fallback>
                <p:oleObj name="Rovnice" r:id="rId11" imgW="1904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2843808" y="3140968"/>
                        <a:ext cx="190500" cy="393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65" name="Přímá spojnice se šipkou 264"/>
          <p:cNvCxnSpPr>
            <a:stCxn id="305" idx="6"/>
            <a:endCxn id="57" idx="1"/>
          </p:cNvCxnSpPr>
          <p:nvPr/>
        </p:nvCxnSpPr>
        <p:spPr>
          <a:xfrm flipV="1">
            <a:off x="3131800" y="3198452"/>
            <a:ext cx="216064" cy="12251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Přímá spojnice 228"/>
          <p:cNvCxnSpPr/>
          <p:nvPr/>
        </p:nvCxnSpPr>
        <p:spPr>
          <a:xfrm>
            <a:off x="7117187" y="2492896"/>
            <a:ext cx="0" cy="152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139952" y="2051556"/>
            <a:ext cx="0" cy="3880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Přímá spojnice 199"/>
          <p:cNvCxnSpPr/>
          <p:nvPr/>
        </p:nvCxnSpPr>
        <p:spPr>
          <a:xfrm>
            <a:off x="4139952" y="5633196"/>
            <a:ext cx="0" cy="3880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067944" y="5631631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203" name="TextovéPole 202"/>
          <p:cNvSpPr txBox="1"/>
          <p:nvPr/>
        </p:nvSpPr>
        <p:spPr>
          <a:xfrm>
            <a:off x="4067944" y="1916832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cxnSp>
        <p:nvCxnSpPr>
          <p:cNvPr id="21" name="Přímá spojnice 20"/>
          <p:cNvCxnSpPr/>
          <p:nvPr/>
        </p:nvCxnSpPr>
        <p:spPr>
          <a:xfrm>
            <a:off x="4111486" y="2348880"/>
            <a:ext cx="432048" cy="0"/>
          </a:xfrm>
          <a:prstGeom prst="line">
            <a:avLst/>
          </a:prstGeom>
          <a:ln w="38100">
            <a:solidFill>
              <a:schemeClr val="tx1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" name="Přímá spojnice 207"/>
          <p:cNvCxnSpPr/>
          <p:nvPr/>
        </p:nvCxnSpPr>
        <p:spPr>
          <a:xfrm>
            <a:off x="4118746" y="5689714"/>
            <a:ext cx="432048" cy="0"/>
          </a:xfrm>
          <a:prstGeom prst="line">
            <a:avLst/>
          </a:prstGeom>
          <a:ln w="38100">
            <a:solidFill>
              <a:schemeClr val="tx1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" name="Vývojový diagram: spojnice 204"/>
          <p:cNvSpPr/>
          <p:nvPr/>
        </p:nvSpPr>
        <p:spPr>
          <a:xfrm>
            <a:off x="4968064" y="2816952"/>
            <a:ext cx="180000" cy="180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0" name="Vývojový diagram: spojnice 209"/>
          <p:cNvSpPr/>
          <p:nvPr/>
        </p:nvSpPr>
        <p:spPr>
          <a:xfrm>
            <a:off x="5011052" y="2852382"/>
            <a:ext cx="72000" cy="72000"/>
          </a:xfrm>
          <a:prstGeom prst="flowChartConnector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2" name="Vývojový diagram: spojnice 211"/>
          <p:cNvSpPr/>
          <p:nvPr/>
        </p:nvSpPr>
        <p:spPr>
          <a:xfrm>
            <a:off x="5911148" y="3846534"/>
            <a:ext cx="216000" cy="216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3" name="Přímá spojnice 212"/>
          <p:cNvCxnSpPr>
            <a:stCxn id="212" idx="0"/>
            <a:endCxn id="212" idx="4"/>
          </p:cNvCxnSpPr>
          <p:nvPr/>
        </p:nvCxnSpPr>
        <p:spPr>
          <a:xfrm>
            <a:off x="6019148" y="3846534"/>
            <a:ext cx="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5" name="Vývojový diagram: spojnice 224"/>
          <p:cNvSpPr/>
          <p:nvPr/>
        </p:nvSpPr>
        <p:spPr>
          <a:xfrm>
            <a:off x="2599342" y="3861048"/>
            <a:ext cx="216000" cy="216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6" name="Přímá spojnice 225"/>
          <p:cNvCxnSpPr>
            <a:stCxn id="225" idx="0"/>
            <a:endCxn id="225" idx="4"/>
          </p:cNvCxnSpPr>
          <p:nvPr/>
        </p:nvCxnSpPr>
        <p:spPr>
          <a:xfrm>
            <a:off x="2707342" y="3861048"/>
            <a:ext cx="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5532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457200" y="1139385"/>
            <a:ext cx="21587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PŘÍČNÝ SVISLÝ ŘEZ</a:t>
            </a:r>
            <a:endParaRPr lang="cs-CZ" sz="2000" b="1" dirty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2767653" y="3284984"/>
            <a:ext cx="108426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043612" y="2636912"/>
            <a:ext cx="0" cy="878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4066621" y="2636912"/>
            <a:ext cx="1323" cy="878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3521780" y="3356992"/>
            <a:ext cx="0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3199704" y="3324775"/>
            <a:ext cx="0" cy="82430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 flipV="1">
            <a:off x="2767653" y="3281234"/>
            <a:ext cx="13760" cy="2197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rot="840000">
            <a:off x="2447070" y="3284984"/>
            <a:ext cx="14509" cy="1973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259634" y="3140968"/>
            <a:ext cx="0" cy="37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851921" y="3140968"/>
            <a:ext cx="5085" cy="37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3779912" y="3501008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1043611" y="3501008"/>
            <a:ext cx="288029" cy="1507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418041" y="3482302"/>
            <a:ext cx="396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2839661" y="3324775"/>
            <a:ext cx="940251" cy="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3779912" y="3324775"/>
            <a:ext cx="0" cy="17623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rot="180000">
            <a:off x="2832538" y="3327964"/>
            <a:ext cx="13563" cy="15433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2411760" y="3342478"/>
            <a:ext cx="0" cy="15853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1331640" y="3342478"/>
            <a:ext cx="0" cy="1784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1331640" y="3324775"/>
            <a:ext cx="108012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1187624" y="3068960"/>
            <a:ext cx="27363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rot="480000" flipH="1">
            <a:off x="1416478" y="3068398"/>
            <a:ext cx="60043" cy="736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3923928" y="2636912"/>
            <a:ext cx="0" cy="43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1187624" y="2636912"/>
            <a:ext cx="0" cy="43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 flipH="1">
            <a:off x="1259634" y="3284984"/>
            <a:ext cx="11562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 flipV="1">
            <a:off x="1259634" y="3131773"/>
            <a:ext cx="1187436" cy="91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1536566" y="3140968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1837772" y="3140968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2128370" y="3140968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 rot="2700000">
            <a:off x="2517592" y="3053144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>
            <a:off x="3564450" y="3140968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>
            <a:off x="3301302" y="3140968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>
            <a:off x="3002338" y="3140968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 rot="300000">
            <a:off x="2455303" y="3131773"/>
            <a:ext cx="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 flipH="1">
            <a:off x="1043608" y="3068398"/>
            <a:ext cx="158530" cy="1513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 flipH="1">
            <a:off x="1043612" y="3275789"/>
            <a:ext cx="216022" cy="19080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 flipH="1">
            <a:off x="1087152" y="3356992"/>
            <a:ext cx="172482" cy="1458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2755633" y="3136370"/>
            <a:ext cx="1096287" cy="459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 flipV="1">
            <a:off x="1043608" y="3068960"/>
            <a:ext cx="288032" cy="301544"/>
          </a:xfrm>
          <a:prstGeom prst="line">
            <a:avLst/>
          </a:prstGeom>
          <a:ln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 rot="1020000" flipH="1">
            <a:off x="2414263" y="3067274"/>
            <a:ext cx="60043" cy="736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 rot="480000" flipH="1">
            <a:off x="1525336" y="3072780"/>
            <a:ext cx="60043" cy="736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/>
          <p:nvPr/>
        </p:nvCxnSpPr>
        <p:spPr>
          <a:xfrm rot="480000" flipH="1">
            <a:off x="1770817" y="3063454"/>
            <a:ext cx="60043" cy="736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 rot="480000" flipH="1">
            <a:off x="1842825" y="3072780"/>
            <a:ext cx="60043" cy="736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nice 139"/>
          <p:cNvCxnSpPr/>
          <p:nvPr/>
        </p:nvCxnSpPr>
        <p:spPr>
          <a:xfrm rot="480000" flipH="1">
            <a:off x="2058849" y="3072780"/>
            <a:ext cx="60043" cy="736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/>
          <p:nvPr/>
        </p:nvCxnSpPr>
        <p:spPr>
          <a:xfrm rot="480000" flipH="1">
            <a:off x="2130857" y="3072780"/>
            <a:ext cx="60043" cy="736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 flipV="1">
            <a:off x="1634748" y="3059634"/>
            <a:ext cx="72008" cy="87528"/>
          </a:xfrm>
          <a:prstGeom prst="line">
            <a:avLst/>
          </a:prstGeom>
          <a:ln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 flipV="1">
            <a:off x="1965198" y="3068960"/>
            <a:ext cx="72008" cy="87528"/>
          </a:xfrm>
          <a:prstGeom prst="line">
            <a:avLst/>
          </a:prstGeom>
          <a:ln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 flipV="1">
            <a:off x="2267744" y="3069522"/>
            <a:ext cx="72008" cy="87528"/>
          </a:xfrm>
          <a:prstGeom prst="line">
            <a:avLst/>
          </a:prstGeom>
          <a:ln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 rot="-1860000" flipH="1">
            <a:off x="2751392" y="3172496"/>
            <a:ext cx="60043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H="1">
            <a:off x="2444284" y="3164746"/>
            <a:ext cx="337129" cy="26519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rot="360000" flipV="1">
            <a:off x="2511281" y="3091207"/>
            <a:ext cx="180000" cy="180000"/>
          </a:xfrm>
          <a:prstGeom prst="line">
            <a:avLst/>
          </a:prstGeom>
          <a:ln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H="1">
            <a:off x="2483768" y="3243197"/>
            <a:ext cx="314126" cy="2287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rot="360000" flipV="1">
            <a:off x="2667643" y="3380535"/>
            <a:ext cx="108000" cy="108000"/>
          </a:xfrm>
          <a:prstGeom prst="line">
            <a:avLst/>
          </a:prstGeom>
          <a:ln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rot="480000" flipH="1">
            <a:off x="2850937" y="3063454"/>
            <a:ext cx="60043" cy="736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rot="480000" flipH="1">
            <a:off x="2920652" y="3072780"/>
            <a:ext cx="60043" cy="736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rot="480000" flipH="1">
            <a:off x="3210977" y="3072780"/>
            <a:ext cx="60043" cy="736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rot="480000" flipH="1">
            <a:off x="3280692" y="3072780"/>
            <a:ext cx="60043" cy="736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rot="480000" flipH="1">
            <a:off x="3571017" y="3072780"/>
            <a:ext cx="60043" cy="736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rot="480000" flipH="1">
            <a:off x="3643025" y="3072780"/>
            <a:ext cx="60043" cy="736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rot="480000" flipH="1">
            <a:off x="3931057" y="2919438"/>
            <a:ext cx="60043" cy="736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 flipV="1">
            <a:off x="3059832" y="3039932"/>
            <a:ext cx="72008" cy="87528"/>
          </a:xfrm>
          <a:prstGeom prst="line">
            <a:avLst/>
          </a:prstGeom>
          <a:ln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flipV="1">
            <a:off x="3419872" y="3039932"/>
            <a:ext cx="72008" cy="87528"/>
          </a:xfrm>
          <a:prstGeom prst="line">
            <a:avLst/>
          </a:prstGeom>
          <a:ln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flipV="1">
            <a:off x="3779912" y="3068960"/>
            <a:ext cx="72008" cy="87528"/>
          </a:xfrm>
          <a:prstGeom prst="line">
            <a:avLst/>
          </a:prstGeom>
          <a:ln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 rot="240000" flipH="1">
            <a:off x="3864277" y="3009309"/>
            <a:ext cx="216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rot="240000" flipH="1">
            <a:off x="3859191" y="3089139"/>
            <a:ext cx="216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 rot="240000" flipH="1">
            <a:off x="3859191" y="3292813"/>
            <a:ext cx="216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flipH="1">
            <a:off x="3951350" y="3400813"/>
            <a:ext cx="115271" cy="1141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 rot="360000" flipV="1">
            <a:off x="3879029" y="3185551"/>
            <a:ext cx="180000" cy="180000"/>
          </a:xfrm>
          <a:prstGeom prst="line">
            <a:avLst/>
          </a:prstGeom>
          <a:ln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 flipH="1">
            <a:off x="1043608" y="2996952"/>
            <a:ext cx="158530" cy="1513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2616041" y="2888940"/>
            <a:ext cx="1307887" cy="11309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187625" y="2888940"/>
            <a:ext cx="1425223" cy="11309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rot="-120000">
            <a:off x="1187625" y="2780928"/>
            <a:ext cx="1368151" cy="16456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rot="180000" flipV="1">
            <a:off x="2558231" y="2771618"/>
            <a:ext cx="1367990" cy="1883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rot="-120000">
            <a:off x="1165857" y="2744646"/>
            <a:ext cx="1368151" cy="16456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 rot="180000" flipV="1">
            <a:off x="2565491" y="2735336"/>
            <a:ext cx="1367990" cy="1883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rot="-1260000">
            <a:off x="1259634" y="2757104"/>
            <a:ext cx="152008" cy="7242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 rot="-1260000">
            <a:off x="1603750" y="2805761"/>
            <a:ext cx="152008" cy="7242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rot="-1260000">
            <a:off x="1891782" y="2805761"/>
            <a:ext cx="152008" cy="7242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rot="-1260000">
            <a:off x="2251822" y="2856715"/>
            <a:ext cx="152008" cy="7242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 rot="-1740000">
            <a:off x="2635714" y="2856153"/>
            <a:ext cx="152008" cy="7242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 rot="-1740000">
            <a:off x="2985757" y="2827750"/>
            <a:ext cx="152008" cy="7242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 rot="-1740000">
            <a:off x="3355891" y="2791184"/>
            <a:ext cx="152008" cy="7242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 rot="-1740000">
            <a:off x="3691885" y="2770256"/>
            <a:ext cx="152008" cy="7242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rot="-1860000" flipH="1">
            <a:off x="2622642" y="3021388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rot="-1860000" flipH="1">
            <a:off x="2760528" y="3028648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 rot="-1860000" flipH="1">
            <a:off x="2896722" y="3029448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 rot="-1860000" flipH="1">
            <a:off x="3050460" y="3014134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 rot="-1860000" flipH="1">
            <a:off x="3151496" y="3015496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 rot="-1860000" flipH="1">
            <a:off x="3280998" y="3014134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 rot="-1860000" flipH="1">
            <a:off x="3425014" y="3000982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 rot="-1860000" flipH="1">
            <a:off x="3569030" y="3000982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 rot="-1860000" flipH="1">
            <a:off x="3713046" y="2943488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/>
          <p:nvPr/>
        </p:nvCxnSpPr>
        <p:spPr>
          <a:xfrm rot="-1860000" flipH="1">
            <a:off x="3713046" y="3015496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 rot="-1860000" flipH="1">
            <a:off x="3857062" y="2943488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 rot="-1860000" flipH="1">
            <a:off x="2406618" y="3015496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 rot="-1860000" flipH="1">
            <a:off x="2272886" y="3015496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 rot="-1860000" flipH="1">
            <a:off x="2118586" y="3015496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 rot="-1860000" flipH="1">
            <a:off x="1974570" y="3015496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 rot="-1860000" flipH="1">
            <a:off x="1830554" y="3015496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/>
          <p:nvPr/>
        </p:nvCxnSpPr>
        <p:spPr>
          <a:xfrm rot="-1860000" flipH="1">
            <a:off x="1686538" y="3015496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 rot="-1860000" flipH="1">
            <a:off x="1614530" y="2978408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 rot="-1860000" flipH="1">
            <a:off x="1470514" y="3015496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 rot="-1860000" flipH="1">
            <a:off x="1336782" y="3015496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 rot="-1860000" flipH="1">
            <a:off x="1239976" y="2986468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nice 142"/>
          <p:cNvCxnSpPr/>
          <p:nvPr/>
        </p:nvCxnSpPr>
        <p:spPr>
          <a:xfrm rot="-1860000" flipH="1">
            <a:off x="2622642" y="2943488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/>
          <p:nvPr/>
        </p:nvCxnSpPr>
        <p:spPr>
          <a:xfrm rot="-1860000" flipH="1">
            <a:off x="2804070" y="2943488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 rot="-1860000" flipH="1">
            <a:off x="2992966" y="2943488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 rot="-1860000" flipH="1">
            <a:off x="3208990" y="2914460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 rot="-1860000" flipH="1">
            <a:off x="3410500" y="2900508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 rot="-1860000" flipH="1">
            <a:off x="3569030" y="2871480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 rot="-1860000" flipH="1">
            <a:off x="3770540" y="2871480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152"/>
          <p:cNvCxnSpPr/>
          <p:nvPr/>
        </p:nvCxnSpPr>
        <p:spPr>
          <a:xfrm rot="-1860000" flipH="1">
            <a:off x="2416902" y="2943488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nice 153"/>
          <p:cNvCxnSpPr/>
          <p:nvPr/>
        </p:nvCxnSpPr>
        <p:spPr>
          <a:xfrm rot="-1860000" flipH="1">
            <a:off x="2190594" y="2928974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nice 154"/>
          <p:cNvCxnSpPr/>
          <p:nvPr/>
        </p:nvCxnSpPr>
        <p:spPr>
          <a:xfrm rot="-1860000" flipH="1">
            <a:off x="1984854" y="2912536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nice 155"/>
          <p:cNvCxnSpPr/>
          <p:nvPr/>
        </p:nvCxnSpPr>
        <p:spPr>
          <a:xfrm rot="-1860000" flipH="1">
            <a:off x="1787574" y="2899946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Přímá spojnice 156"/>
          <p:cNvCxnSpPr/>
          <p:nvPr/>
        </p:nvCxnSpPr>
        <p:spPr>
          <a:xfrm rot="-1860000" flipH="1">
            <a:off x="1542522" y="2883508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Přímá spojnice 157"/>
          <p:cNvCxnSpPr/>
          <p:nvPr/>
        </p:nvCxnSpPr>
        <p:spPr>
          <a:xfrm rot="-1860000" flipH="1">
            <a:off x="1340450" y="2871480"/>
            <a:ext cx="720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3765960" y="2750731"/>
            <a:ext cx="2439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ym typeface="Symbol"/>
              </a:rPr>
              <a:t></a:t>
            </a:r>
            <a:endParaRPr lang="cs-CZ" sz="1000" dirty="0"/>
          </a:p>
        </p:txBody>
      </p:sp>
      <p:sp>
        <p:nvSpPr>
          <p:cNvPr id="159" name="TextovéPole 158"/>
          <p:cNvSpPr txBox="1"/>
          <p:nvPr/>
        </p:nvSpPr>
        <p:spPr>
          <a:xfrm>
            <a:off x="3578402" y="2750731"/>
            <a:ext cx="2439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ym typeface="Symbol"/>
              </a:rPr>
              <a:t></a:t>
            </a:r>
            <a:endParaRPr lang="cs-CZ" sz="1000" dirty="0"/>
          </a:p>
        </p:txBody>
      </p:sp>
      <p:sp>
        <p:nvSpPr>
          <p:cNvPr id="160" name="TextovéPole 159"/>
          <p:cNvSpPr txBox="1"/>
          <p:nvPr/>
        </p:nvSpPr>
        <p:spPr>
          <a:xfrm>
            <a:off x="3404796" y="2750731"/>
            <a:ext cx="2439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ym typeface="Symbol"/>
              </a:rPr>
              <a:t></a:t>
            </a:r>
            <a:endParaRPr lang="cs-CZ" sz="1000" dirty="0"/>
          </a:p>
        </p:txBody>
      </p:sp>
      <p:sp>
        <p:nvSpPr>
          <p:cNvPr id="161" name="TextovéPole 160"/>
          <p:cNvSpPr txBox="1"/>
          <p:nvPr/>
        </p:nvSpPr>
        <p:spPr>
          <a:xfrm>
            <a:off x="3232876" y="2765245"/>
            <a:ext cx="2439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ym typeface="Symbol"/>
              </a:rPr>
              <a:t></a:t>
            </a:r>
            <a:endParaRPr lang="cs-CZ" sz="1000" dirty="0"/>
          </a:p>
        </p:txBody>
      </p:sp>
      <p:sp>
        <p:nvSpPr>
          <p:cNvPr id="162" name="TextovéPole 161"/>
          <p:cNvSpPr txBox="1"/>
          <p:nvPr/>
        </p:nvSpPr>
        <p:spPr>
          <a:xfrm>
            <a:off x="3030804" y="2793711"/>
            <a:ext cx="2439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ym typeface="Symbol"/>
              </a:rPr>
              <a:t></a:t>
            </a:r>
            <a:endParaRPr lang="cs-CZ" sz="1000" dirty="0"/>
          </a:p>
        </p:txBody>
      </p:sp>
      <p:sp>
        <p:nvSpPr>
          <p:cNvPr id="163" name="TextovéPole 162"/>
          <p:cNvSpPr txBox="1"/>
          <p:nvPr/>
        </p:nvSpPr>
        <p:spPr>
          <a:xfrm>
            <a:off x="2814780" y="2808225"/>
            <a:ext cx="2439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ym typeface="Symbol"/>
              </a:rPr>
              <a:t></a:t>
            </a:r>
            <a:endParaRPr lang="cs-CZ" sz="1000" dirty="0"/>
          </a:p>
        </p:txBody>
      </p:sp>
      <p:sp>
        <p:nvSpPr>
          <p:cNvPr id="164" name="TextovéPole 163"/>
          <p:cNvSpPr txBox="1"/>
          <p:nvPr/>
        </p:nvSpPr>
        <p:spPr>
          <a:xfrm>
            <a:off x="2627784" y="2822739"/>
            <a:ext cx="2439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ym typeface="Symbol"/>
              </a:rPr>
              <a:t></a:t>
            </a:r>
            <a:endParaRPr lang="cs-CZ" sz="1000" dirty="0"/>
          </a:p>
        </p:txBody>
      </p:sp>
      <p:sp>
        <p:nvSpPr>
          <p:cNvPr id="165" name="TextovéPole 164"/>
          <p:cNvSpPr txBox="1"/>
          <p:nvPr/>
        </p:nvSpPr>
        <p:spPr>
          <a:xfrm>
            <a:off x="2427348" y="2837253"/>
            <a:ext cx="2439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ym typeface="Symbol"/>
              </a:rPr>
              <a:t></a:t>
            </a:r>
            <a:endParaRPr lang="cs-CZ" sz="1000" dirty="0"/>
          </a:p>
        </p:txBody>
      </p:sp>
      <p:sp>
        <p:nvSpPr>
          <p:cNvPr id="166" name="TextovéPole 165"/>
          <p:cNvSpPr txBox="1"/>
          <p:nvPr/>
        </p:nvSpPr>
        <p:spPr>
          <a:xfrm>
            <a:off x="2195736" y="2822739"/>
            <a:ext cx="2439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ym typeface="Symbol"/>
              </a:rPr>
              <a:t></a:t>
            </a:r>
            <a:endParaRPr lang="cs-CZ" sz="1000" dirty="0"/>
          </a:p>
        </p:txBody>
      </p:sp>
      <p:sp>
        <p:nvSpPr>
          <p:cNvPr id="167" name="TextovéPole 166"/>
          <p:cNvSpPr txBox="1"/>
          <p:nvPr/>
        </p:nvSpPr>
        <p:spPr>
          <a:xfrm>
            <a:off x="1979712" y="2793711"/>
            <a:ext cx="2439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ym typeface="Symbol"/>
              </a:rPr>
              <a:t></a:t>
            </a:r>
            <a:endParaRPr lang="cs-CZ" sz="1000" dirty="0"/>
          </a:p>
        </p:txBody>
      </p:sp>
      <p:sp>
        <p:nvSpPr>
          <p:cNvPr id="168" name="TextovéPole 167"/>
          <p:cNvSpPr txBox="1"/>
          <p:nvPr/>
        </p:nvSpPr>
        <p:spPr>
          <a:xfrm>
            <a:off x="1792716" y="2779759"/>
            <a:ext cx="2439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ym typeface="Symbol"/>
              </a:rPr>
              <a:t></a:t>
            </a:r>
            <a:endParaRPr lang="cs-CZ" sz="1000" dirty="0"/>
          </a:p>
        </p:txBody>
      </p:sp>
      <p:sp>
        <p:nvSpPr>
          <p:cNvPr id="169" name="TextovéPole 168"/>
          <p:cNvSpPr txBox="1"/>
          <p:nvPr/>
        </p:nvSpPr>
        <p:spPr>
          <a:xfrm>
            <a:off x="1562178" y="2765245"/>
            <a:ext cx="2439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ym typeface="Symbol"/>
              </a:rPr>
              <a:t></a:t>
            </a:r>
            <a:endParaRPr lang="cs-CZ" sz="1000" dirty="0"/>
          </a:p>
        </p:txBody>
      </p:sp>
      <p:sp>
        <p:nvSpPr>
          <p:cNvPr id="170" name="TextovéPole 169"/>
          <p:cNvSpPr txBox="1"/>
          <p:nvPr/>
        </p:nvSpPr>
        <p:spPr>
          <a:xfrm>
            <a:off x="1360668" y="2750731"/>
            <a:ext cx="2439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ym typeface="Symbol"/>
              </a:rPr>
              <a:t></a:t>
            </a:r>
            <a:endParaRPr lang="cs-CZ" sz="1000" dirty="0"/>
          </a:p>
        </p:txBody>
      </p:sp>
      <p:sp>
        <p:nvSpPr>
          <p:cNvPr id="171" name="TextovéPole 170"/>
          <p:cNvSpPr txBox="1"/>
          <p:nvPr/>
        </p:nvSpPr>
        <p:spPr>
          <a:xfrm>
            <a:off x="1130130" y="2721703"/>
            <a:ext cx="24397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ym typeface="Symbol"/>
              </a:rPr>
              <a:t></a:t>
            </a:r>
            <a:endParaRPr lang="cs-CZ" sz="1000" dirty="0"/>
          </a:p>
        </p:txBody>
      </p:sp>
      <p:cxnSp>
        <p:nvCxnSpPr>
          <p:cNvPr id="56" name="Přímá spojnice 55"/>
          <p:cNvCxnSpPr/>
          <p:nvPr/>
        </p:nvCxnSpPr>
        <p:spPr>
          <a:xfrm>
            <a:off x="1043612" y="2636912"/>
            <a:ext cx="2143888" cy="98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Přímá spojnice 171"/>
          <p:cNvCxnSpPr/>
          <p:nvPr/>
        </p:nvCxnSpPr>
        <p:spPr>
          <a:xfrm>
            <a:off x="1065386" y="2593932"/>
            <a:ext cx="2122114" cy="525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4081896" y="2593932"/>
            <a:ext cx="72008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rot="-1980000" flipH="1">
            <a:off x="986114" y="2622960"/>
            <a:ext cx="8728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 flipV="1">
            <a:off x="3200003" y="2204864"/>
            <a:ext cx="3845" cy="58884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Přímá spojnice 172"/>
          <p:cNvCxnSpPr/>
          <p:nvPr/>
        </p:nvCxnSpPr>
        <p:spPr>
          <a:xfrm flipV="1">
            <a:off x="3516501" y="2204864"/>
            <a:ext cx="3845" cy="58884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>
            <a:off x="3131896" y="2204864"/>
            <a:ext cx="46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Přímá spojnice 175"/>
          <p:cNvCxnSpPr/>
          <p:nvPr/>
        </p:nvCxnSpPr>
        <p:spPr>
          <a:xfrm rot="-1200000" flipH="1">
            <a:off x="3590030" y="2164168"/>
            <a:ext cx="22765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Přímá spojnice 176"/>
          <p:cNvCxnSpPr/>
          <p:nvPr/>
        </p:nvCxnSpPr>
        <p:spPr>
          <a:xfrm rot="-1200000" flipH="1">
            <a:off x="3115002" y="2142400"/>
            <a:ext cx="22765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nice 178"/>
          <p:cNvCxnSpPr/>
          <p:nvPr/>
        </p:nvCxnSpPr>
        <p:spPr>
          <a:xfrm>
            <a:off x="3117326" y="2161884"/>
            <a:ext cx="4877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0" name="TextovéPole 179"/>
          <p:cNvSpPr txBox="1"/>
          <p:nvPr/>
        </p:nvSpPr>
        <p:spPr>
          <a:xfrm>
            <a:off x="2617210" y="1092798"/>
            <a:ext cx="370614" cy="3815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181" name="TextovéPole 180"/>
          <p:cNvSpPr txBox="1"/>
          <p:nvPr/>
        </p:nvSpPr>
        <p:spPr>
          <a:xfrm>
            <a:off x="3121266" y="1103243"/>
            <a:ext cx="370614" cy="3815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cxnSp>
        <p:nvCxnSpPr>
          <p:cNvPr id="183" name="Přímá spojnice 182"/>
          <p:cNvCxnSpPr/>
          <p:nvPr/>
        </p:nvCxnSpPr>
        <p:spPr>
          <a:xfrm rot="-360000">
            <a:off x="2987824" y="1340768"/>
            <a:ext cx="14401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Přímá spojnice se šipkou 184"/>
          <p:cNvCxnSpPr/>
          <p:nvPr/>
        </p:nvCxnSpPr>
        <p:spPr>
          <a:xfrm>
            <a:off x="4066621" y="1772816"/>
            <a:ext cx="0" cy="3678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Přímá spojnice 186"/>
          <p:cNvCxnSpPr/>
          <p:nvPr/>
        </p:nvCxnSpPr>
        <p:spPr>
          <a:xfrm>
            <a:off x="3862204" y="2140678"/>
            <a:ext cx="4937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9" name="Přímá spojnice se šipkou 188"/>
          <p:cNvCxnSpPr/>
          <p:nvPr/>
        </p:nvCxnSpPr>
        <p:spPr>
          <a:xfrm>
            <a:off x="2051720" y="2258534"/>
            <a:ext cx="0" cy="32088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Přímá spojnice se šipkou 192"/>
          <p:cNvCxnSpPr/>
          <p:nvPr/>
        </p:nvCxnSpPr>
        <p:spPr>
          <a:xfrm>
            <a:off x="1331640" y="2417064"/>
            <a:ext cx="0" cy="32088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Přímá spojnice 194"/>
          <p:cNvCxnSpPr>
            <a:stCxn id="171" idx="0"/>
          </p:cNvCxnSpPr>
          <p:nvPr/>
        </p:nvCxnSpPr>
        <p:spPr>
          <a:xfrm>
            <a:off x="1252119" y="2721703"/>
            <a:ext cx="1935381" cy="1624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Přímá spojnice 199"/>
          <p:cNvCxnSpPr>
            <a:endCxn id="45" idx="0"/>
          </p:cNvCxnSpPr>
          <p:nvPr/>
        </p:nvCxnSpPr>
        <p:spPr>
          <a:xfrm>
            <a:off x="3526785" y="2737948"/>
            <a:ext cx="361164" cy="127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Přímá spojnice 201"/>
          <p:cNvCxnSpPr/>
          <p:nvPr/>
        </p:nvCxnSpPr>
        <p:spPr>
          <a:xfrm>
            <a:off x="4066621" y="1772816"/>
            <a:ext cx="64939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Přímá spojnice 203"/>
          <p:cNvCxnSpPr/>
          <p:nvPr/>
        </p:nvCxnSpPr>
        <p:spPr>
          <a:xfrm>
            <a:off x="2041436" y="2258534"/>
            <a:ext cx="62989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Přímá spojnice 205"/>
          <p:cNvCxnSpPr/>
          <p:nvPr/>
        </p:nvCxnSpPr>
        <p:spPr>
          <a:xfrm>
            <a:off x="1335638" y="2418976"/>
            <a:ext cx="51880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8" name="TextovéPole 207"/>
          <p:cNvSpPr txBox="1"/>
          <p:nvPr/>
        </p:nvSpPr>
        <p:spPr>
          <a:xfrm>
            <a:off x="1945585" y="1979548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+7390</a:t>
            </a:r>
            <a:endParaRPr lang="cs-CZ" dirty="0"/>
          </a:p>
        </p:txBody>
      </p:sp>
      <p:sp>
        <p:nvSpPr>
          <p:cNvPr id="209" name="TextovéPole 208"/>
          <p:cNvSpPr txBox="1"/>
          <p:nvPr/>
        </p:nvSpPr>
        <p:spPr>
          <a:xfrm>
            <a:off x="1187624" y="2123564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+7190</a:t>
            </a:r>
            <a:endParaRPr lang="cs-CZ" dirty="0"/>
          </a:p>
        </p:txBody>
      </p:sp>
      <p:sp>
        <p:nvSpPr>
          <p:cNvPr id="210" name="TextovéPole 209"/>
          <p:cNvSpPr txBox="1"/>
          <p:nvPr/>
        </p:nvSpPr>
        <p:spPr>
          <a:xfrm>
            <a:off x="4019865" y="1475492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+8390</a:t>
            </a:r>
            <a:endParaRPr lang="cs-CZ" dirty="0"/>
          </a:p>
        </p:txBody>
      </p:sp>
      <p:sp>
        <p:nvSpPr>
          <p:cNvPr id="211" name="Ovál 210"/>
          <p:cNvSpPr/>
          <p:nvPr/>
        </p:nvSpPr>
        <p:spPr>
          <a:xfrm>
            <a:off x="683568" y="1988840"/>
            <a:ext cx="360000" cy="36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212" name="Objekt 2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46809116"/>
              </p:ext>
            </p:extLst>
          </p:nvPr>
        </p:nvGraphicFramePr>
        <p:xfrm>
          <a:off x="755576" y="1988840"/>
          <a:ext cx="190500" cy="393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" name="Rovnice" r:id="rId3" imgW="190440" imgH="393480" progId="Equation.3">
                  <p:embed/>
                </p:oleObj>
              </mc:Choice>
              <mc:Fallback>
                <p:oleObj name="Rovnice" r:id="rId3" imgW="1904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755576" y="1988840"/>
                        <a:ext cx="190500" cy="393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14" name="Přímá spojnice se šipkou 213"/>
          <p:cNvCxnSpPr/>
          <p:nvPr/>
        </p:nvCxnSpPr>
        <p:spPr>
          <a:xfrm>
            <a:off x="863568" y="2348880"/>
            <a:ext cx="259305" cy="22862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" name="Ovál 214"/>
          <p:cNvSpPr/>
          <p:nvPr/>
        </p:nvSpPr>
        <p:spPr>
          <a:xfrm>
            <a:off x="2699792" y="2132856"/>
            <a:ext cx="360000" cy="360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216" name="Objekt 2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03740116"/>
              </p:ext>
            </p:extLst>
          </p:nvPr>
        </p:nvGraphicFramePr>
        <p:xfrm>
          <a:off x="2771800" y="2132856"/>
          <a:ext cx="190500" cy="393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Rovnice" r:id="rId5" imgW="190440" imgH="393480" progId="Equation.3">
                  <p:embed/>
                </p:oleObj>
              </mc:Choice>
              <mc:Fallback>
                <p:oleObj name="Rovnice" r:id="rId5" imgW="1904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771800" y="2132856"/>
                        <a:ext cx="190500" cy="393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18" name="Přímá spojnice se šipkou 217"/>
          <p:cNvCxnSpPr>
            <a:stCxn id="215" idx="5"/>
          </p:cNvCxnSpPr>
          <p:nvPr/>
        </p:nvCxnSpPr>
        <p:spPr>
          <a:xfrm>
            <a:off x="3007071" y="2440135"/>
            <a:ext cx="180429" cy="28068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0" name="Přímá spojnice 219"/>
          <p:cNvCxnSpPr/>
          <p:nvPr/>
        </p:nvCxnSpPr>
        <p:spPr>
          <a:xfrm>
            <a:off x="4355976" y="2599191"/>
            <a:ext cx="936104" cy="2376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" name="Přímá spojnice 221"/>
          <p:cNvCxnSpPr/>
          <p:nvPr/>
        </p:nvCxnSpPr>
        <p:spPr>
          <a:xfrm>
            <a:off x="4405932" y="3514968"/>
            <a:ext cx="526108" cy="11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Přímá spojnice 224"/>
          <p:cNvCxnSpPr/>
          <p:nvPr/>
        </p:nvCxnSpPr>
        <p:spPr>
          <a:xfrm>
            <a:off x="4668986" y="2611075"/>
            <a:ext cx="0" cy="153800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" name="Přímá spojnice 226"/>
          <p:cNvCxnSpPr/>
          <p:nvPr/>
        </p:nvCxnSpPr>
        <p:spPr>
          <a:xfrm>
            <a:off x="5076056" y="2611075"/>
            <a:ext cx="0" cy="15738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Přímá spojnice 228"/>
          <p:cNvCxnSpPr/>
          <p:nvPr/>
        </p:nvCxnSpPr>
        <p:spPr>
          <a:xfrm>
            <a:off x="4572000" y="2492896"/>
            <a:ext cx="288032" cy="24075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0" name="Přímá spojnice 229"/>
          <p:cNvCxnSpPr/>
          <p:nvPr/>
        </p:nvCxnSpPr>
        <p:spPr>
          <a:xfrm>
            <a:off x="4543534" y="3400534"/>
            <a:ext cx="288032" cy="24075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1" name="Přímá spojnice 230"/>
          <p:cNvCxnSpPr/>
          <p:nvPr/>
        </p:nvCxnSpPr>
        <p:spPr>
          <a:xfrm>
            <a:off x="4961068" y="2521924"/>
            <a:ext cx="288032" cy="24075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2" name="Obdélník 231"/>
          <p:cNvSpPr/>
          <p:nvPr/>
        </p:nvSpPr>
        <p:spPr>
          <a:xfrm>
            <a:off x="876408" y="4581128"/>
            <a:ext cx="7823232" cy="576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Hmoty jednotlivých vrstev jsou označeny graficky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33" name="Obdélník 232"/>
          <p:cNvSpPr/>
          <p:nvPr/>
        </p:nvSpPr>
        <p:spPr>
          <a:xfrm>
            <a:off x="863568" y="5358702"/>
            <a:ext cx="1836224" cy="59057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6" name="Přímá spojnice 235"/>
          <p:cNvCxnSpPr/>
          <p:nvPr/>
        </p:nvCxnSpPr>
        <p:spPr>
          <a:xfrm flipV="1">
            <a:off x="3526785" y="2592020"/>
            <a:ext cx="539836" cy="29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0" name="Přímá spojnice 239"/>
          <p:cNvCxnSpPr/>
          <p:nvPr/>
        </p:nvCxnSpPr>
        <p:spPr>
          <a:xfrm>
            <a:off x="3515926" y="2641820"/>
            <a:ext cx="56597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1" name="Přímá spojnice 240"/>
          <p:cNvCxnSpPr/>
          <p:nvPr/>
        </p:nvCxnSpPr>
        <p:spPr>
          <a:xfrm flipH="1">
            <a:off x="1043612" y="2780914"/>
            <a:ext cx="130144" cy="10744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2" name="Přímá spojnice 241"/>
          <p:cNvCxnSpPr/>
          <p:nvPr/>
        </p:nvCxnSpPr>
        <p:spPr>
          <a:xfrm flipH="1">
            <a:off x="1036354" y="2693844"/>
            <a:ext cx="158530" cy="1513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3" name="Přímá spojnice 242"/>
          <p:cNvCxnSpPr/>
          <p:nvPr/>
        </p:nvCxnSpPr>
        <p:spPr>
          <a:xfrm flipH="1">
            <a:off x="3908852" y="2844558"/>
            <a:ext cx="158530" cy="1513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4" name="Přímá spojnice 243"/>
          <p:cNvCxnSpPr/>
          <p:nvPr/>
        </p:nvCxnSpPr>
        <p:spPr>
          <a:xfrm flipH="1">
            <a:off x="3894900" y="2780928"/>
            <a:ext cx="158530" cy="1513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5" name="Přímá spojnice 244"/>
          <p:cNvCxnSpPr/>
          <p:nvPr/>
        </p:nvCxnSpPr>
        <p:spPr>
          <a:xfrm flipH="1">
            <a:off x="3908852" y="2646729"/>
            <a:ext cx="100133" cy="985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7" name="Přímá spojnice 246"/>
          <p:cNvCxnSpPr/>
          <p:nvPr/>
        </p:nvCxnSpPr>
        <p:spPr>
          <a:xfrm flipV="1">
            <a:off x="1043608" y="2895916"/>
            <a:ext cx="144016" cy="142827"/>
          </a:xfrm>
          <a:prstGeom prst="line">
            <a:avLst/>
          </a:prstGeom>
          <a:ln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0" name="Přímá spojnice 249"/>
          <p:cNvCxnSpPr/>
          <p:nvPr/>
        </p:nvCxnSpPr>
        <p:spPr>
          <a:xfrm flipV="1">
            <a:off x="1029656" y="2623587"/>
            <a:ext cx="144016" cy="142827"/>
          </a:xfrm>
          <a:prstGeom prst="line">
            <a:avLst/>
          </a:prstGeom>
          <a:ln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1" name="Přímá spojnice 250"/>
          <p:cNvCxnSpPr/>
          <p:nvPr/>
        </p:nvCxnSpPr>
        <p:spPr>
          <a:xfrm flipV="1">
            <a:off x="3908852" y="2932204"/>
            <a:ext cx="144016" cy="142827"/>
          </a:xfrm>
          <a:prstGeom prst="line">
            <a:avLst/>
          </a:prstGeom>
          <a:ln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2" name="Přímá spojnice 251"/>
          <p:cNvCxnSpPr/>
          <p:nvPr/>
        </p:nvCxnSpPr>
        <p:spPr>
          <a:xfrm flipV="1">
            <a:off x="3908290" y="2694968"/>
            <a:ext cx="144016" cy="142827"/>
          </a:xfrm>
          <a:prstGeom prst="line">
            <a:avLst/>
          </a:prstGeom>
          <a:ln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6" name="TextovéPole 255"/>
          <p:cNvSpPr txBox="1"/>
          <p:nvPr/>
        </p:nvSpPr>
        <p:spPr>
          <a:xfrm rot="16200000">
            <a:off x="4272780" y="290446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520</a:t>
            </a:r>
            <a:endParaRPr lang="cs-CZ" dirty="0"/>
          </a:p>
        </p:txBody>
      </p:sp>
      <p:cxnSp>
        <p:nvCxnSpPr>
          <p:cNvPr id="258" name="Přímá spojnice 257"/>
          <p:cNvCxnSpPr/>
          <p:nvPr/>
        </p:nvCxnSpPr>
        <p:spPr>
          <a:xfrm>
            <a:off x="1029755" y="5661248"/>
            <a:ext cx="142315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9" name="Obdélník 258"/>
          <p:cNvSpPr/>
          <p:nvPr/>
        </p:nvSpPr>
        <p:spPr>
          <a:xfrm>
            <a:off x="2698839" y="5358702"/>
            <a:ext cx="2550261" cy="59057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Tlustá plná čára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60" name="Obdélník 259"/>
          <p:cNvSpPr/>
          <p:nvPr/>
        </p:nvSpPr>
        <p:spPr>
          <a:xfrm>
            <a:off x="5292080" y="5358702"/>
            <a:ext cx="3407560" cy="59057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Rozhraní hmot a větrací kanálky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61" name="Obdélník 260"/>
          <p:cNvSpPr/>
          <p:nvPr/>
        </p:nvSpPr>
        <p:spPr>
          <a:xfrm>
            <a:off x="863568" y="6093296"/>
            <a:ext cx="1825940" cy="576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3" name="Přímá spojnice 262"/>
          <p:cNvCxnSpPr/>
          <p:nvPr/>
        </p:nvCxnSpPr>
        <p:spPr>
          <a:xfrm>
            <a:off x="1029755" y="6381328"/>
            <a:ext cx="142554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4" name="Obdélník 263"/>
          <p:cNvSpPr/>
          <p:nvPr/>
        </p:nvSpPr>
        <p:spPr>
          <a:xfrm>
            <a:off x="2689508" y="6093296"/>
            <a:ext cx="2559592" cy="576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Velmi  tlustá  plná čára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65" name="Obdélník 264"/>
          <p:cNvSpPr/>
          <p:nvPr/>
        </p:nvSpPr>
        <p:spPr>
          <a:xfrm>
            <a:off x="5292080" y="6093296"/>
            <a:ext cx="3394720" cy="576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Obrys zastřešení</a:t>
            </a:r>
            <a:endParaRPr lang="cs-CZ" sz="2000" dirty="0">
              <a:solidFill>
                <a:schemeClr val="tx1"/>
              </a:solidFill>
            </a:endParaRPr>
          </a:p>
        </p:txBody>
      </p:sp>
      <p:cxnSp>
        <p:nvCxnSpPr>
          <p:cNvPr id="268" name="Přímá spojnice 267"/>
          <p:cNvCxnSpPr/>
          <p:nvPr/>
        </p:nvCxnSpPr>
        <p:spPr>
          <a:xfrm>
            <a:off x="4066621" y="3514968"/>
            <a:ext cx="15275" cy="65181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1" name="Přímá spojnice 270"/>
          <p:cNvCxnSpPr/>
          <p:nvPr/>
        </p:nvCxnSpPr>
        <p:spPr>
          <a:xfrm flipH="1">
            <a:off x="1029754" y="3514970"/>
            <a:ext cx="0" cy="62974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Přímá spojnice 275"/>
          <p:cNvCxnSpPr/>
          <p:nvPr/>
        </p:nvCxnSpPr>
        <p:spPr>
          <a:xfrm rot="-120000" flipH="1">
            <a:off x="1306842" y="3482302"/>
            <a:ext cx="36000" cy="7026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9" name="Přímá spojnice 278"/>
          <p:cNvCxnSpPr/>
          <p:nvPr/>
        </p:nvCxnSpPr>
        <p:spPr>
          <a:xfrm>
            <a:off x="3775682" y="3501008"/>
            <a:ext cx="4230" cy="68431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2" name="Přímá spojnice 281"/>
          <p:cNvCxnSpPr/>
          <p:nvPr/>
        </p:nvCxnSpPr>
        <p:spPr>
          <a:xfrm flipH="1">
            <a:off x="2814780" y="3501008"/>
            <a:ext cx="13728" cy="6657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5" name="Přímá spojnice 284"/>
          <p:cNvCxnSpPr/>
          <p:nvPr/>
        </p:nvCxnSpPr>
        <p:spPr>
          <a:xfrm>
            <a:off x="2411760" y="3482552"/>
            <a:ext cx="0" cy="6621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8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Střechy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81790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30205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třechy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1437262"/>
              </p:ext>
            </p:extLst>
          </p:nvPr>
        </p:nvGraphicFramePr>
        <p:xfrm>
          <a:off x="457200" y="980728"/>
          <a:ext cx="8280920" cy="4968552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62292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 se zobrazuje v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půdorysu střecha?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936104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Jakou čarou kreslíme v půdoryse obrysy všech hran viditelných  při pohledu shora?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100811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3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Jakou čarou kreslíme v půdoryse   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střešní okna,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poklopy, světlíky?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4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Jakou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čarou kreslíme v půdoryse    konstrukce nad úroveň střešní roviny?     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5.   Jak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se kreslí sklon střešních rovin?     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6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 se kreslí  v řezu  hmoty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jednotlivých vrstev?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4660353" y="4725144"/>
            <a:ext cx="399945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Velikosti sklonu a šipkou.</a:t>
            </a:r>
          </a:p>
          <a:p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674035" y="5229200"/>
            <a:ext cx="414045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Hmoty  jednotlivých vrstev jsou v řezu označeny graficky.</a:t>
            </a: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 rot="480000" flipH="1">
            <a:off x="2075617" y="3368254"/>
            <a:ext cx="60043" cy="736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rot="480000" flipH="1">
            <a:off x="2228017" y="3520654"/>
            <a:ext cx="60043" cy="736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rot="480000" flipH="1">
            <a:off x="2380417" y="3673054"/>
            <a:ext cx="60043" cy="736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644008" y="1547500"/>
            <a:ext cx="41198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Jako pohled shora na dokončenou </a:t>
            </a:r>
            <a:r>
              <a:rPr lang="cs-CZ" dirty="0" smtClean="0"/>
              <a:t>střechu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44008" y="2348880"/>
            <a:ext cx="21074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Tlustou </a:t>
            </a:r>
            <a:r>
              <a:rPr lang="cs-CZ" dirty="0"/>
              <a:t>plnou </a:t>
            </a:r>
            <a:r>
              <a:rPr lang="cs-CZ" dirty="0" smtClean="0"/>
              <a:t>čarou.</a:t>
            </a:r>
            <a:endParaRPr lang="cs-CZ" dirty="0"/>
          </a:p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44008" y="4005064"/>
            <a:ext cx="40157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Velmi  tlustou </a:t>
            </a:r>
            <a:r>
              <a:rPr lang="cs-CZ" dirty="0"/>
              <a:t>plnou </a:t>
            </a:r>
            <a:r>
              <a:rPr lang="cs-CZ" dirty="0" smtClean="0"/>
              <a:t>čarou.</a:t>
            </a:r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3068960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Schematickým obrysem  tlustou plnou  čárou a uhlopříčkami tenkou čerchovanou čarou se dvěma </a:t>
            </a:r>
            <a:r>
              <a:rPr lang="cs-CZ" dirty="0" smtClean="0"/>
              <a:t>tečkami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828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/>
      <p:bldP spid="9" grpId="0"/>
      <p:bldP spid="17" grpId="0"/>
      <p:bldP spid="18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30205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třechy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3067435"/>
              </p:ext>
            </p:extLst>
          </p:nvPr>
        </p:nvGraphicFramePr>
        <p:xfrm>
          <a:off x="457200" y="980728"/>
          <a:ext cx="8280920" cy="4752528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694928">
                <a:tc>
                  <a:txBody>
                    <a:bodyPr/>
                    <a:lstStyle/>
                    <a:p>
                      <a:pPr marL="342900" indent="-342900">
                        <a:buFontTx/>
                        <a:buAutoNum type="arabicPeriod" startAt="7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Jakou čarou kreslíme v řezu  rozhraní      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hmot a větrací kanálky.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indent="-342900">
                        <a:buFontTx/>
                        <a:buAutoNum type="arabicPeriod" startAt="8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Jakou čarou kreslíme v řezu obrys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zastřešení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9.    Jakou čarou kreslíme v půdoryse   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větrací kanálky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10.  Popiš  střešní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prvek 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11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Ze kterého výkresu vyčteme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větrací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kanálky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indent="-342900">
                        <a:buFontTx/>
                        <a:buAutoNum type="arabicPeriod" startAt="12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Ze kterého výkresu vyčteme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jednotlivé vrstvy zastřešení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4680013" y="4293096"/>
            <a:ext cx="414045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 půdorysu střechy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680520" y="2852936"/>
            <a:ext cx="403193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Tlustou čárkovanou čarou 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680013" y="5013176"/>
            <a:ext cx="414045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Ze svislého řezu střechy  a odkazem 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795326" y="3645024"/>
            <a:ext cx="45557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o</a:t>
            </a:r>
          </a:p>
        </p:txBody>
      </p:sp>
      <p:cxnSp>
        <p:nvCxnSpPr>
          <p:cNvPr id="14" name="Přímá spojnice 13"/>
          <p:cNvCxnSpPr/>
          <p:nvPr/>
        </p:nvCxnSpPr>
        <p:spPr>
          <a:xfrm>
            <a:off x="1619672" y="3933056"/>
            <a:ext cx="1800200" cy="211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619672" y="4149080"/>
            <a:ext cx="1800200" cy="211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644008" y="1486525"/>
            <a:ext cx="40064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Tlustou </a:t>
            </a:r>
            <a:r>
              <a:rPr lang="cs-CZ" dirty="0"/>
              <a:t>plnou čarou</a:t>
            </a:r>
          </a:p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10504" y="2132856"/>
            <a:ext cx="3849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Velmi  tlustou </a:t>
            </a:r>
            <a:r>
              <a:rPr lang="cs-CZ" dirty="0"/>
              <a:t>plnou čarou</a:t>
            </a:r>
          </a:p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44008" y="3573016"/>
            <a:ext cx="2333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Odpad ve žlabu (</a:t>
            </a:r>
            <a:r>
              <a:rPr lang="cs-CZ" dirty="0" smtClean="0"/>
              <a:t>kotlík)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7544" y="6047710"/>
            <a:ext cx="8229600" cy="26161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chemeClr val="tx1"/>
                </a:solidFill>
              </a:rPr>
              <a:t>Použité zdroje: </a:t>
            </a:r>
            <a:r>
              <a:rPr lang="cs-CZ" sz="1100" dirty="0">
                <a:solidFill>
                  <a:schemeClr val="tx1"/>
                </a:solidFill>
              </a:rPr>
              <a:t>Čítanka výkresů ve stavebnictví , Ing. Antonín Doseděl a kolektiv, SOBOTÁLES, Praha 2004, ISBN  </a:t>
            </a:r>
            <a:r>
              <a:rPr lang="cs-CZ" sz="1100" dirty="0" smtClean="0">
                <a:solidFill>
                  <a:schemeClr val="tx1"/>
                </a:solidFill>
              </a:rPr>
              <a:t>80-86817-06-7, </a:t>
            </a:r>
            <a:r>
              <a:rPr lang="cs-CZ" sz="1100" dirty="0">
                <a:solidFill>
                  <a:schemeClr val="tx1"/>
                </a:solidFill>
              </a:rPr>
              <a:t>Archiv </a:t>
            </a:r>
            <a:r>
              <a:rPr lang="cs-CZ" sz="1100" dirty="0" smtClean="0">
                <a:solidFill>
                  <a:schemeClr val="tx1"/>
                </a:solidFill>
              </a:rPr>
              <a:t>autora</a:t>
            </a:r>
            <a:endParaRPr lang="cs-CZ" sz="1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7987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8" grpId="0"/>
      <p:bldP spid="19" grpId="0"/>
      <p:bldP spid="20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808</Words>
  <Application>Microsoft Office PowerPoint</Application>
  <PresentationFormat>Předvádění na obrazovce (4:3)</PresentationFormat>
  <Paragraphs>180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Rovnice</vt:lpstr>
      <vt:lpstr>Prezentace aplikace PowerPoint</vt:lpstr>
      <vt:lpstr>Střechy</vt:lpstr>
      <vt:lpstr>3</vt:lpstr>
      <vt:lpstr>Prezentace aplikace PowerPoint</vt:lpstr>
      <vt:lpstr>Střechy</vt:lpstr>
      <vt:lpstr>Střechy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2012-11-23T17:15:26Z</dcterms:created>
  <dcterms:modified xsi:type="dcterms:W3CDTF">2012-11-23T17:16:19Z</dcterms:modified>
</cp:coreProperties>
</file>