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269AF-D982-4458-A12C-03944A0C8B0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8C2B8-4362-4E22-9211-2FB6FD70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5384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269AF-D982-4458-A12C-03944A0C8B0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8C2B8-4362-4E22-9211-2FB6FD70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369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269AF-D982-4458-A12C-03944A0C8B0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8C2B8-4362-4E22-9211-2FB6FD70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8818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269AF-D982-4458-A12C-03944A0C8B0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8C2B8-4362-4E22-9211-2FB6FD70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36104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269AF-D982-4458-A12C-03944A0C8B0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8C2B8-4362-4E22-9211-2FB6FD70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038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269AF-D982-4458-A12C-03944A0C8B0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8C2B8-4362-4E22-9211-2FB6FD70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4561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269AF-D982-4458-A12C-03944A0C8B0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8C2B8-4362-4E22-9211-2FB6FD70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31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269AF-D982-4458-A12C-03944A0C8B0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8C2B8-4362-4E22-9211-2FB6FD70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8664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269AF-D982-4458-A12C-03944A0C8B0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8C2B8-4362-4E22-9211-2FB6FD70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4288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269AF-D982-4458-A12C-03944A0C8B0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8C2B8-4362-4E22-9211-2FB6FD70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405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269AF-D982-4458-A12C-03944A0C8B0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8C2B8-4362-4E22-9211-2FB6FD70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5145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8269AF-D982-4458-A12C-03944A0C8B0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98C2B8-4362-4E22-9211-2FB6FD70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6863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72061" y="1620089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Krov vaznicové soustavy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8206129"/>
              </p:ext>
            </p:extLst>
          </p:nvPr>
        </p:nvGraphicFramePr>
        <p:xfrm>
          <a:off x="539552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VY_32_INOVACE_OK_TP_11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Odborné</a:t>
                      </a:r>
                      <a:r>
                        <a:rPr lang="cs-CZ" baseline="0" dirty="0" smtClean="0"/>
                        <a:t> kreslení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Prosinec  2</a:t>
                      </a:r>
                      <a:r>
                        <a:rPr lang="cs-CZ" dirty="0" smtClean="0"/>
                        <a:t>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932494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 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kreslení krovu sedlové střechy se stojatou stolicí   a s dvojitými  věšadlem.  Půdorys  krovu   sedlové střechy    a  příčný řez.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5305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1188">
        <p:split orient="vert"/>
      </p:transition>
    </mc:Choice>
    <mc:Fallback xmlns="">
      <p:transition spd="slow" advTm="1188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8825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rov vaznicové soustavy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8825" y="1050176"/>
            <a:ext cx="8240462" cy="40011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Půdorys krovu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10210" y="1556792"/>
            <a:ext cx="8217692" cy="48816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Konstrukce se zobrazuje z pohledu z hora bez střešního pláště. (bez krytiny, bednění, latování, folie.)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98825" y="2132856"/>
            <a:ext cx="2344983" cy="48816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755576" y="2376939"/>
            <a:ext cx="172819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843808" y="2132856"/>
            <a:ext cx="1798677" cy="48816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Tlustá plná čára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42485" y="2132856"/>
            <a:ext cx="4085417" cy="93610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Konstrukce, které nevystupují nad úroveň plochy střešního pláště v pohledu z hora.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( nadezdívka, okapový žlab.)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72659" y="3201210"/>
            <a:ext cx="2344983" cy="48816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755576" y="3429000"/>
            <a:ext cx="17281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2855193" y="3184916"/>
            <a:ext cx="1798677" cy="48816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Velmi tlustá plná čára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653870" y="3184916"/>
            <a:ext cx="4085417" cy="11521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Konstrukce  vystupují nad úroveň plochy střešního pláště ( nad úroveň pláště) jsou zobrazeny vodorovným řezem.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( komíny, štítové stěny 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30243" y="4452439"/>
            <a:ext cx="2344983" cy="488167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9" name="Přímá spojnice 28"/>
          <p:cNvCxnSpPr/>
          <p:nvPr/>
        </p:nvCxnSpPr>
        <p:spPr>
          <a:xfrm>
            <a:off x="755576" y="4681602"/>
            <a:ext cx="172819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2843808" y="4453001"/>
            <a:ext cx="1798677" cy="48816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Tlustá plná čára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644008" y="4437112"/>
            <a:ext cx="4085417" cy="93610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Obrysy vodorovných prvků konstrukce a čela svislých prvků viditelných shora.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(pozednice,  vaznice, kleštiny, vazní trám)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39552" y="5749145"/>
            <a:ext cx="2344983" cy="48816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34" name="Přímá spojnice 33"/>
          <p:cNvCxnSpPr/>
          <p:nvPr/>
        </p:nvCxnSpPr>
        <p:spPr>
          <a:xfrm>
            <a:off x="764885" y="5893161"/>
            <a:ext cx="17281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755576" y="6080157"/>
            <a:ext cx="173750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1331640" y="5893161"/>
            <a:ext cx="0" cy="1720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1547664" y="5893161"/>
            <a:ext cx="0" cy="1720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1331640" y="5893161"/>
            <a:ext cx="216024" cy="17207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1331640" y="5893161"/>
            <a:ext cx="216024" cy="17207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Obdélník 46"/>
          <p:cNvSpPr/>
          <p:nvPr/>
        </p:nvSpPr>
        <p:spPr>
          <a:xfrm>
            <a:off x="2843808" y="5461113"/>
            <a:ext cx="1798677" cy="128025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Obrys sloupku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 vyznačením úhlopříček tlustou plnou čárou.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657789" y="5461113"/>
            <a:ext cx="4085417" cy="128025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Svislý sloupek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625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00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17511" y="315823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Krov vaznicové soustavy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0243" y="1068063"/>
            <a:ext cx="2344983" cy="48816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755576" y="1297226"/>
            <a:ext cx="1728192" cy="0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2843808" y="1068625"/>
            <a:ext cx="1798677" cy="70419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Tenká čerchovaná čára 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44008" y="1068624"/>
            <a:ext cx="4085417" cy="70419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Šikmé prvky v ose.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Krokev, výměna krokve, pásky, vzpěry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30243" y="1860151"/>
            <a:ext cx="2344983" cy="48816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755576" y="2089314"/>
            <a:ext cx="1728192" cy="0"/>
          </a:xfrm>
          <a:prstGeom prst="line">
            <a:avLst/>
          </a:prstGeom>
          <a:ln w="28575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2843808" y="1860713"/>
            <a:ext cx="1798677" cy="10642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Tlustá čerchovaná čára se dvěma tečkami.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644008" y="1860712"/>
            <a:ext cx="4085417" cy="10642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Okapy bez říms nebo žlabů , hřebeny, úžlabí.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30243" y="3026793"/>
            <a:ext cx="2344983" cy="488167"/>
          </a:xfrm>
          <a:prstGeom prst="rect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755576" y="3255956"/>
            <a:ext cx="172819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2843808" y="2996952"/>
            <a:ext cx="1798677" cy="48816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Tlustá plná čára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644008" y="2996952"/>
            <a:ext cx="4085417" cy="48816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Kotvení pozednic do stropu.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30243" y="3616809"/>
            <a:ext cx="2344983" cy="48816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755576" y="3789040"/>
            <a:ext cx="17281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2843808" y="3545363"/>
            <a:ext cx="1798677" cy="60371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Tlustý křížek na pozednici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644008" y="3545363"/>
            <a:ext cx="4085417" cy="60371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Kotvení pozednic do věnce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755576" y="4005064"/>
            <a:ext cx="17281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403648" y="37170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38" name="Obdélník 37"/>
          <p:cNvSpPr/>
          <p:nvPr/>
        </p:nvSpPr>
        <p:spPr>
          <a:xfrm>
            <a:off x="2843808" y="4221088"/>
            <a:ext cx="1798677" cy="254901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Tlustá čerchovaná čára se dvěma tečkami a úhlopříčky tenkou čárkovanou čarou se dvěma tečkami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4644008" y="4221088"/>
            <a:ext cx="4085417" cy="254901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Prvky ve střešním plášti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(střešní okna, poklopy, světlíky, komínové výlezy)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40" name="Přímá spojnice 39"/>
          <p:cNvCxnSpPr/>
          <p:nvPr/>
        </p:nvCxnSpPr>
        <p:spPr>
          <a:xfrm>
            <a:off x="755576" y="4553068"/>
            <a:ext cx="1728192" cy="0"/>
          </a:xfrm>
          <a:prstGeom prst="line">
            <a:avLst/>
          </a:prstGeom>
          <a:ln w="28575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755576" y="4553068"/>
            <a:ext cx="0" cy="676132"/>
          </a:xfrm>
          <a:prstGeom prst="line">
            <a:avLst/>
          </a:prstGeom>
          <a:ln w="28575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2483768" y="4553068"/>
            <a:ext cx="0" cy="676132"/>
          </a:xfrm>
          <a:prstGeom prst="line">
            <a:avLst/>
          </a:prstGeom>
          <a:ln w="28575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755576" y="5229200"/>
            <a:ext cx="1728192" cy="0"/>
          </a:xfrm>
          <a:prstGeom prst="line">
            <a:avLst/>
          </a:prstGeom>
          <a:ln w="28575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755576" y="4553068"/>
            <a:ext cx="1728192" cy="676132"/>
          </a:xfrm>
          <a:prstGeom prst="line">
            <a:avLst/>
          </a:prstGeom>
          <a:ln w="12700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H="1">
            <a:off x="755576" y="4553068"/>
            <a:ext cx="1728192" cy="676132"/>
          </a:xfrm>
          <a:prstGeom prst="line">
            <a:avLst/>
          </a:prstGeom>
          <a:ln w="12700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8260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67545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Krov vaznicové soustavy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67545" y="1052736"/>
            <a:ext cx="8208911" cy="57606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Svislý řez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1" name="Obdélník 150"/>
          <p:cNvSpPr/>
          <p:nvPr/>
        </p:nvSpPr>
        <p:spPr>
          <a:xfrm>
            <a:off x="486004" y="1740112"/>
            <a:ext cx="1926750" cy="46475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Svislý řez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86004" y="2924944"/>
            <a:ext cx="190729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683568" y="3212976"/>
            <a:ext cx="15841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2393301" y="2897673"/>
            <a:ext cx="1800200" cy="55267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Tlustá plná čára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212952" y="2889604"/>
            <a:ext cx="4482954" cy="56073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Konstrukce v pohledu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2" name="Obdélník 151"/>
          <p:cNvSpPr/>
          <p:nvPr/>
        </p:nvSpPr>
        <p:spPr>
          <a:xfrm>
            <a:off x="351700" y="4581128"/>
            <a:ext cx="1925757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Obdélník 155"/>
          <p:cNvSpPr/>
          <p:nvPr/>
        </p:nvSpPr>
        <p:spPr>
          <a:xfrm>
            <a:off x="486005" y="2874279"/>
            <a:ext cx="188883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7" name="Přímá spojnice 156"/>
          <p:cNvCxnSpPr/>
          <p:nvPr/>
        </p:nvCxnSpPr>
        <p:spPr>
          <a:xfrm>
            <a:off x="665108" y="3208941"/>
            <a:ext cx="1584176" cy="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8" name="Obdélník 157"/>
          <p:cNvSpPr/>
          <p:nvPr/>
        </p:nvSpPr>
        <p:spPr>
          <a:xfrm>
            <a:off x="2374841" y="3573016"/>
            <a:ext cx="1818660" cy="57606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Tlustá plná čára</a:t>
            </a:r>
            <a:endParaRPr lang="cs-CZ" dirty="0"/>
          </a:p>
        </p:txBody>
      </p:sp>
      <p:sp>
        <p:nvSpPr>
          <p:cNvPr id="96" name="Obdélník 95"/>
          <p:cNvSpPr/>
          <p:nvPr/>
        </p:nvSpPr>
        <p:spPr>
          <a:xfrm>
            <a:off x="486004" y="3573016"/>
            <a:ext cx="1791453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3" name="Přímá spojnice 102"/>
          <p:cNvCxnSpPr/>
          <p:nvPr/>
        </p:nvCxnSpPr>
        <p:spPr>
          <a:xfrm>
            <a:off x="683568" y="3861048"/>
            <a:ext cx="158417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0" name="Obdélník 159"/>
          <p:cNvSpPr/>
          <p:nvPr/>
        </p:nvSpPr>
        <p:spPr>
          <a:xfrm>
            <a:off x="4211960" y="3573016"/>
            <a:ext cx="4482954" cy="93610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Prostory a konstrukce vystupující nad úroveň střešní roviny- ( komíny, štítové stěny, strojovny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12754" y="1747358"/>
            <a:ext cx="1780747" cy="46475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příčný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193501" y="1740112"/>
            <a:ext cx="4502405" cy="46475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Myšlená plocha je vedena mezi krokvemi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411760" y="2316177"/>
            <a:ext cx="1780747" cy="46475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podélný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192507" y="2316177"/>
            <a:ext cx="4502405" cy="46475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Myšlená plocha je vedena hřebenem střechy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374841" y="4653136"/>
            <a:ext cx="1800200" cy="57606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Velmi tlustá plná čára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467544" y="4653136"/>
            <a:ext cx="1809913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nice 32"/>
          <p:cNvCxnSpPr/>
          <p:nvPr/>
        </p:nvCxnSpPr>
        <p:spPr>
          <a:xfrm>
            <a:off x="665108" y="4941168"/>
            <a:ext cx="158417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bdélník 33"/>
          <p:cNvSpPr/>
          <p:nvPr/>
        </p:nvSpPr>
        <p:spPr>
          <a:xfrm>
            <a:off x="4193500" y="4653136"/>
            <a:ext cx="4482954" cy="57606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Vnější obrys krytiny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Konstrukce protínající myšlenou plochu řezu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393301" y="5373216"/>
            <a:ext cx="1800200" cy="57606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Tlustá plná čára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486004" y="5373216"/>
            <a:ext cx="1791453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7" name="Přímá spojnice 36"/>
          <p:cNvCxnSpPr/>
          <p:nvPr/>
        </p:nvCxnSpPr>
        <p:spPr>
          <a:xfrm>
            <a:off x="683568" y="5661248"/>
            <a:ext cx="158417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4211960" y="5373216"/>
            <a:ext cx="4482954" cy="57606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Střešní okna, světlíky, výlezy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2393301" y="6093296"/>
            <a:ext cx="1800200" cy="57606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Tenká čerchovaná čára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86004" y="6093296"/>
            <a:ext cx="1791453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" name="Přímá spojnice 40"/>
          <p:cNvCxnSpPr/>
          <p:nvPr/>
        </p:nvCxnSpPr>
        <p:spPr>
          <a:xfrm>
            <a:off x="683568" y="6381328"/>
            <a:ext cx="1584176" cy="0"/>
          </a:xfrm>
          <a:prstGeom prst="line">
            <a:avLst/>
          </a:prstGeom>
          <a:ln w="63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Obdélník 41"/>
          <p:cNvSpPr/>
          <p:nvPr/>
        </p:nvSpPr>
        <p:spPr>
          <a:xfrm>
            <a:off x="4211960" y="6093296"/>
            <a:ext cx="4482954" cy="57606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Osy krokve v podélném řezu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1501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46856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Krov vaznicové soustavy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980728"/>
            <a:ext cx="289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PŘÍČNÝ SVISLÝ ŘEZ  A  -  A</a:t>
            </a:r>
            <a:endParaRPr lang="cs-CZ" sz="2000" b="1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7884368" y="4685790"/>
            <a:ext cx="0" cy="118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245118" y="4685790"/>
            <a:ext cx="0" cy="118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619672" y="5650922"/>
            <a:ext cx="0" cy="216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524328" y="5621894"/>
            <a:ext cx="0" cy="216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619672" y="5621894"/>
            <a:ext cx="590465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619672" y="5333862"/>
            <a:ext cx="590465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7524328" y="4685790"/>
            <a:ext cx="0" cy="64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1618548" y="4685790"/>
            <a:ext cx="0" cy="648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7509814" y="4685790"/>
            <a:ext cx="144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619672" y="5405870"/>
            <a:ext cx="59046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7517071" y="5261854"/>
            <a:ext cx="7257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619672" y="5261854"/>
            <a:ext cx="7257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rot="-120000" flipV="1">
            <a:off x="7765049" y="4541888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rot="-180000" flipV="1">
            <a:off x="7635547" y="4541888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7740368" y="4685790"/>
            <a:ext cx="144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9" name="Přímá spojnice 1028"/>
          <p:cNvCxnSpPr/>
          <p:nvPr/>
        </p:nvCxnSpPr>
        <p:spPr>
          <a:xfrm rot="-300000">
            <a:off x="7639094" y="4680699"/>
            <a:ext cx="11680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rot="-300000">
            <a:off x="1475434" y="5069205"/>
            <a:ext cx="116806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rot="-300000">
            <a:off x="7639094" y="4536683"/>
            <a:ext cx="11680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1259632" y="4695972"/>
            <a:ext cx="144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rot="-120000" flipV="1">
            <a:off x="1514867" y="4552070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rot="-180000" flipV="1">
            <a:off x="1385365" y="4552070"/>
            <a:ext cx="0" cy="144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1490186" y="4695972"/>
            <a:ext cx="144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rot="-300000">
            <a:off x="1388912" y="4690881"/>
            <a:ext cx="11680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rot="-300000">
            <a:off x="1388912" y="4546865"/>
            <a:ext cx="11680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1" name="Přímá spojnice 1030"/>
          <p:cNvCxnSpPr/>
          <p:nvPr/>
        </p:nvCxnSpPr>
        <p:spPr>
          <a:xfrm flipV="1">
            <a:off x="1634756" y="3101614"/>
            <a:ext cx="1656000" cy="12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467544" y="1906506"/>
            <a:ext cx="4104456" cy="31532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V="1">
            <a:off x="488523" y="1820990"/>
            <a:ext cx="4109966" cy="316077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H="1" flipV="1">
            <a:off x="5846744" y="3099138"/>
            <a:ext cx="1677584" cy="12850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H="1" flipV="1">
            <a:off x="4572000" y="1902880"/>
            <a:ext cx="4176463" cy="32047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H="1" flipV="1">
            <a:off x="4572000" y="1844824"/>
            <a:ext cx="4176464" cy="32009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4" name="Přímá spojnice 1033"/>
          <p:cNvCxnSpPr/>
          <p:nvPr/>
        </p:nvCxnSpPr>
        <p:spPr>
          <a:xfrm>
            <a:off x="3261342" y="2928570"/>
            <a:ext cx="26642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6" name="Přímá spojnice 1035"/>
          <p:cNvCxnSpPr/>
          <p:nvPr/>
        </p:nvCxnSpPr>
        <p:spPr>
          <a:xfrm>
            <a:off x="1259632" y="4383244"/>
            <a:ext cx="277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8" name="Přímá spojnice 1037"/>
          <p:cNvCxnSpPr/>
          <p:nvPr/>
        </p:nvCxnSpPr>
        <p:spPr>
          <a:xfrm>
            <a:off x="1158596" y="4541774"/>
            <a:ext cx="288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0" name="Obdélník 1039"/>
          <p:cNvSpPr/>
          <p:nvPr/>
        </p:nvSpPr>
        <p:spPr>
          <a:xfrm>
            <a:off x="3693952" y="2763084"/>
            <a:ext cx="180000" cy="180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66" name="Obdélník 65"/>
          <p:cNvSpPr/>
          <p:nvPr/>
        </p:nvSpPr>
        <p:spPr>
          <a:xfrm>
            <a:off x="5292096" y="2777598"/>
            <a:ext cx="180000" cy="180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cxnSp>
        <p:nvCxnSpPr>
          <p:cNvPr id="1042" name="Přímá spojnice 1041"/>
          <p:cNvCxnSpPr/>
          <p:nvPr/>
        </p:nvCxnSpPr>
        <p:spPr>
          <a:xfrm rot="-120000" flipH="1">
            <a:off x="3661007" y="2943659"/>
            <a:ext cx="58048" cy="144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rot="-120000" flipH="1">
            <a:off x="5438203" y="2949671"/>
            <a:ext cx="58048" cy="144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4" name="Přímá spojnice 1043"/>
          <p:cNvCxnSpPr/>
          <p:nvPr/>
        </p:nvCxnSpPr>
        <p:spPr>
          <a:xfrm>
            <a:off x="3794426" y="2944031"/>
            <a:ext cx="0" cy="63261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5335060" y="2957598"/>
            <a:ext cx="0" cy="63261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6" name="Přímá spojnice 1045"/>
          <p:cNvCxnSpPr/>
          <p:nvPr/>
        </p:nvCxnSpPr>
        <p:spPr>
          <a:xfrm rot="540000" flipH="1">
            <a:off x="3707904" y="3576642"/>
            <a:ext cx="8652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rot="540000" flipH="1">
            <a:off x="5350106" y="3597924"/>
            <a:ext cx="8652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8" name="Přímá spojnice 1047"/>
          <p:cNvCxnSpPr/>
          <p:nvPr/>
        </p:nvCxnSpPr>
        <p:spPr>
          <a:xfrm>
            <a:off x="3794426" y="3101614"/>
            <a:ext cx="15562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3002338" y="3101614"/>
            <a:ext cx="64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1" name="Přímá spojnice 1050"/>
          <p:cNvCxnSpPr/>
          <p:nvPr/>
        </p:nvCxnSpPr>
        <p:spPr>
          <a:xfrm rot="60000" flipV="1">
            <a:off x="3556837" y="2134753"/>
            <a:ext cx="1008000" cy="79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4" name="Přímá spojnice 1053"/>
          <p:cNvCxnSpPr/>
          <p:nvPr/>
        </p:nvCxnSpPr>
        <p:spPr>
          <a:xfrm rot="-180000" flipV="1">
            <a:off x="4571438" y="2021494"/>
            <a:ext cx="144578" cy="104523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rot="-5820000" flipV="1">
            <a:off x="4430891" y="2018324"/>
            <a:ext cx="144578" cy="104523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5479148" y="3101614"/>
            <a:ext cx="64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rot="120000">
            <a:off x="4598033" y="2184424"/>
            <a:ext cx="1044000" cy="72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894900" y="3107744"/>
            <a:ext cx="0" cy="12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rot="-180000" flipV="1">
            <a:off x="3350501" y="2949837"/>
            <a:ext cx="144578" cy="104523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rot="-6180000" flipV="1">
            <a:off x="5663165" y="2971233"/>
            <a:ext cx="144578" cy="104523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1634186" y="5261854"/>
            <a:ext cx="588288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1619110" y="5074296"/>
            <a:ext cx="588288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>
            <a:off x="5263052" y="3101614"/>
            <a:ext cx="0" cy="12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rot="1440000">
            <a:off x="5240198" y="2863227"/>
            <a:ext cx="74926" cy="185321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 rot="1440000">
            <a:off x="3857342" y="2907893"/>
            <a:ext cx="74926" cy="185321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 rot="-300000">
            <a:off x="1475434" y="5256763"/>
            <a:ext cx="116806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 rot="-300000">
            <a:off x="7566274" y="5256763"/>
            <a:ext cx="116806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rot="-300000">
            <a:off x="7596114" y="5069205"/>
            <a:ext cx="116806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rot="360000">
            <a:off x="1427309" y="5076602"/>
            <a:ext cx="0" cy="18576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 rot="360000">
            <a:off x="7721595" y="5148610"/>
            <a:ext cx="0" cy="18576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 rot="-360000" flipH="1">
            <a:off x="3660133" y="4543379"/>
            <a:ext cx="58048" cy="52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 rot="-360000" flipH="1">
            <a:off x="3867223" y="4550691"/>
            <a:ext cx="58048" cy="52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>
            <a:off x="5098416" y="4383244"/>
            <a:ext cx="277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5104842" y="4541774"/>
            <a:ext cx="291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 rot="-360000" flipH="1">
            <a:off x="5249889" y="4550691"/>
            <a:ext cx="58048" cy="52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 rot="-360000" flipH="1">
            <a:off x="5431317" y="4550691"/>
            <a:ext cx="58048" cy="52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4024964" y="4383244"/>
            <a:ext cx="0" cy="1687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>
            <a:off x="5105084" y="4383244"/>
            <a:ext cx="0" cy="1687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>
            <a:off x="2562662" y="3231678"/>
            <a:ext cx="1073234" cy="1166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 rot="-5040000" flipH="1">
            <a:off x="5473163" y="3213670"/>
            <a:ext cx="1073234" cy="1166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rot="-60000">
            <a:off x="3896247" y="3188136"/>
            <a:ext cx="1382666" cy="286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 rot="-60000">
            <a:off x="3880531" y="3355050"/>
            <a:ext cx="1382666" cy="286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H="1">
            <a:off x="1987302" y="4547900"/>
            <a:ext cx="468000" cy="50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 rot="60000" flipH="1">
            <a:off x="2822117" y="3403538"/>
            <a:ext cx="864000" cy="9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 flipH="1">
            <a:off x="2212272" y="4541774"/>
            <a:ext cx="468000" cy="50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 rot="-120000">
            <a:off x="5491383" y="3423828"/>
            <a:ext cx="792000" cy="9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 rot="-5040000" flipH="1">
            <a:off x="6629304" y="4548722"/>
            <a:ext cx="468000" cy="50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 rot="-5040000" flipH="1">
            <a:off x="6413280" y="4548834"/>
            <a:ext cx="468000" cy="50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rot="300000">
            <a:off x="5263052" y="4383004"/>
            <a:ext cx="0" cy="148588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 rot="300000">
            <a:off x="5458994" y="4397476"/>
            <a:ext cx="0" cy="148588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/>
          <p:nvPr/>
        </p:nvCxnSpPr>
        <p:spPr>
          <a:xfrm rot="300000">
            <a:off x="3901938" y="4390264"/>
            <a:ext cx="0" cy="148588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 rot="300000">
            <a:off x="3685352" y="4397524"/>
            <a:ext cx="0" cy="148588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 rot="-180000" flipV="1">
            <a:off x="1463779" y="4419025"/>
            <a:ext cx="144578" cy="104523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 rot="-6180000" flipV="1">
            <a:off x="7528871" y="4407319"/>
            <a:ext cx="144578" cy="104523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 rot="-6180000" flipV="1">
            <a:off x="6506245" y="4407319"/>
            <a:ext cx="144578" cy="104523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 rot="-5760000" flipV="1">
            <a:off x="6295087" y="4427690"/>
            <a:ext cx="144578" cy="104523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 rot="-480000" flipV="1">
            <a:off x="2466617" y="4404511"/>
            <a:ext cx="144578" cy="104523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 rot="-480000" flipV="1">
            <a:off x="2678146" y="4392797"/>
            <a:ext cx="144578" cy="104523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 flipV="1">
            <a:off x="611560" y="4544852"/>
            <a:ext cx="834673" cy="62463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 rot="360000">
            <a:off x="467544" y="5045774"/>
            <a:ext cx="144016" cy="1237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155"/>
          <p:cNvCxnSpPr/>
          <p:nvPr/>
        </p:nvCxnSpPr>
        <p:spPr>
          <a:xfrm flipH="1" flipV="1">
            <a:off x="7711325" y="4540903"/>
            <a:ext cx="912497" cy="7005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rot="300000" flipH="1">
            <a:off x="8629489" y="5107628"/>
            <a:ext cx="87663" cy="1338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 flipH="1">
            <a:off x="1610994" y="6021288"/>
            <a:ext cx="15935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/>
          <p:cNvCxnSpPr/>
          <p:nvPr/>
        </p:nvCxnSpPr>
        <p:spPr>
          <a:xfrm flipH="1">
            <a:off x="1230604" y="6093296"/>
            <a:ext cx="15935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 flipH="1">
            <a:off x="467544" y="6093296"/>
            <a:ext cx="15935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 flipH="1">
            <a:off x="7508393" y="6093296"/>
            <a:ext cx="15935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 flipH="1">
            <a:off x="7868433" y="6093296"/>
            <a:ext cx="15935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 flipH="1">
            <a:off x="8660521" y="6093296"/>
            <a:ext cx="15935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475511" y="6417332"/>
            <a:ext cx="82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 rot="-2700000">
            <a:off x="296237" y="6432356"/>
            <a:ext cx="38457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Přímá spojnice 175"/>
          <p:cNvCxnSpPr/>
          <p:nvPr/>
        </p:nvCxnSpPr>
        <p:spPr>
          <a:xfrm rot="-2700000">
            <a:off x="1046366" y="6416822"/>
            <a:ext cx="38457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Přímá spojnice 176"/>
          <p:cNvCxnSpPr/>
          <p:nvPr/>
        </p:nvCxnSpPr>
        <p:spPr>
          <a:xfrm rot="-2700000">
            <a:off x="1435434" y="6416822"/>
            <a:ext cx="38457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nice 177"/>
          <p:cNvCxnSpPr/>
          <p:nvPr/>
        </p:nvCxnSpPr>
        <p:spPr>
          <a:xfrm rot="-2700000">
            <a:off x="7325576" y="6416260"/>
            <a:ext cx="38457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/>
          <p:cNvCxnSpPr/>
          <p:nvPr/>
        </p:nvCxnSpPr>
        <p:spPr>
          <a:xfrm rot="-2700000">
            <a:off x="7700130" y="6432356"/>
            <a:ext cx="38457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Přímá spojnice 179"/>
          <p:cNvCxnSpPr/>
          <p:nvPr/>
        </p:nvCxnSpPr>
        <p:spPr>
          <a:xfrm rot="-2700000">
            <a:off x="8463190" y="6432356"/>
            <a:ext cx="38457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1" name="TextovéPole 120"/>
          <p:cNvSpPr txBox="1"/>
          <p:nvPr/>
        </p:nvSpPr>
        <p:spPr>
          <a:xfrm>
            <a:off x="4283968" y="6093296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9000</a:t>
            </a:r>
            <a:endParaRPr lang="cs-CZ" sz="1600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7452320" y="6093296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450</a:t>
            </a:r>
            <a:endParaRPr lang="cs-CZ" sz="1600" dirty="0"/>
          </a:p>
        </p:txBody>
      </p:sp>
      <p:sp>
        <p:nvSpPr>
          <p:cNvPr id="183" name="TextovéPole 182"/>
          <p:cNvSpPr txBox="1"/>
          <p:nvPr/>
        </p:nvSpPr>
        <p:spPr>
          <a:xfrm>
            <a:off x="1187624" y="6093296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450</a:t>
            </a:r>
            <a:endParaRPr lang="cs-CZ" sz="1600" dirty="0"/>
          </a:p>
        </p:txBody>
      </p:sp>
      <p:sp>
        <p:nvSpPr>
          <p:cNvPr id="124" name="TextovéPole 123"/>
          <p:cNvSpPr txBox="1"/>
          <p:nvPr/>
        </p:nvSpPr>
        <p:spPr>
          <a:xfrm>
            <a:off x="7956376" y="6093296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1000</a:t>
            </a:r>
            <a:endParaRPr lang="cs-CZ" sz="1600" dirty="0"/>
          </a:p>
        </p:txBody>
      </p:sp>
      <p:sp>
        <p:nvSpPr>
          <p:cNvPr id="185" name="TextovéPole 184"/>
          <p:cNvSpPr txBox="1"/>
          <p:nvPr/>
        </p:nvSpPr>
        <p:spPr>
          <a:xfrm>
            <a:off x="549395" y="6107810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1000</a:t>
            </a:r>
            <a:endParaRPr lang="cs-CZ" sz="1600" dirty="0"/>
          </a:p>
        </p:txBody>
      </p:sp>
      <p:cxnSp>
        <p:nvCxnSpPr>
          <p:cNvPr id="127" name="Přímá spojnice 126"/>
          <p:cNvCxnSpPr/>
          <p:nvPr/>
        </p:nvCxnSpPr>
        <p:spPr>
          <a:xfrm>
            <a:off x="4718652" y="1844824"/>
            <a:ext cx="93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>
            <a:endCxn id="149" idx="2"/>
          </p:cNvCxnSpPr>
          <p:nvPr/>
        </p:nvCxnSpPr>
        <p:spPr>
          <a:xfrm flipH="1">
            <a:off x="4997951" y="1844824"/>
            <a:ext cx="6097" cy="36500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 rot="2700000" flipV="1">
            <a:off x="4805049" y="5378301"/>
            <a:ext cx="384202" cy="36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Přímá spojnice 192"/>
          <p:cNvCxnSpPr/>
          <p:nvPr/>
        </p:nvCxnSpPr>
        <p:spPr>
          <a:xfrm rot="2700000" flipV="1">
            <a:off x="4848591" y="5321525"/>
            <a:ext cx="384202" cy="36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Přímá spojnice 193"/>
          <p:cNvCxnSpPr/>
          <p:nvPr/>
        </p:nvCxnSpPr>
        <p:spPr>
          <a:xfrm rot="2700000" flipV="1">
            <a:off x="4848029" y="5076473"/>
            <a:ext cx="384202" cy="36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Přímá spojnice 194"/>
          <p:cNvCxnSpPr/>
          <p:nvPr/>
        </p:nvCxnSpPr>
        <p:spPr>
          <a:xfrm rot="2700000" flipV="1">
            <a:off x="4847311" y="3189595"/>
            <a:ext cx="384202" cy="36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Přímá spojnice 195"/>
          <p:cNvCxnSpPr/>
          <p:nvPr/>
        </p:nvCxnSpPr>
        <p:spPr>
          <a:xfrm rot="2700000" flipV="1">
            <a:off x="4848591" y="1850627"/>
            <a:ext cx="384202" cy="36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8" name="TextovéPole 137"/>
          <p:cNvSpPr txBox="1"/>
          <p:nvPr/>
        </p:nvSpPr>
        <p:spPr>
          <a:xfrm rot="16200000">
            <a:off x="4527951" y="3946135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2900</a:t>
            </a:r>
            <a:endParaRPr lang="cs-CZ" sz="1600" dirty="0"/>
          </a:p>
        </p:txBody>
      </p:sp>
      <p:sp>
        <p:nvSpPr>
          <p:cNvPr id="139" name="TextovéPole 138"/>
          <p:cNvSpPr txBox="1"/>
          <p:nvPr/>
        </p:nvSpPr>
        <p:spPr>
          <a:xfrm rot="16200000">
            <a:off x="4579788" y="475172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260</a:t>
            </a:r>
            <a:endParaRPr lang="cs-CZ" sz="1600" dirty="0"/>
          </a:p>
        </p:txBody>
      </p:sp>
      <p:sp>
        <p:nvSpPr>
          <p:cNvPr id="149" name="TextovéPole 148"/>
          <p:cNvSpPr txBox="1"/>
          <p:nvPr/>
        </p:nvSpPr>
        <p:spPr>
          <a:xfrm rot="16200000">
            <a:off x="4632146" y="5325599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80</a:t>
            </a:r>
            <a:endParaRPr lang="cs-CZ" sz="1600" dirty="0"/>
          </a:p>
        </p:txBody>
      </p:sp>
      <p:sp>
        <p:nvSpPr>
          <p:cNvPr id="150" name="TextovéPole 149"/>
          <p:cNvSpPr txBox="1"/>
          <p:nvPr/>
        </p:nvSpPr>
        <p:spPr>
          <a:xfrm rot="16200000">
            <a:off x="4556979" y="2526951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1950</a:t>
            </a:r>
            <a:endParaRPr lang="cs-CZ" sz="1600" dirty="0"/>
          </a:p>
        </p:txBody>
      </p:sp>
      <p:sp>
        <p:nvSpPr>
          <p:cNvPr id="152" name="TextovéPole 151"/>
          <p:cNvSpPr txBox="1"/>
          <p:nvPr/>
        </p:nvSpPr>
        <p:spPr>
          <a:xfrm>
            <a:off x="5085653" y="1590480"/>
            <a:ext cx="3080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ym typeface="Symbol"/>
              </a:rPr>
              <a:t></a:t>
            </a:r>
            <a:endParaRPr lang="cs-CZ" sz="1600" dirty="0"/>
          </a:p>
        </p:txBody>
      </p:sp>
      <p:cxnSp>
        <p:nvCxnSpPr>
          <p:cNvPr id="154" name="Přímá spojnice 153"/>
          <p:cNvCxnSpPr/>
          <p:nvPr/>
        </p:nvCxnSpPr>
        <p:spPr>
          <a:xfrm>
            <a:off x="5247717" y="1647974"/>
            <a:ext cx="487737" cy="42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8" name="TextovéPole 157"/>
          <p:cNvSpPr txBox="1"/>
          <p:nvPr/>
        </p:nvSpPr>
        <p:spPr>
          <a:xfrm>
            <a:off x="5141382" y="1350650"/>
            <a:ext cx="7040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+8510</a:t>
            </a:r>
            <a:endParaRPr lang="cs-CZ" sz="1600" dirty="0"/>
          </a:p>
        </p:txBody>
      </p:sp>
      <p:sp>
        <p:nvSpPr>
          <p:cNvPr id="159" name="TextovéPole 158"/>
          <p:cNvSpPr txBox="1"/>
          <p:nvPr/>
        </p:nvSpPr>
        <p:spPr>
          <a:xfrm>
            <a:off x="8167573" y="3933618"/>
            <a:ext cx="88838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140/100</a:t>
            </a:r>
            <a:endParaRPr lang="cs-CZ" sz="1600" dirty="0"/>
          </a:p>
        </p:txBody>
      </p:sp>
      <p:cxnSp>
        <p:nvCxnSpPr>
          <p:cNvPr id="166" name="Přímá spojnice 165"/>
          <p:cNvCxnSpPr/>
          <p:nvPr/>
        </p:nvCxnSpPr>
        <p:spPr>
          <a:xfrm flipV="1">
            <a:off x="5516488" y="4879429"/>
            <a:ext cx="135632" cy="335975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" name="Přímá spojnice 214"/>
          <p:cNvCxnSpPr/>
          <p:nvPr/>
        </p:nvCxnSpPr>
        <p:spPr>
          <a:xfrm flipV="1">
            <a:off x="7711325" y="4230380"/>
            <a:ext cx="532448" cy="383508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Přímá spojnice 180"/>
          <p:cNvCxnSpPr/>
          <p:nvPr/>
        </p:nvCxnSpPr>
        <p:spPr>
          <a:xfrm>
            <a:off x="8243773" y="4230380"/>
            <a:ext cx="812185" cy="152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Přímá spojnice 221"/>
          <p:cNvCxnSpPr/>
          <p:nvPr/>
        </p:nvCxnSpPr>
        <p:spPr>
          <a:xfrm>
            <a:off x="4030263" y="4930869"/>
            <a:ext cx="541737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3" name="TextovéPole 222"/>
          <p:cNvSpPr txBox="1"/>
          <p:nvPr/>
        </p:nvSpPr>
        <p:spPr>
          <a:xfrm>
            <a:off x="3923928" y="4633545"/>
            <a:ext cx="7040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+3300</a:t>
            </a:r>
            <a:endParaRPr lang="cs-CZ" sz="1600" dirty="0"/>
          </a:p>
        </p:txBody>
      </p:sp>
      <p:cxnSp>
        <p:nvCxnSpPr>
          <p:cNvPr id="184" name="Přímá spojnice 183"/>
          <p:cNvCxnSpPr/>
          <p:nvPr/>
        </p:nvCxnSpPr>
        <p:spPr>
          <a:xfrm flipH="1" flipV="1">
            <a:off x="4030263" y="4930870"/>
            <a:ext cx="8333" cy="475000"/>
          </a:xfrm>
          <a:prstGeom prst="line">
            <a:avLst/>
          </a:prstGeom>
          <a:ln>
            <a:solidFill>
              <a:schemeClr val="tx1"/>
            </a:solidFill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Přímá spojnice 196"/>
          <p:cNvCxnSpPr/>
          <p:nvPr/>
        </p:nvCxnSpPr>
        <p:spPr>
          <a:xfrm>
            <a:off x="1763688" y="4696027"/>
            <a:ext cx="69906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Přímá spojnice 198"/>
          <p:cNvCxnSpPr/>
          <p:nvPr/>
        </p:nvCxnSpPr>
        <p:spPr>
          <a:xfrm>
            <a:off x="2221302" y="4696027"/>
            <a:ext cx="0" cy="7644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Přímá spojnice 236"/>
          <p:cNvCxnSpPr/>
          <p:nvPr/>
        </p:nvCxnSpPr>
        <p:spPr>
          <a:xfrm rot="2700000" flipV="1">
            <a:off x="2025765" y="5378301"/>
            <a:ext cx="384202" cy="36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Přímá spojnice 237"/>
          <p:cNvCxnSpPr/>
          <p:nvPr/>
        </p:nvCxnSpPr>
        <p:spPr>
          <a:xfrm rot="2700000" flipV="1">
            <a:off x="2039717" y="4716433"/>
            <a:ext cx="384202" cy="36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1" name="TextovéPole 200"/>
          <p:cNvSpPr txBox="1"/>
          <p:nvPr/>
        </p:nvSpPr>
        <p:spPr>
          <a:xfrm rot="16200000">
            <a:off x="1771736" y="4720053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900</a:t>
            </a:r>
            <a:endParaRPr lang="cs-CZ" sz="1600" dirty="0"/>
          </a:p>
        </p:txBody>
      </p:sp>
      <p:sp>
        <p:nvSpPr>
          <p:cNvPr id="241" name="TextovéPole 240"/>
          <p:cNvSpPr txBox="1"/>
          <p:nvPr/>
        </p:nvSpPr>
        <p:spPr>
          <a:xfrm>
            <a:off x="3923928" y="3501008"/>
            <a:ext cx="99257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140/1400</a:t>
            </a:r>
            <a:endParaRPr lang="cs-CZ" sz="1600" dirty="0"/>
          </a:p>
        </p:txBody>
      </p:sp>
      <p:cxnSp>
        <p:nvCxnSpPr>
          <p:cNvPr id="242" name="Přímá spojnice 241"/>
          <p:cNvCxnSpPr/>
          <p:nvPr/>
        </p:nvCxnSpPr>
        <p:spPr>
          <a:xfrm>
            <a:off x="4029156" y="3803554"/>
            <a:ext cx="90022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3" name="TextovéPole 242"/>
          <p:cNvSpPr txBox="1"/>
          <p:nvPr/>
        </p:nvSpPr>
        <p:spPr>
          <a:xfrm>
            <a:off x="5611675" y="4581128"/>
            <a:ext cx="88838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160/260</a:t>
            </a:r>
            <a:endParaRPr lang="cs-CZ" sz="1600" dirty="0"/>
          </a:p>
        </p:txBody>
      </p:sp>
      <p:cxnSp>
        <p:nvCxnSpPr>
          <p:cNvPr id="244" name="Přímá spojnice 243"/>
          <p:cNvCxnSpPr/>
          <p:nvPr/>
        </p:nvCxnSpPr>
        <p:spPr>
          <a:xfrm>
            <a:off x="5655814" y="4898188"/>
            <a:ext cx="90022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5" name="Přímá spojnice 244"/>
          <p:cNvCxnSpPr/>
          <p:nvPr/>
        </p:nvCxnSpPr>
        <p:spPr>
          <a:xfrm flipV="1">
            <a:off x="6335947" y="4198114"/>
            <a:ext cx="36253" cy="94982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9" name="TextovéPole 248"/>
          <p:cNvSpPr txBox="1"/>
          <p:nvPr/>
        </p:nvSpPr>
        <p:spPr>
          <a:xfrm>
            <a:off x="6259747" y="3923764"/>
            <a:ext cx="88838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140/160</a:t>
            </a:r>
            <a:endParaRPr lang="cs-CZ" sz="1600" dirty="0"/>
          </a:p>
        </p:txBody>
      </p:sp>
      <p:cxnSp>
        <p:nvCxnSpPr>
          <p:cNvPr id="250" name="Přímá spojnice 249"/>
          <p:cNvCxnSpPr/>
          <p:nvPr/>
        </p:nvCxnSpPr>
        <p:spPr>
          <a:xfrm>
            <a:off x="6335947" y="4230380"/>
            <a:ext cx="90022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6" name="TextovéPole 255"/>
          <p:cNvSpPr txBox="1"/>
          <p:nvPr/>
        </p:nvSpPr>
        <p:spPr>
          <a:xfrm>
            <a:off x="2627784" y="4653136"/>
            <a:ext cx="97654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2x80/160</a:t>
            </a:r>
            <a:endParaRPr lang="cs-CZ" sz="1600" dirty="0"/>
          </a:p>
        </p:txBody>
      </p:sp>
      <p:cxnSp>
        <p:nvCxnSpPr>
          <p:cNvPr id="257" name="Přímá spojnice 256"/>
          <p:cNvCxnSpPr/>
          <p:nvPr/>
        </p:nvCxnSpPr>
        <p:spPr>
          <a:xfrm>
            <a:off x="2674956" y="4950460"/>
            <a:ext cx="900227" cy="284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9" name="Přímá spojnice 258"/>
          <p:cNvCxnSpPr/>
          <p:nvPr/>
        </p:nvCxnSpPr>
        <p:spPr>
          <a:xfrm>
            <a:off x="2354984" y="4471286"/>
            <a:ext cx="316592" cy="479174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Přímá spojnice 268"/>
          <p:cNvCxnSpPr/>
          <p:nvPr/>
        </p:nvCxnSpPr>
        <p:spPr>
          <a:xfrm flipV="1">
            <a:off x="3783952" y="3796710"/>
            <a:ext cx="254644" cy="249004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4" name="TextovéPole 273"/>
          <p:cNvSpPr txBox="1"/>
          <p:nvPr/>
        </p:nvSpPr>
        <p:spPr>
          <a:xfrm>
            <a:off x="6835811" y="3103210"/>
            <a:ext cx="88838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100/140</a:t>
            </a:r>
            <a:endParaRPr lang="cs-CZ" sz="1600" dirty="0"/>
          </a:p>
        </p:txBody>
      </p:sp>
      <p:cxnSp>
        <p:nvCxnSpPr>
          <p:cNvPr id="275" name="Přímá spojnice 274"/>
          <p:cNvCxnSpPr/>
          <p:nvPr/>
        </p:nvCxnSpPr>
        <p:spPr>
          <a:xfrm>
            <a:off x="6897619" y="3443514"/>
            <a:ext cx="90022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Přímá spojnice 275"/>
          <p:cNvCxnSpPr/>
          <p:nvPr/>
        </p:nvCxnSpPr>
        <p:spPr>
          <a:xfrm>
            <a:off x="5404194" y="3370610"/>
            <a:ext cx="1507939" cy="74689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9" name="TextovéPole 278"/>
          <p:cNvSpPr txBox="1"/>
          <p:nvPr/>
        </p:nvSpPr>
        <p:spPr>
          <a:xfrm>
            <a:off x="7524328" y="3419708"/>
            <a:ext cx="88838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140/160</a:t>
            </a:r>
            <a:endParaRPr lang="cs-CZ" sz="1600" dirty="0"/>
          </a:p>
        </p:txBody>
      </p:sp>
      <p:cxnSp>
        <p:nvCxnSpPr>
          <p:cNvPr id="280" name="Přímá spojnice 279"/>
          <p:cNvCxnSpPr/>
          <p:nvPr/>
        </p:nvCxnSpPr>
        <p:spPr>
          <a:xfrm>
            <a:off x="7600528" y="3745498"/>
            <a:ext cx="90022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1" name="Přímá spojnice 280"/>
          <p:cNvCxnSpPr/>
          <p:nvPr/>
        </p:nvCxnSpPr>
        <p:spPr>
          <a:xfrm flipV="1">
            <a:off x="7236296" y="3745498"/>
            <a:ext cx="364864" cy="282540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4" name="TextovéPole 283"/>
          <p:cNvSpPr txBox="1"/>
          <p:nvPr/>
        </p:nvSpPr>
        <p:spPr>
          <a:xfrm>
            <a:off x="5971715" y="2420888"/>
            <a:ext cx="88838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140/160</a:t>
            </a:r>
            <a:endParaRPr lang="cs-CZ" sz="1600" dirty="0"/>
          </a:p>
        </p:txBody>
      </p:sp>
      <p:cxnSp>
        <p:nvCxnSpPr>
          <p:cNvPr id="285" name="Přímá spojnice 284"/>
          <p:cNvCxnSpPr/>
          <p:nvPr/>
        </p:nvCxnSpPr>
        <p:spPr>
          <a:xfrm>
            <a:off x="6047915" y="2703698"/>
            <a:ext cx="90022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6" name="Přímá spojnice 285"/>
          <p:cNvCxnSpPr/>
          <p:nvPr/>
        </p:nvCxnSpPr>
        <p:spPr>
          <a:xfrm flipV="1">
            <a:off x="5396610" y="2703698"/>
            <a:ext cx="651305" cy="146470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Přímá spojnice 234"/>
          <p:cNvCxnSpPr/>
          <p:nvPr/>
        </p:nvCxnSpPr>
        <p:spPr>
          <a:xfrm>
            <a:off x="5237658" y="2187045"/>
            <a:ext cx="558478" cy="449867"/>
          </a:xfrm>
          <a:prstGeom prst="line">
            <a:avLst/>
          </a:prstGeom>
          <a:ln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5" name="TextovéPole 294"/>
          <p:cNvSpPr txBox="1"/>
          <p:nvPr/>
        </p:nvSpPr>
        <p:spPr>
          <a:xfrm>
            <a:off x="6516216" y="2771636"/>
            <a:ext cx="97654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2x80/160</a:t>
            </a:r>
            <a:endParaRPr lang="cs-CZ" sz="1600" dirty="0"/>
          </a:p>
        </p:txBody>
      </p:sp>
      <p:cxnSp>
        <p:nvCxnSpPr>
          <p:cNvPr id="296" name="Přímá spojnice 295"/>
          <p:cNvCxnSpPr/>
          <p:nvPr/>
        </p:nvCxnSpPr>
        <p:spPr>
          <a:xfrm>
            <a:off x="6592416" y="3097426"/>
            <a:ext cx="90022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7" name="Přímá spojnice 296"/>
          <p:cNvCxnSpPr/>
          <p:nvPr/>
        </p:nvCxnSpPr>
        <p:spPr>
          <a:xfrm>
            <a:off x="5584304" y="3023494"/>
            <a:ext cx="1008112" cy="73932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5" name="TextovéPole 254"/>
          <p:cNvSpPr txBox="1"/>
          <p:nvPr/>
        </p:nvSpPr>
        <p:spPr>
          <a:xfrm rot="2558397">
            <a:off x="5371019" y="217156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</a:t>
            </a:r>
            <a:r>
              <a:rPr lang="cs-CZ" dirty="0" smtClean="0">
                <a:sym typeface="Symbol"/>
              </a:rPr>
              <a:t></a:t>
            </a:r>
            <a:endParaRPr lang="cs-CZ" dirty="0"/>
          </a:p>
        </p:txBody>
      </p:sp>
      <p:sp>
        <p:nvSpPr>
          <p:cNvPr id="307" name="TextovéPole 306"/>
          <p:cNvSpPr txBox="1"/>
          <p:nvPr/>
        </p:nvSpPr>
        <p:spPr>
          <a:xfrm>
            <a:off x="3995936" y="2473151"/>
            <a:ext cx="80182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140/600</a:t>
            </a:r>
            <a:endParaRPr lang="cs-CZ" sz="1400" dirty="0"/>
          </a:p>
        </p:txBody>
      </p:sp>
      <p:cxnSp>
        <p:nvCxnSpPr>
          <p:cNvPr id="308" name="Přímá spojnice 307"/>
          <p:cNvCxnSpPr/>
          <p:nvPr/>
        </p:nvCxnSpPr>
        <p:spPr>
          <a:xfrm flipV="1">
            <a:off x="4071878" y="2747150"/>
            <a:ext cx="646774" cy="45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Přímá spojnice 308"/>
          <p:cNvCxnSpPr/>
          <p:nvPr/>
        </p:nvCxnSpPr>
        <p:spPr>
          <a:xfrm flipV="1">
            <a:off x="4034429" y="2747150"/>
            <a:ext cx="37448" cy="276344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4" name="Přímá spojnice 263"/>
          <p:cNvCxnSpPr/>
          <p:nvPr/>
        </p:nvCxnSpPr>
        <p:spPr>
          <a:xfrm rot="-300000" flipH="1" flipV="1">
            <a:off x="3803997" y="1168692"/>
            <a:ext cx="602398" cy="5789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5" name="Přímá spojnice 314"/>
          <p:cNvCxnSpPr/>
          <p:nvPr/>
        </p:nvCxnSpPr>
        <p:spPr>
          <a:xfrm rot="-300000" flipH="1" flipV="1">
            <a:off x="-300459" y="4337044"/>
            <a:ext cx="602398" cy="5789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6" name="Přímá spojnice 315"/>
          <p:cNvCxnSpPr/>
          <p:nvPr/>
        </p:nvCxnSpPr>
        <p:spPr>
          <a:xfrm flipH="1" flipV="1">
            <a:off x="3125069" y="2231469"/>
            <a:ext cx="297298" cy="2621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7" name="Přímá spojnice 316"/>
          <p:cNvCxnSpPr/>
          <p:nvPr/>
        </p:nvCxnSpPr>
        <p:spPr>
          <a:xfrm flipH="1" flipV="1">
            <a:off x="720820" y="4045714"/>
            <a:ext cx="325283" cy="2480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0" name="Přímá spojnice 319"/>
          <p:cNvCxnSpPr/>
          <p:nvPr/>
        </p:nvCxnSpPr>
        <p:spPr>
          <a:xfrm rot="6240000">
            <a:off x="2350770" y="2950713"/>
            <a:ext cx="558478" cy="449867"/>
          </a:xfrm>
          <a:prstGeom prst="line">
            <a:avLst/>
          </a:prstGeom>
          <a:ln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1" name="TextovéPole 320"/>
          <p:cNvSpPr txBox="1"/>
          <p:nvPr/>
        </p:nvSpPr>
        <p:spPr>
          <a:xfrm rot="19390812">
            <a:off x="2325198" y="2871171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</a:t>
            </a:r>
            <a:r>
              <a:rPr lang="cs-CZ" dirty="0" smtClean="0">
                <a:sym typeface="Symbol"/>
              </a:rPr>
              <a:t></a:t>
            </a:r>
            <a:endParaRPr lang="cs-CZ" dirty="0"/>
          </a:p>
        </p:txBody>
      </p:sp>
      <p:cxnSp>
        <p:nvCxnSpPr>
          <p:cNvPr id="268" name="Přímá spojnice 267"/>
          <p:cNvCxnSpPr/>
          <p:nvPr/>
        </p:nvCxnSpPr>
        <p:spPr>
          <a:xfrm flipV="1">
            <a:off x="194026" y="1571306"/>
            <a:ext cx="4068000" cy="316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4" name="Přímá spojnice 323"/>
          <p:cNvCxnSpPr/>
          <p:nvPr/>
        </p:nvCxnSpPr>
        <p:spPr>
          <a:xfrm flipV="1">
            <a:off x="-144072" y="1341120"/>
            <a:ext cx="4068000" cy="316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1" name="Přímá spojnice 270"/>
          <p:cNvCxnSpPr/>
          <p:nvPr/>
        </p:nvCxnSpPr>
        <p:spPr>
          <a:xfrm>
            <a:off x="-152062" y="4315714"/>
            <a:ext cx="0" cy="3809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7" name="Přímá spojnice 326"/>
          <p:cNvCxnSpPr/>
          <p:nvPr/>
        </p:nvCxnSpPr>
        <p:spPr>
          <a:xfrm>
            <a:off x="151046" y="4560204"/>
            <a:ext cx="0" cy="3809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8" name="Přímá spojnice 327"/>
          <p:cNvCxnSpPr/>
          <p:nvPr/>
        </p:nvCxnSpPr>
        <p:spPr>
          <a:xfrm>
            <a:off x="871126" y="3990550"/>
            <a:ext cx="0" cy="3809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9" name="Přímá spojnice 328"/>
          <p:cNvCxnSpPr/>
          <p:nvPr/>
        </p:nvCxnSpPr>
        <p:spPr>
          <a:xfrm>
            <a:off x="3218362" y="2146808"/>
            <a:ext cx="0" cy="3809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0" name="Přímá spojnice 329"/>
          <p:cNvCxnSpPr/>
          <p:nvPr/>
        </p:nvCxnSpPr>
        <p:spPr>
          <a:xfrm>
            <a:off x="3909976" y="1154334"/>
            <a:ext cx="0" cy="3809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1" name="Přímá spojnice 330"/>
          <p:cNvCxnSpPr/>
          <p:nvPr/>
        </p:nvCxnSpPr>
        <p:spPr>
          <a:xfrm>
            <a:off x="4240988" y="1391852"/>
            <a:ext cx="0" cy="3809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7" name="TextovéPole 276"/>
          <p:cNvSpPr txBox="1"/>
          <p:nvPr/>
        </p:nvSpPr>
        <p:spPr>
          <a:xfrm rot="19315664">
            <a:off x="147906" y="4165155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1500</a:t>
            </a:r>
            <a:endParaRPr lang="cs-CZ" sz="1600" dirty="0"/>
          </a:p>
        </p:txBody>
      </p:sp>
      <p:sp>
        <p:nvSpPr>
          <p:cNvPr id="282" name="TextovéPole 281"/>
          <p:cNvSpPr txBox="1"/>
          <p:nvPr/>
        </p:nvSpPr>
        <p:spPr>
          <a:xfrm rot="19411670">
            <a:off x="1810822" y="2917218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4500</a:t>
            </a:r>
            <a:endParaRPr lang="cs-CZ" sz="1600" dirty="0"/>
          </a:p>
        </p:txBody>
      </p:sp>
      <p:sp>
        <p:nvSpPr>
          <p:cNvPr id="283" name="TextovéPole 282"/>
          <p:cNvSpPr txBox="1"/>
          <p:nvPr/>
        </p:nvSpPr>
        <p:spPr>
          <a:xfrm rot="19499185">
            <a:off x="3351788" y="1724400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2500</a:t>
            </a:r>
            <a:endParaRPr lang="cs-CZ" sz="1600" dirty="0"/>
          </a:p>
        </p:txBody>
      </p:sp>
      <p:sp>
        <p:nvSpPr>
          <p:cNvPr id="287" name="TextovéPole 286"/>
          <p:cNvSpPr txBox="1"/>
          <p:nvPr/>
        </p:nvSpPr>
        <p:spPr>
          <a:xfrm rot="19416889">
            <a:off x="1511588" y="257105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8500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789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448629" y="1628800"/>
            <a:ext cx="824674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67544" y="868650"/>
            <a:ext cx="32307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PŮDORYS SEDLOVÉ STŘECHY</a:t>
            </a:r>
            <a:endParaRPr lang="cs-CZ" sz="2000" b="1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5397330" y="1988840"/>
            <a:ext cx="227101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702253" y="1628800"/>
            <a:ext cx="18915" cy="5040560"/>
          </a:xfrm>
          <a:prstGeom prst="line">
            <a:avLst/>
          </a:prstGeom>
          <a:ln w="28575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463143" y="1638053"/>
            <a:ext cx="4401" cy="5040560"/>
          </a:xfrm>
          <a:prstGeom prst="line">
            <a:avLst/>
          </a:prstGeom>
          <a:ln w="28575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234586" y="1628800"/>
            <a:ext cx="10344" cy="50405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865872" y="1628800"/>
            <a:ext cx="0" cy="50405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707904" y="1628800"/>
            <a:ext cx="0" cy="50405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386986" y="1628800"/>
            <a:ext cx="10344" cy="50405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7812360" y="1628800"/>
            <a:ext cx="0" cy="8640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67544" y="1844824"/>
            <a:ext cx="8227827" cy="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67544" y="2636912"/>
            <a:ext cx="8227827" cy="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67544" y="4365104"/>
            <a:ext cx="8227827" cy="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67544" y="5229200"/>
            <a:ext cx="8227827" cy="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67544" y="6093296"/>
            <a:ext cx="8227827" cy="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8" name="Přímá spojnice 2047"/>
          <p:cNvCxnSpPr/>
          <p:nvPr/>
        </p:nvCxnSpPr>
        <p:spPr>
          <a:xfrm flipH="1">
            <a:off x="1371012" y="4365104"/>
            <a:ext cx="152400" cy="1433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3" name="Přímá spojnice 2052"/>
          <p:cNvCxnSpPr/>
          <p:nvPr/>
        </p:nvCxnSpPr>
        <p:spPr>
          <a:xfrm>
            <a:off x="1202138" y="2564904"/>
            <a:ext cx="6768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1216652" y="2717304"/>
            <a:ext cx="6768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1202138" y="2492896"/>
            <a:ext cx="6768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1230604" y="2780928"/>
            <a:ext cx="6768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1216652" y="6006774"/>
            <a:ext cx="6768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259632" y="6173688"/>
            <a:ext cx="6768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1259632" y="6237312"/>
            <a:ext cx="6768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1259632" y="5934766"/>
            <a:ext cx="67687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H="1">
            <a:off x="7802016" y="2780928"/>
            <a:ext cx="10344" cy="31538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7802016" y="6237312"/>
            <a:ext cx="10344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7668344" y="6237312"/>
            <a:ext cx="10344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H="1">
            <a:off x="7668344" y="2780928"/>
            <a:ext cx="10344" cy="31538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7668344" y="1628800"/>
            <a:ext cx="0" cy="8640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1475656" y="1628800"/>
            <a:ext cx="0" cy="8640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>
            <a:off x="1475656" y="2795442"/>
            <a:ext cx="10344" cy="31538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1465312" y="6237312"/>
            <a:ext cx="10344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331640" y="1628800"/>
            <a:ext cx="0" cy="8640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1331640" y="2780928"/>
            <a:ext cx="10344" cy="31538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1331640" y="6237312"/>
            <a:ext cx="10344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1610994" y="2348880"/>
            <a:ext cx="2096910" cy="85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7" name="Přímá spojnice 2066"/>
          <p:cNvCxnSpPr/>
          <p:nvPr/>
        </p:nvCxnSpPr>
        <p:spPr>
          <a:xfrm>
            <a:off x="7520699" y="2348880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H="1">
            <a:off x="7524328" y="2780928"/>
            <a:ext cx="10344" cy="31538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7524328" y="6237312"/>
            <a:ext cx="10344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1617712" y="6237312"/>
            <a:ext cx="10344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flipH="1">
            <a:off x="1628056" y="2780928"/>
            <a:ext cx="10344" cy="31538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1622884" y="2357412"/>
            <a:ext cx="0" cy="1354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flipH="1">
            <a:off x="7954416" y="2780928"/>
            <a:ext cx="10344" cy="31538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7954416" y="6237312"/>
            <a:ext cx="10344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1187624" y="6237312"/>
            <a:ext cx="10344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flipH="1">
            <a:off x="1187624" y="2780928"/>
            <a:ext cx="10344" cy="31538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1187624" y="1988840"/>
            <a:ext cx="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7954416" y="1988840"/>
            <a:ext cx="10344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1475656" y="1988840"/>
            <a:ext cx="227101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>
            <a:off x="3865568" y="1988840"/>
            <a:ext cx="13793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>
            <a:off x="7812360" y="1988840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1187624" y="1988840"/>
            <a:ext cx="1543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>
            <a:off x="3868006" y="2362528"/>
            <a:ext cx="13793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V="1">
            <a:off x="5397330" y="2348880"/>
            <a:ext cx="2107404" cy="13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bdélník 38"/>
          <p:cNvSpPr/>
          <p:nvPr/>
        </p:nvSpPr>
        <p:spPr>
          <a:xfrm>
            <a:off x="7812360" y="2492896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7812360" y="2708928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7812360" y="5935640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7812360" y="6165312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1115616" y="2492904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1115616" y="2708928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Obdélník 113"/>
          <p:cNvSpPr/>
          <p:nvPr/>
        </p:nvSpPr>
        <p:spPr>
          <a:xfrm>
            <a:off x="1115616" y="5935640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Obdélník 114"/>
          <p:cNvSpPr/>
          <p:nvPr/>
        </p:nvSpPr>
        <p:spPr>
          <a:xfrm>
            <a:off x="1115616" y="6142632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Obdélník 116"/>
          <p:cNvSpPr/>
          <p:nvPr/>
        </p:nvSpPr>
        <p:spPr>
          <a:xfrm>
            <a:off x="5940176" y="2708928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Obdélník 117"/>
          <p:cNvSpPr/>
          <p:nvPr/>
        </p:nvSpPr>
        <p:spPr>
          <a:xfrm>
            <a:off x="5940152" y="2564904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Obdélník 118"/>
          <p:cNvSpPr/>
          <p:nvPr/>
        </p:nvSpPr>
        <p:spPr>
          <a:xfrm>
            <a:off x="3032536" y="2708928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Obdélník 119"/>
          <p:cNvSpPr/>
          <p:nvPr/>
        </p:nvSpPr>
        <p:spPr>
          <a:xfrm>
            <a:off x="3042416" y="2506544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bdélník 120"/>
          <p:cNvSpPr/>
          <p:nvPr/>
        </p:nvSpPr>
        <p:spPr>
          <a:xfrm>
            <a:off x="3032560" y="5931872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Obdélník 121"/>
          <p:cNvSpPr/>
          <p:nvPr/>
        </p:nvSpPr>
        <p:spPr>
          <a:xfrm>
            <a:off x="3028768" y="6165312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bdélník 122"/>
          <p:cNvSpPr/>
          <p:nvPr/>
        </p:nvSpPr>
        <p:spPr>
          <a:xfrm>
            <a:off x="5940152" y="5931872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Obdélník 123"/>
          <p:cNvSpPr/>
          <p:nvPr/>
        </p:nvSpPr>
        <p:spPr>
          <a:xfrm>
            <a:off x="5940152" y="6165312"/>
            <a:ext cx="216000" cy="72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" name="Přímá spojnice 40"/>
          <p:cNvCxnSpPr/>
          <p:nvPr/>
        </p:nvCxnSpPr>
        <p:spPr>
          <a:xfrm>
            <a:off x="5247368" y="2578544"/>
            <a:ext cx="144790" cy="1387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 rot="5400000">
            <a:off x="5258001" y="2581567"/>
            <a:ext cx="144790" cy="1387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>
            <a:off x="5247368" y="6020506"/>
            <a:ext cx="144790" cy="1387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 rot="5400000">
            <a:off x="5258001" y="6023529"/>
            <a:ext cx="144790" cy="1387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Volný tvar 69"/>
          <p:cNvSpPr/>
          <p:nvPr/>
        </p:nvSpPr>
        <p:spPr>
          <a:xfrm>
            <a:off x="477672" y="6525344"/>
            <a:ext cx="8256895" cy="234262"/>
          </a:xfrm>
          <a:custGeom>
            <a:avLst/>
            <a:gdLst>
              <a:gd name="connsiteX0" fmla="*/ 0 w 8256895"/>
              <a:gd name="connsiteY0" fmla="*/ 97784 h 234262"/>
              <a:gd name="connsiteX1" fmla="*/ 245659 w 8256895"/>
              <a:gd name="connsiteY1" fmla="*/ 111432 h 234262"/>
              <a:gd name="connsiteX2" fmla="*/ 1037229 w 8256895"/>
              <a:gd name="connsiteY2" fmla="*/ 138728 h 234262"/>
              <a:gd name="connsiteX3" fmla="*/ 1351128 w 8256895"/>
              <a:gd name="connsiteY3" fmla="*/ 125080 h 234262"/>
              <a:gd name="connsiteX4" fmla="*/ 1392071 w 8256895"/>
              <a:gd name="connsiteY4" fmla="*/ 111432 h 234262"/>
              <a:gd name="connsiteX5" fmla="*/ 1446662 w 8256895"/>
              <a:gd name="connsiteY5" fmla="*/ 97784 h 234262"/>
              <a:gd name="connsiteX6" fmla="*/ 1719618 w 8256895"/>
              <a:gd name="connsiteY6" fmla="*/ 111432 h 234262"/>
              <a:gd name="connsiteX7" fmla="*/ 1760561 w 8256895"/>
              <a:gd name="connsiteY7" fmla="*/ 125080 h 234262"/>
              <a:gd name="connsiteX8" fmla="*/ 1951629 w 8256895"/>
              <a:gd name="connsiteY8" fmla="*/ 111432 h 234262"/>
              <a:gd name="connsiteX9" fmla="*/ 2006221 w 8256895"/>
              <a:gd name="connsiteY9" fmla="*/ 43193 h 234262"/>
              <a:gd name="connsiteX10" fmla="*/ 2019868 w 8256895"/>
              <a:gd name="connsiteY10" fmla="*/ 84137 h 234262"/>
              <a:gd name="connsiteX11" fmla="*/ 2047164 w 8256895"/>
              <a:gd name="connsiteY11" fmla="*/ 125080 h 234262"/>
              <a:gd name="connsiteX12" fmla="*/ 2074459 w 8256895"/>
              <a:gd name="connsiteY12" fmla="*/ 206967 h 234262"/>
              <a:gd name="connsiteX13" fmla="*/ 2101755 w 8256895"/>
              <a:gd name="connsiteY13" fmla="*/ 166023 h 234262"/>
              <a:gd name="connsiteX14" fmla="*/ 2115403 w 8256895"/>
              <a:gd name="connsiteY14" fmla="*/ 125080 h 234262"/>
              <a:gd name="connsiteX15" fmla="*/ 2210937 w 8256895"/>
              <a:gd name="connsiteY15" fmla="*/ 97784 h 234262"/>
              <a:gd name="connsiteX16" fmla="*/ 2347415 w 8256895"/>
              <a:gd name="connsiteY16" fmla="*/ 111432 h 234262"/>
              <a:gd name="connsiteX17" fmla="*/ 2429301 w 8256895"/>
              <a:gd name="connsiteY17" fmla="*/ 138728 h 234262"/>
              <a:gd name="connsiteX18" fmla="*/ 3466531 w 8256895"/>
              <a:gd name="connsiteY18" fmla="*/ 125080 h 234262"/>
              <a:gd name="connsiteX19" fmla="*/ 3534770 w 8256895"/>
              <a:gd name="connsiteY19" fmla="*/ 111432 h 234262"/>
              <a:gd name="connsiteX20" fmla="*/ 3848668 w 8256895"/>
              <a:gd name="connsiteY20" fmla="*/ 125080 h 234262"/>
              <a:gd name="connsiteX21" fmla="*/ 4039737 w 8256895"/>
              <a:gd name="connsiteY21" fmla="*/ 70489 h 234262"/>
              <a:gd name="connsiteX22" fmla="*/ 4067032 w 8256895"/>
              <a:gd name="connsiteY22" fmla="*/ 29546 h 234262"/>
              <a:gd name="connsiteX23" fmla="*/ 4121624 w 8256895"/>
              <a:gd name="connsiteY23" fmla="*/ 111432 h 234262"/>
              <a:gd name="connsiteX24" fmla="*/ 4135271 w 8256895"/>
              <a:gd name="connsiteY24" fmla="*/ 152376 h 234262"/>
              <a:gd name="connsiteX25" fmla="*/ 4176215 w 8256895"/>
              <a:gd name="connsiteY25" fmla="*/ 234262 h 234262"/>
              <a:gd name="connsiteX26" fmla="*/ 4189862 w 8256895"/>
              <a:gd name="connsiteY26" fmla="*/ 193319 h 234262"/>
              <a:gd name="connsiteX27" fmla="*/ 4913194 w 8256895"/>
              <a:gd name="connsiteY27" fmla="*/ 125080 h 234262"/>
              <a:gd name="connsiteX28" fmla="*/ 5418161 w 8256895"/>
              <a:gd name="connsiteY28" fmla="*/ 125080 h 234262"/>
              <a:gd name="connsiteX29" fmla="*/ 5909480 w 8256895"/>
              <a:gd name="connsiteY29" fmla="*/ 138728 h 234262"/>
              <a:gd name="connsiteX30" fmla="*/ 6005015 w 8256895"/>
              <a:gd name="connsiteY30" fmla="*/ 125080 h 234262"/>
              <a:gd name="connsiteX31" fmla="*/ 6045958 w 8256895"/>
              <a:gd name="connsiteY31" fmla="*/ 43193 h 234262"/>
              <a:gd name="connsiteX32" fmla="*/ 6086901 w 8256895"/>
              <a:gd name="connsiteY32" fmla="*/ 29546 h 234262"/>
              <a:gd name="connsiteX33" fmla="*/ 6127844 w 8256895"/>
              <a:gd name="connsiteY33" fmla="*/ 179671 h 234262"/>
              <a:gd name="connsiteX34" fmla="*/ 6141492 w 8256895"/>
              <a:gd name="connsiteY34" fmla="*/ 220614 h 234262"/>
              <a:gd name="connsiteX35" fmla="*/ 6182435 w 8256895"/>
              <a:gd name="connsiteY35" fmla="*/ 206967 h 234262"/>
              <a:gd name="connsiteX36" fmla="*/ 6196083 w 8256895"/>
              <a:gd name="connsiteY36" fmla="*/ 125080 h 234262"/>
              <a:gd name="connsiteX37" fmla="*/ 6509982 w 8256895"/>
              <a:gd name="connsiteY37" fmla="*/ 111432 h 234262"/>
              <a:gd name="connsiteX38" fmla="*/ 6919415 w 8256895"/>
              <a:gd name="connsiteY38" fmla="*/ 125080 h 234262"/>
              <a:gd name="connsiteX39" fmla="*/ 7069540 w 8256895"/>
              <a:gd name="connsiteY39" fmla="*/ 138728 h 234262"/>
              <a:gd name="connsiteX40" fmla="*/ 8256895 w 8256895"/>
              <a:gd name="connsiteY40" fmla="*/ 138728 h 234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8256895" h="234262">
                <a:moveTo>
                  <a:pt x="0" y="97784"/>
                </a:moveTo>
                <a:cubicBezTo>
                  <a:pt x="142970" y="154974"/>
                  <a:pt x="-3788" y="107919"/>
                  <a:pt x="245659" y="111432"/>
                </a:cubicBezTo>
                <a:cubicBezTo>
                  <a:pt x="509646" y="115150"/>
                  <a:pt x="1037229" y="138728"/>
                  <a:pt x="1037229" y="138728"/>
                </a:cubicBezTo>
                <a:cubicBezTo>
                  <a:pt x="1141862" y="134179"/>
                  <a:pt x="1246705" y="133113"/>
                  <a:pt x="1351128" y="125080"/>
                </a:cubicBezTo>
                <a:cubicBezTo>
                  <a:pt x="1365472" y="123977"/>
                  <a:pt x="1378239" y="115384"/>
                  <a:pt x="1392071" y="111432"/>
                </a:cubicBezTo>
                <a:cubicBezTo>
                  <a:pt x="1410106" y="106279"/>
                  <a:pt x="1428465" y="102333"/>
                  <a:pt x="1446662" y="97784"/>
                </a:cubicBezTo>
                <a:cubicBezTo>
                  <a:pt x="1537647" y="102333"/>
                  <a:pt x="1628861" y="103540"/>
                  <a:pt x="1719618" y="111432"/>
                </a:cubicBezTo>
                <a:cubicBezTo>
                  <a:pt x="1733950" y="112678"/>
                  <a:pt x="1746175" y="125080"/>
                  <a:pt x="1760561" y="125080"/>
                </a:cubicBezTo>
                <a:cubicBezTo>
                  <a:pt x="1824413" y="125080"/>
                  <a:pt x="1887940" y="115981"/>
                  <a:pt x="1951629" y="111432"/>
                </a:cubicBezTo>
                <a:cubicBezTo>
                  <a:pt x="1982903" y="-13663"/>
                  <a:pt x="1958116" y="-28963"/>
                  <a:pt x="2006221" y="43193"/>
                </a:cubicBezTo>
                <a:cubicBezTo>
                  <a:pt x="2010770" y="56841"/>
                  <a:pt x="2013434" y="71270"/>
                  <a:pt x="2019868" y="84137"/>
                </a:cubicBezTo>
                <a:cubicBezTo>
                  <a:pt x="2027203" y="98808"/>
                  <a:pt x="2040502" y="110091"/>
                  <a:pt x="2047164" y="125080"/>
                </a:cubicBezTo>
                <a:cubicBezTo>
                  <a:pt x="2058849" y="151372"/>
                  <a:pt x="2074459" y="206967"/>
                  <a:pt x="2074459" y="206967"/>
                </a:cubicBezTo>
                <a:cubicBezTo>
                  <a:pt x="2083558" y="193319"/>
                  <a:pt x="2094419" y="180694"/>
                  <a:pt x="2101755" y="166023"/>
                </a:cubicBezTo>
                <a:cubicBezTo>
                  <a:pt x="2108189" y="153156"/>
                  <a:pt x="2105231" y="135252"/>
                  <a:pt x="2115403" y="125080"/>
                </a:cubicBezTo>
                <a:cubicBezTo>
                  <a:pt x="2121930" y="118553"/>
                  <a:pt x="2210464" y="97902"/>
                  <a:pt x="2210937" y="97784"/>
                </a:cubicBezTo>
                <a:cubicBezTo>
                  <a:pt x="2256430" y="102333"/>
                  <a:pt x="2302479" y="103006"/>
                  <a:pt x="2347415" y="111432"/>
                </a:cubicBezTo>
                <a:cubicBezTo>
                  <a:pt x="2375694" y="116734"/>
                  <a:pt x="2429301" y="138728"/>
                  <a:pt x="2429301" y="138728"/>
                </a:cubicBezTo>
                <a:lnTo>
                  <a:pt x="3466531" y="125080"/>
                </a:lnTo>
                <a:cubicBezTo>
                  <a:pt x="3489721" y="124507"/>
                  <a:pt x="3511573" y="111432"/>
                  <a:pt x="3534770" y="111432"/>
                </a:cubicBezTo>
                <a:cubicBezTo>
                  <a:pt x="3639502" y="111432"/>
                  <a:pt x="3744035" y="120531"/>
                  <a:pt x="3848668" y="125080"/>
                </a:cubicBezTo>
                <a:cubicBezTo>
                  <a:pt x="4109906" y="104984"/>
                  <a:pt x="3990482" y="168999"/>
                  <a:pt x="4039737" y="70489"/>
                </a:cubicBezTo>
                <a:cubicBezTo>
                  <a:pt x="4047072" y="55818"/>
                  <a:pt x="4057934" y="43194"/>
                  <a:pt x="4067032" y="29546"/>
                </a:cubicBezTo>
                <a:cubicBezTo>
                  <a:pt x="4085229" y="56841"/>
                  <a:pt x="4111251" y="80310"/>
                  <a:pt x="4121624" y="111432"/>
                </a:cubicBezTo>
                <a:cubicBezTo>
                  <a:pt x="4126173" y="125080"/>
                  <a:pt x="4128837" y="139509"/>
                  <a:pt x="4135271" y="152376"/>
                </a:cubicBezTo>
                <a:cubicBezTo>
                  <a:pt x="4188189" y="258213"/>
                  <a:pt x="4141907" y="131341"/>
                  <a:pt x="4176215" y="234262"/>
                </a:cubicBezTo>
                <a:cubicBezTo>
                  <a:pt x="4180764" y="220614"/>
                  <a:pt x="4185910" y="207151"/>
                  <a:pt x="4189862" y="193319"/>
                </a:cubicBezTo>
                <a:cubicBezTo>
                  <a:pt x="4271097" y="-91009"/>
                  <a:pt x="4056079" y="141563"/>
                  <a:pt x="4913194" y="125080"/>
                </a:cubicBezTo>
                <a:cubicBezTo>
                  <a:pt x="5135343" y="88054"/>
                  <a:pt x="4961901" y="111460"/>
                  <a:pt x="5418161" y="125080"/>
                </a:cubicBezTo>
                <a:lnTo>
                  <a:pt x="5909480" y="138728"/>
                </a:lnTo>
                <a:cubicBezTo>
                  <a:pt x="5941325" y="134179"/>
                  <a:pt x="5975619" y="138145"/>
                  <a:pt x="6005015" y="125080"/>
                </a:cubicBezTo>
                <a:cubicBezTo>
                  <a:pt x="6050574" y="104831"/>
                  <a:pt x="6018103" y="71048"/>
                  <a:pt x="6045958" y="43193"/>
                </a:cubicBezTo>
                <a:cubicBezTo>
                  <a:pt x="6056130" y="33021"/>
                  <a:pt x="6073253" y="34095"/>
                  <a:pt x="6086901" y="29546"/>
                </a:cubicBezTo>
                <a:cubicBezTo>
                  <a:pt x="6106191" y="125994"/>
                  <a:pt x="6093215" y="75782"/>
                  <a:pt x="6127844" y="179671"/>
                </a:cubicBezTo>
                <a:lnTo>
                  <a:pt x="6141492" y="220614"/>
                </a:lnTo>
                <a:cubicBezTo>
                  <a:pt x="6155140" y="216065"/>
                  <a:pt x="6175298" y="219457"/>
                  <a:pt x="6182435" y="206967"/>
                </a:cubicBezTo>
                <a:cubicBezTo>
                  <a:pt x="6196164" y="182941"/>
                  <a:pt x="6169518" y="132828"/>
                  <a:pt x="6196083" y="125080"/>
                </a:cubicBezTo>
                <a:cubicBezTo>
                  <a:pt x="6296626" y="95755"/>
                  <a:pt x="6405349" y="115981"/>
                  <a:pt x="6509982" y="111432"/>
                </a:cubicBezTo>
                <a:lnTo>
                  <a:pt x="6919415" y="125080"/>
                </a:lnTo>
                <a:cubicBezTo>
                  <a:pt x="6969603" y="127528"/>
                  <a:pt x="7019295" y="138215"/>
                  <a:pt x="7069540" y="138728"/>
                </a:cubicBezTo>
                <a:cubicBezTo>
                  <a:pt x="7465304" y="142766"/>
                  <a:pt x="7861110" y="138728"/>
                  <a:pt x="8256895" y="13872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2" name="Přímá spojnice 71"/>
          <p:cNvCxnSpPr>
            <a:endCxn id="70" idx="22"/>
          </p:cNvCxnSpPr>
          <p:nvPr/>
        </p:nvCxnSpPr>
        <p:spPr>
          <a:xfrm flipH="1">
            <a:off x="4544704" y="1628800"/>
            <a:ext cx="10545" cy="4926090"/>
          </a:xfrm>
          <a:prstGeom prst="line">
            <a:avLst/>
          </a:prstGeom>
          <a:ln w="28575">
            <a:solidFill>
              <a:schemeClr val="tx1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5330396" y="2795442"/>
            <a:ext cx="0" cy="921590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5292080" y="3717032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>
            <a:off x="3768588" y="2780928"/>
            <a:ext cx="0" cy="921590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>
            <a:off x="3743920" y="3702518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>
            <a:off x="5346316" y="5010274"/>
            <a:ext cx="0" cy="921590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>
            <a:off x="5292080" y="5013176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>
            <a:off x="3762496" y="5013176"/>
            <a:ext cx="0" cy="921590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>
            <a:off x="3738968" y="5013176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>
            <a:endCxn id="70" idx="27"/>
          </p:cNvCxnSpPr>
          <p:nvPr/>
        </p:nvCxnSpPr>
        <p:spPr>
          <a:xfrm>
            <a:off x="5364088" y="6237312"/>
            <a:ext cx="26778" cy="413112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154"/>
          <p:cNvCxnSpPr/>
          <p:nvPr/>
        </p:nvCxnSpPr>
        <p:spPr>
          <a:xfrm flipH="1">
            <a:off x="3738968" y="6237312"/>
            <a:ext cx="14166" cy="432048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>
            <a:off x="323528" y="4941168"/>
            <a:ext cx="85588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 rot="-2700000">
            <a:off x="284450" y="494424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Přímá spojnice 160"/>
          <p:cNvCxnSpPr/>
          <p:nvPr/>
        </p:nvCxnSpPr>
        <p:spPr>
          <a:xfrm rot="-2700000">
            <a:off x="4367758" y="495789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Přímá spojnice 161"/>
          <p:cNvCxnSpPr/>
          <p:nvPr/>
        </p:nvCxnSpPr>
        <p:spPr>
          <a:xfrm rot="-2700000">
            <a:off x="8551722" y="495789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323528" y="3241723"/>
            <a:ext cx="85588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nice 164"/>
          <p:cNvCxnSpPr/>
          <p:nvPr/>
        </p:nvCxnSpPr>
        <p:spPr>
          <a:xfrm rot="-2700000">
            <a:off x="270802" y="322969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 rot="-2700000">
            <a:off x="1004530" y="326826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/>
          <p:cNvCxnSpPr/>
          <p:nvPr/>
        </p:nvCxnSpPr>
        <p:spPr>
          <a:xfrm rot="-2700000">
            <a:off x="1456374" y="326826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 rot="-2700000">
            <a:off x="3602966" y="325461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 rot="-2700000">
            <a:off x="5167346" y="325461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 rot="-2700000">
            <a:off x="7361030" y="326826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 rot="-2700000">
            <a:off x="7793078" y="326826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Přímá spojnice 171"/>
          <p:cNvCxnSpPr/>
          <p:nvPr/>
        </p:nvCxnSpPr>
        <p:spPr>
          <a:xfrm rot="-2700000">
            <a:off x="8544222" y="324096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ovéPole 100"/>
          <p:cNvSpPr txBox="1"/>
          <p:nvPr/>
        </p:nvSpPr>
        <p:spPr>
          <a:xfrm>
            <a:off x="2339752" y="4643844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5950</a:t>
            </a:r>
            <a:endParaRPr lang="cs-CZ" sz="1600" dirty="0"/>
          </a:p>
        </p:txBody>
      </p:sp>
      <p:sp>
        <p:nvSpPr>
          <p:cNvPr id="174" name="TextovéPole 173"/>
          <p:cNvSpPr txBox="1"/>
          <p:nvPr/>
        </p:nvSpPr>
        <p:spPr>
          <a:xfrm>
            <a:off x="5868144" y="4653136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5950</a:t>
            </a:r>
            <a:endParaRPr lang="cs-CZ" sz="1600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611560" y="2996952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1000</a:t>
            </a:r>
            <a:endParaRPr lang="cs-CZ" sz="1600" dirty="0"/>
          </a:p>
        </p:txBody>
      </p:sp>
      <p:sp>
        <p:nvSpPr>
          <p:cNvPr id="176" name="TextovéPole 175"/>
          <p:cNvSpPr txBox="1"/>
          <p:nvPr/>
        </p:nvSpPr>
        <p:spPr>
          <a:xfrm>
            <a:off x="8028384" y="2996952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1000</a:t>
            </a:r>
            <a:endParaRPr lang="cs-CZ" sz="1600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1664384" y="2977494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450</a:t>
            </a:r>
            <a:endParaRPr lang="cs-CZ" sz="1600" dirty="0"/>
          </a:p>
        </p:txBody>
      </p:sp>
      <p:sp>
        <p:nvSpPr>
          <p:cNvPr id="178" name="TextovéPole 177"/>
          <p:cNvSpPr txBox="1"/>
          <p:nvPr/>
        </p:nvSpPr>
        <p:spPr>
          <a:xfrm>
            <a:off x="7122612" y="299695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450</a:t>
            </a:r>
            <a:endParaRPr lang="cs-CZ" sz="1600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2555776" y="2996952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3600</a:t>
            </a:r>
            <a:endParaRPr lang="cs-CZ" sz="1600" dirty="0"/>
          </a:p>
        </p:txBody>
      </p:sp>
      <p:sp>
        <p:nvSpPr>
          <p:cNvPr id="181" name="TextovéPole 180"/>
          <p:cNvSpPr txBox="1"/>
          <p:nvPr/>
        </p:nvSpPr>
        <p:spPr>
          <a:xfrm>
            <a:off x="6130793" y="2996952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3600</a:t>
            </a:r>
            <a:endParaRPr lang="cs-CZ" sz="1600" dirty="0"/>
          </a:p>
        </p:txBody>
      </p:sp>
      <p:sp>
        <p:nvSpPr>
          <p:cNvPr id="125" name="TextovéPole 124"/>
          <p:cNvSpPr txBox="1"/>
          <p:nvPr/>
        </p:nvSpPr>
        <p:spPr>
          <a:xfrm>
            <a:off x="4283968" y="2977494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3000</a:t>
            </a:r>
            <a:endParaRPr lang="cs-CZ" sz="1600" dirty="0"/>
          </a:p>
        </p:txBody>
      </p:sp>
      <p:cxnSp>
        <p:nvCxnSpPr>
          <p:cNvPr id="132" name="Přímá spojnice 131"/>
          <p:cNvCxnSpPr>
            <a:endCxn id="10" idx="1"/>
          </p:cNvCxnSpPr>
          <p:nvPr/>
        </p:nvCxnSpPr>
        <p:spPr>
          <a:xfrm flipV="1">
            <a:off x="464470" y="1068705"/>
            <a:ext cx="3074" cy="41607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8" name="Přímá spojnice 187"/>
          <p:cNvCxnSpPr/>
          <p:nvPr/>
        </p:nvCxnSpPr>
        <p:spPr>
          <a:xfrm flipV="1">
            <a:off x="8714326" y="1052736"/>
            <a:ext cx="3074" cy="41607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>
            <a:off x="477672" y="1340768"/>
            <a:ext cx="825689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Přímá spojnice 190"/>
          <p:cNvCxnSpPr/>
          <p:nvPr/>
        </p:nvCxnSpPr>
        <p:spPr>
          <a:xfrm rot="-2700000">
            <a:off x="315514" y="133769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Přímá spojnice 191"/>
          <p:cNvCxnSpPr/>
          <p:nvPr/>
        </p:nvCxnSpPr>
        <p:spPr>
          <a:xfrm rot="-2700000">
            <a:off x="8544222" y="133769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TextovéPole 135"/>
          <p:cNvSpPr txBox="1"/>
          <p:nvPr/>
        </p:nvSpPr>
        <p:spPr>
          <a:xfrm>
            <a:off x="4283968" y="1052736"/>
            <a:ext cx="7056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11900</a:t>
            </a:r>
            <a:endParaRPr lang="cs-CZ" sz="1600" dirty="0"/>
          </a:p>
        </p:txBody>
      </p:sp>
      <p:cxnSp>
        <p:nvCxnSpPr>
          <p:cNvPr id="138" name="Přímá spojnice 137"/>
          <p:cNvCxnSpPr/>
          <p:nvPr/>
        </p:nvCxnSpPr>
        <p:spPr>
          <a:xfrm flipH="1">
            <a:off x="2339752" y="1484784"/>
            <a:ext cx="18088" cy="51656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Přímá spojnice 195"/>
          <p:cNvCxnSpPr/>
          <p:nvPr/>
        </p:nvCxnSpPr>
        <p:spPr>
          <a:xfrm>
            <a:off x="6909700" y="1484784"/>
            <a:ext cx="92484" cy="51656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Přímá spojnice 196"/>
          <p:cNvCxnSpPr/>
          <p:nvPr/>
        </p:nvCxnSpPr>
        <p:spPr>
          <a:xfrm rot="2700000">
            <a:off x="2170306" y="160457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Přímá spojnice 197"/>
          <p:cNvCxnSpPr/>
          <p:nvPr/>
        </p:nvCxnSpPr>
        <p:spPr>
          <a:xfrm rot="2700000">
            <a:off x="2180222" y="199191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Přímá spojnice 198"/>
          <p:cNvCxnSpPr/>
          <p:nvPr/>
        </p:nvCxnSpPr>
        <p:spPr>
          <a:xfrm rot="2700000">
            <a:off x="2182494" y="233538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nice 199"/>
          <p:cNvCxnSpPr/>
          <p:nvPr/>
        </p:nvCxnSpPr>
        <p:spPr>
          <a:xfrm rot="2700000">
            <a:off x="2170306" y="261269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Přímá spojnice 200"/>
          <p:cNvCxnSpPr/>
          <p:nvPr/>
        </p:nvCxnSpPr>
        <p:spPr>
          <a:xfrm rot="2700000">
            <a:off x="2170306" y="606530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Přímá spojnice 201"/>
          <p:cNvCxnSpPr/>
          <p:nvPr/>
        </p:nvCxnSpPr>
        <p:spPr>
          <a:xfrm rot="2700000">
            <a:off x="6751522" y="161207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Přímá spojnice 202"/>
          <p:cNvCxnSpPr/>
          <p:nvPr/>
        </p:nvCxnSpPr>
        <p:spPr>
          <a:xfrm rot="2700000">
            <a:off x="6751522" y="183425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nice 203"/>
          <p:cNvCxnSpPr/>
          <p:nvPr/>
        </p:nvCxnSpPr>
        <p:spPr>
          <a:xfrm rot="2700000">
            <a:off x="6751522" y="260892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Přímá spojnice 204"/>
          <p:cNvCxnSpPr/>
          <p:nvPr/>
        </p:nvCxnSpPr>
        <p:spPr>
          <a:xfrm rot="2700000">
            <a:off x="6768938" y="434838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Přímá spojnice 205"/>
          <p:cNvCxnSpPr/>
          <p:nvPr/>
        </p:nvCxnSpPr>
        <p:spPr>
          <a:xfrm rot="2700000">
            <a:off x="6796234" y="521862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Přímá spojnice 206"/>
          <p:cNvCxnSpPr/>
          <p:nvPr/>
        </p:nvCxnSpPr>
        <p:spPr>
          <a:xfrm rot="2700000">
            <a:off x="6827298" y="607895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" name="Přímá spojnice 207"/>
          <p:cNvCxnSpPr/>
          <p:nvPr/>
        </p:nvCxnSpPr>
        <p:spPr>
          <a:xfrm>
            <a:off x="467544" y="3501008"/>
            <a:ext cx="8227827" cy="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Přímá spojnice 208"/>
          <p:cNvCxnSpPr/>
          <p:nvPr/>
        </p:nvCxnSpPr>
        <p:spPr>
          <a:xfrm rot="2700000">
            <a:off x="6792466" y="349793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2" name="TextovéPole 141"/>
          <p:cNvSpPr txBox="1"/>
          <p:nvPr/>
        </p:nvSpPr>
        <p:spPr>
          <a:xfrm>
            <a:off x="2699792" y="3810526"/>
            <a:ext cx="601447" cy="3385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600" dirty="0" smtClean="0"/>
              <a:t>3300</a:t>
            </a:r>
            <a:endParaRPr lang="cs-CZ" sz="1600" dirty="0"/>
          </a:p>
        </p:txBody>
      </p:sp>
      <p:sp>
        <p:nvSpPr>
          <p:cNvPr id="143" name="TextovéPole 142"/>
          <p:cNvSpPr txBox="1"/>
          <p:nvPr/>
        </p:nvSpPr>
        <p:spPr>
          <a:xfrm rot="16200000">
            <a:off x="1972371" y="199618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450</a:t>
            </a:r>
            <a:endParaRPr lang="cs-CZ" sz="1600" dirty="0"/>
          </a:p>
        </p:txBody>
      </p:sp>
      <p:sp>
        <p:nvSpPr>
          <p:cNvPr id="216" name="TextovéPole 215"/>
          <p:cNvSpPr txBox="1"/>
          <p:nvPr/>
        </p:nvSpPr>
        <p:spPr>
          <a:xfrm rot="16200000">
            <a:off x="1972371" y="1642944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450</a:t>
            </a:r>
            <a:endParaRPr lang="cs-CZ" sz="1600" dirty="0"/>
          </a:p>
        </p:txBody>
      </p:sp>
      <p:sp>
        <p:nvSpPr>
          <p:cNvPr id="145" name="TextovéPole 144"/>
          <p:cNvSpPr txBox="1"/>
          <p:nvPr/>
        </p:nvSpPr>
        <p:spPr>
          <a:xfrm rot="16200000">
            <a:off x="2209881" y="2795073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300</a:t>
            </a:r>
            <a:endParaRPr lang="cs-CZ" sz="1600" dirty="0"/>
          </a:p>
        </p:txBody>
      </p:sp>
      <p:sp>
        <p:nvSpPr>
          <p:cNvPr id="153" name="TextovéPole 152"/>
          <p:cNvSpPr txBox="1"/>
          <p:nvPr/>
        </p:nvSpPr>
        <p:spPr>
          <a:xfrm rot="16200000">
            <a:off x="6580883" y="1996181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900</a:t>
            </a:r>
            <a:endParaRPr lang="cs-CZ" sz="1600" dirty="0"/>
          </a:p>
        </p:txBody>
      </p:sp>
      <p:sp>
        <p:nvSpPr>
          <p:cNvPr id="219" name="TextovéPole 218"/>
          <p:cNvSpPr txBox="1"/>
          <p:nvPr/>
        </p:nvSpPr>
        <p:spPr>
          <a:xfrm rot="16200000">
            <a:off x="6602369" y="2867081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900</a:t>
            </a:r>
            <a:endParaRPr lang="cs-CZ" sz="1600" dirty="0"/>
          </a:p>
        </p:txBody>
      </p:sp>
      <p:sp>
        <p:nvSpPr>
          <p:cNvPr id="220" name="TextovéPole 219"/>
          <p:cNvSpPr txBox="1"/>
          <p:nvPr/>
        </p:nvSpPr>
        <p:spPr>
          <a:xfrm rot="16200000">
            <a:off x="6621827" y="3731177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900</a:t>
            </a:r>
            <a:endParaRPr lang="cs-CZ" sz="1600" dirty="0"/>
          </a:p>
        </p:txBody>
      </p:sp>
      <p:sp>
        <p:nvSpPr>
          <p:cNvPr id="221" name="TextovéPole 220"/>
          <p:cNvSpPr txBox="1"/>
          <p:nvPr/>
        </p:nvSpPr>
        <p:spPr>
          <a:xfrm rot="16200000">
            <a:off x="6611947" y="5401009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900</a:t>
            </a:r>
            <a:endParaRPr lang="cs-CZ" sz="1600" dirty="0"/>
          </a:p>
        </p:txBody>
      </p:sp>
      <p:sp>
        <p:nvSpPr>
          <p:cNvPr id="222" name="TextovéPole 221"/>
          <p:cNvSpPr txBox="1"/>
          <p:nvPr/>
        </p:nvSpPr>
        <p:spPr>
          <a:xfrm rot="16200000">
            <a:off x="6621827" y="4639985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900</a:t>
            </a:r>
            <a:endParaRPr lang="cs-CZ" sz="1600" dirty="0"/>
          </a:p>
        </p:txBody>
      </p:sp>
      <p:sp>
        <p:nvSpPr>
          <p:cNvPr id="154" name="TextovéPole 153"/>
          <p:cNvSpPr txBox="1"/>
          <p:nvPr/>
        </p:nvSpPr>
        <p:spPr>
          <a:xfrm rot="16200000">
            <a:off x="1920274" y="4399159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3600</a:t>
            </a:r>
            <a:endParaRPr lang="cs-CZ" sz="1600" dirty="0"/>
          </a:p>
        </p:txBody>
      </p:sp>
      <p:sp>
        <p:nvSpPr>
          <p:cNvPr id="224" name="TextovéPole 223"/>
          <p:cNvSpPr txBox="1"/>
          <p:nvPr/>
        </p:nvSpPr>
        <p:spPr>
          <a:xfrm rot="16200000">
            <a:off x="6530361" y="1492125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300</a:t>
            </a:r>
            <a:endParaRPr lang="cs-CZ" sz="1600" dirty="0"/>
          </a:p>
        </p:txBody>
      </p:sp>
      <p:sp>
        <p:nvSpPr>
          <p:cNvPr id="225" name="Nadpis 1"/>
          <p:cNvSpPr txBox="1">
            <a:spLocks/>
          </p:cNvSpPr>
          <p:nvPr/>
        </p:nvSpPr>
        <p:spPr>
          <a:xfrm>
            <a:off x="431540" y="222261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Krov vaznicové soustavy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8489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30205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Krov vaznicové soustavy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4162700"/>
              </p:ext>
            </p:extLst>
          </p:nvPr>
        </p:nvGraphicFramePr>
        <p:xfrm>
          <a:off x="457200" y="980728"/>
          <a:ext cx="8280920" cy="540060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9615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se zobrazuje v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půdorysu  konstrukce krovu?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95090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Jakou čarou kreslíme v půdoryse obrysy všech hran viditelných  při pohledu shora?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936104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3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Jakou čarou kreslíme v půdoryse   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střešní okna,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poklopy, světlíky?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4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Jakou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čarou kreslíme v půdoryse    konstrukce nad úroveň střešní roviny?      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5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se kreslí okraj střechy, pokud žlab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není navržen?   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6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jsou nakresleny  v půdoryse svislé sloupky?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4644008" y="4941168"/>
            <a:ext cx="41541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Tlustou čerchovanou čarou se dvěma tečkami šipkou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644008" y="3284984"/>
            <a:ext cx="403193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Tlustou čerchovanou čarou se dvěma tečkami s vyznačením úhlopříček tenkou čerchovanou čarou se dvěma tečkami.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572000" y="5661248"/>
            <a:ext cx="414045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Obrys sloupku s vyznačením úhlopříček tlustou plnou čarou.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 rot="480000" flipH="1">
            <a:off x="2075617" y="3368254"/>
            <a:ext cx="60043" cy="736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rot="480000" flipH="1">
            <a:off x="2228017" y="3520654"/>
            <a:ext cx="60043" cy="736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rot="480000" flipH="1">
            <a:off x="2380417" y="3673054"/>
            <a:ext cx="60043" cy="736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572000" y="1412776"/>
            <a:ext cx="40157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Konstrukce krovu se zobrazuje z pohledu z hora bez střešního pláště ( bez krytiny, bednění, latování, folie.)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72000" y="2348880"/>
            <a:ext cx="2102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Tlustou plnou  </a:t>
            </a:r>
            <a:r>
              <a:rPr lang="cs-CZ" dirty="0"/>
              <a:t>čarou</a:t>
            </a:r>
          </a:p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4221088"/>
            <a:ext cx="25928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Velmi tlustou </a:t>
            </a:r>
            <a:r>
              <a:rPr lang="cs-CZ" dirty="0"/>
              <a:t>plnou čarou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2313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2" grpId="0"/>
      <p:bldP spid="9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30205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Krov vaznicové soustavy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7189374"/>
              </p:ext>
            </p:extLst>
          </p:nvPr>
        </p:nvGraphicFramePr>
        <p:xfrm>
          <a:off x="457200" y="980728"/>
          <a:ext cx="8280920" cy="4032448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694928">
                <a:tc>
                  <a:txBody>
                    <a:bodyPr/>
                    <a:lstStyle/>
                    <a:p>
                      <a:pPr marL="342900" indent="-342900">
                        <a:buFontTx/>
                        <a:buAutoNum type="arabicPeriod" startAt="7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Jakou čarou kreslíme v půdoryse  krokve,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vzpěry, výměna krokve ?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Tx/>
                        <a:buAutoNum type="arabicPeriod" startAt="8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Jakou čarou kreslíme ve svislém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řezu  konstrukce zobrazené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v pohledu? 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9.    Jakou čarou se kreslí  vnější obrys 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krytiny?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10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Jakou čarou kreslíme v půdorysu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obrys šikmých čel kleštin?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11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Jakou čarou kreslíme v půdorysu  hřeben, úžlabí, nároží?</a:t>
                      </a: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4608005" y="4293096"/>
            <a:ext cx="414045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Tlustou čerchovanou čarou se dvěma tečkami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680520" y="2852936"/>
            <a:ext cx="403193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Velmi tlustou plnou čarou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1486525"/>
            <a:ext cx="27462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Tenkou </a:t>
            </a:r>
            <a:r>
              <a:rPr lang="cs-CZ" dirty="0" smtClean="0"/>
              <a:t>čerchovanou  </a:t>
            </a:r>
            <a:r>
              <a:rPr lang="cs-CZ" dirty="0"/>
              <a:t>čarou</a:t>
            </a:r>
          </a:p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72000" y="2132856"/>
            <a:ext cx="20497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Tlustou plnou čarou</a:t>
            </a:r>
          </a:p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44008" y="3573016"/>
            <a:ext cx="25928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Velmi tlustou plnou čarou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6263734"/>
            <a:ext cx="8229600" cy="26161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chemeClr val="tx1"/>
                </a:solidFill>
              </a:rPr>
              <a:t>Použité zdroje</a:t>
            </a:r>
            <a:r>
              <a:rPr lang="cs-CZ" sz="1100" b="1" dirty="0">
                <a:solidFill>
                  <a:schemeClr val="tx1"/>
                </a:solidFill>
              </a:rPr>
              <a:t>: </a:t>
            </a:r>
            <a:r>
              <a:rPr lang="cs-CZ" sz="1100" dirty="0">
                <a:solidFill>
                  <a:schemeClr val="tx1"/>
                </a:solidFill>
              </a:rPr>
              <a:t>Čítanka výkresů ve stavebnictví , Ing. Antonín Doseděl a kolektiv, SOBOTÁLES, Praha 2004, ISBN  </a:t>
            </a:r>
            <a:r>
              <a:rPr lang="cs-CZ" sz="1100" dirty="0" smtClean="0">
                <a:solidFill>
                  <a:schemeClr val="tx1"/>
                </a:solidFill>
              </a:rPr>
              <a:t>80-86817-06-7</a:t>
            </a:r>
            <a:r>
              <a:rPr lang="cs-CZ" sz="1100" b="1" dirty="0" smtClean="0">
                <a:solidFill>
                  <a:schemeClr val="tx1"/>
                </a:solidFill>
              </a:rPr>
              <a:t>, </a:t>
            </a:r>
            <a:r>
              <a:rPr lang="cs-CZ" sz="1100" dirty="0">
                <a:solidFill>
                  <a:schemeClr val="tx1"/>
                </a:solidFill>
              </a:rPr>
              <a:t>Archiv </a:t>
            </a:r>
            <a:r>
              <a:rPr lang="cs-CZ" sz="1100" dirty="0" smtClean="0">
                <a:solidFill>
                  <a:schemeClr val="tx1"/>
                </a:solidFill>
              </a:rPr>
              <a:t>autora</a:t>
            </a:r>
            <a:endParaRPr lang="cs-CZ" sz="11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625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8" grpId="0"/>
      <p:bldP spid="19" grpId="0"/>
      <p:bldP spid="20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668</Words>
  <Application>Microsoft Office PowerPoint</Application>
  <PresentationFormat>Předvádění na obrazovce (4:3)</PresentationFormat>
  <Paragraphs>154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Krov vaznicové soustavy</vt:lpstr>
      <vt:lpstr>3</vt:lpstr>
      <vt:lpstr>Prezentace aplikace PowerPoint</vt:lpstr>
      <vt:lpstr>Krov vaznicové soustavy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2</cp:revision>
  <dcterms:created xsi:type="dcterms:W3CDTF">2012-12-12T14:08:59Z</dcterms:created>
  <dcterms:modified xsi:type="dcterms:W3CDTF">2012-12-12T17:21:37Z</dcterms:modified>
</cp:coreProperties>
</file>