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E80D-1A5B-454C-99DB-3E7103FB2D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1D98-089C-4BF4-B370-91F996AF6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724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E80D-1A5B-454C-99DB-3E7103FB2D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1D98-089C-4BF4-B370-91F996AF6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482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E80D-1A5B-454C-99DB-3E7103FB2D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1D98-089C-4BF4-B370-91F996AF6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718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E80D-1A5B-454C-99DB-3E7103FB2D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1D98-089C-4BF4-B370-91F996AF6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145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E80D-1A5B-454C-99DB-3E7103FB2D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1D98-089C-4BF4-B370-91F996AF6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344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E80D-1A5B-454C-99DB-3E7103FB2D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1D98-089C-4BF4-B370-91F996AF6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758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E80D-1A5B-454C-99DB-3E7103FB2D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1D98-089C-4BF4-B370-91F996AF6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75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E80D-1A5B-454C-99DB-3E7103FB2D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1D98-089C-4BF4-B370-91F996AF6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004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E80D-1A5B-454C-99DB-3E7103FB2D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1D98-089C-4BF4-B370-91F996AF6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569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E80D-1A5B-454C-99DB-3E7103FB2D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1D98-089C-4BF4-B370-91F996AF6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630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E80D-1A5B-454C-99DB-3E7103FB2D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B1D98-089C-4BF4-B370-91F996AF6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089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36E80D-1A5B-454C-99DB-3E7103FB2D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EB1D98-089C-4BF4-B370-91F996AF6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680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Postup při Čtení výkresů krovu vaznicové soustavy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5150237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prosinec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8481659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postup při čtení výkresu krovu  vaznicové soustavy.  Postup při čtení  z půdorysu a postup při čtení ze svislého řezu.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5914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188">
        <p:split orient="vert"/>
      </p:transition>
    </mc:Choice>
    <mc:Fallback xmlns="">
      <p:transition spd="slow" advTm="1188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826" y="188640"/>
            <a:ext cx="8249638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při čtení  výkresů krovu vaznicové  soustavy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8825" y="980728"/>
            <a:ext cx="8240462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Pro čtení výkresů vaznicové soustavy  máme k dispozici  půdorys a svislý řez.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0211" y="1484784"/>
            <a:ext cx="1973558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Z půdorysu  čteme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85291" y="1988840"/>
            <a:ext cx="6253996" cy="37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Druh vaznicové soustavy (čteme i ze svislého řezu.)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39552" y="6397217"/>
            <a:ext cx="2344983" cy="4881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08350" y="20608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907704" y="256490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2483768" y="2504518"/>
            <a:ext cx="6253996" cy="37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Umístnění plných vazeb.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481086" y="3053884"/>
            <a:ext cx="6253996" cy="37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Řešení konstrukce střechy  u štítů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483768" y="3586968"/>
            <a:ext cx="6253996" cy="3745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Rozměry střechy a jejich části.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483768" y="4075387"/>
            <a:ext cx="6253996" cy="37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Sklony jednotlivých částí  střechy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483768" y="4595642"/>
            <a:ext cx="6253996" cy="3745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Poloha hřebene střechy, nároží, úžlabí, okapů.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483768" y="5121248"/>
            <a:ext cx="6253996" cy="540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Konstrukce nevystupující nad úroveň střešního pláště (podezdívky)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483768" y="5805264"/>
            <a:ext cx="6253996" cy="37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Konstrukce vystupující nad úroveň střešního pláště (komíny)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2483768" y="6309320"/>
            <a:ext cx="6253996" cy="37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Konstrukce vystupující nad úroveň střešního pláště (komíny)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907704" y="306896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907704" y="356372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907704" y="40770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907704" y="458112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907704" y="514790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1907704" y="57332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1907704" y="637203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513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při čtení  výkresů krovu vaznicové  soustavy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10211" y="1124744"/>
            <a:ext cx="1973558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Ze svislého řezu čteme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485291" y="1988840"/>
            <a:ext cx="6253996" cy="40069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Druh vaznicové  konstrukce střechy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39552" y="6397217"/>
            <a:ext cx="2344983" cy="4881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908350" y="20608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907704" y="256490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2483768" y="2504518"/>
            <a:ext cx="6253996" cy="42042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Způsob ukončení střechy ( okap, římsa, okapní žlab, atika)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481086" y="3053884"/>
            <a:ext cx="6253996" cy="8071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Výškové úrovně povrchu podlahy podstřešního prostoru ( půdy), okapu, střední vaznice, hřebene, hlavy komína.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2483768" y="4005064"/>
            <a:ext cx="6253996" cy="3745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Poloha  světlíků, střešních oken, vikýřů, poklopů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907704" y="306896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907704" y="39957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7076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674781" y="1628800"/>
            <a:ext cx="824674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67544" y="868650"/>
            <a:ext cx="12709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PŮDORYS </a:t>
            </a:r>
            <a:endParaRPr lang="cs-CZ" sz="2000" b="1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5623482" y="1988840"/>
            <a:ext cx="227101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928405" y="1628800"/>
            <a:ext cx="18915" cy="5040560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689295" y="1638053"/>
            <a:ext cx="4401" cy="5040560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460738" y="1628800"/>
            <a:ext cx="10344" cy="50405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092024" y="1628800"/>
            <a:ext cx="0" cy="50405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934056" y="1628800"/>
            <a:ext cx="0" cy="50405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613138" y="1628800"/>
            <a:ext cx="10344" cy="50405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8038512" y="1628800"/>
            <a:ext cx="0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93696" y="1844824"/>
            <a:ext cx="8227827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93696" y="2636912"/>
            <a:ext cx="8227827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93696" y="4365104"/>
            <a:ext cx="8227827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93696" y="5229200"/>
            <a:ext cx="8227827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93696" y="6093296"/>
            <a:ext cx="8227827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Přímá spojnice 2047"/>
          <p:cNvCxnSpPr/>
          <p:nvPr/>
        </p:nvCxnSpPr>
        <p:spPr>
          <a:xfrm flipH="1">
            <a:off x="1597164" y="4365104"/>
            <a:ext cx="152400" cy="1433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3" name="Přímá spojnice 2052"/>
          <p:cNvCxnSpPr/>
          <p:nvPr/>
        </p:nvCxnSpPr>
        <p:spPr>
          <a:xfrm>
            <a:off x="1428290" y="2564904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442804" y="2717304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1428290" y="2492896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1456756" y="2780928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1442804" y="6006774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485784" y="6173688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1485784" y="6237312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1485784" y="5934766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8028168" y="2780928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8028168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7894496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>
            <a:off x="7894496" y="2780928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894496" y="1628800"/>
            <a:ext cx="0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701808" y="1628800"/>
            <a:ext cx="0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1701808" y="2795442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1691464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557792" y="1628800"/>
            <a:ext cx="0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1557792" y="2780928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1557792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1837146" y="2348880"/>
            <a:ext cx="2096910" cy="85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7" name="Přímá spojnice 2066"/>
          <p:cNvCxnSpPr/>
          <p:nvPr/>
        </p:nvCxnSpPr>
        <p:spPr>
          <a:xfrm>
            <a:off x="7746851" y="2348880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7750480" y="2780928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7750480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1843864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H="1">
            <a:off x="1854208" y="2780928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1849036" y="2357412"/>
            <a:ext cx="0" cy="1354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H="1">
            <a:off x="8180568" y="2780928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8180568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1413776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>
            <a:off x="1413776" y="2780928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1413776" y="1988840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8180568" y="1988840"/>
            <a:ext cx="10344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1701808" y="1988840"/>
            <a:ext cx="227101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4091720" y="1988840"/>
            <a:ext cx="13793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8038512" y="1988840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1413776" y="1988840"/>
            <a:ext cx="1543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>
            <a:off x="4094158" y="2362528"/>
            <a:ext cx="13793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V="1">
            <a:off x="5623482" y="2348880"/>
            <a:ext cx="2107404" cy="13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>
            <a:off x="8038512" y="2492896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8038512" y="2708928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8038512" y="5935640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8038512" y="6165312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1341768" y="2492904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1341768" y="2708928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bdélník 113"/>
          <p:cNvSpPr/>
          <p:nvPr/>
        </p:nvSpPr>
        <p:spPr>
          <a:xfrm>
            <a:off x="1341768" y="5935640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bdélník 114"/>
          <p:cNvSpPr/>
          <p:nvPr/>
        </p:nvSpPr>
        <p:spPr>
          <a:xfrm>
            <a:off x="1341768" y="6142632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bdélník 116"/>
          <p:cNvSpPr/>
          <p:nvPr/>
        </p:nvSpPr>
        <p:spPr>
          <a:xfrm>
            <a:off x="6166328" y="2708928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bdélník 117"/>
          <p:cNvSpPr/>
          <p:nvPr/>
        </p:nvSpPr>
        <p:spPr>
          <a:xfrm>
            <a:off x="6166304" y="2564904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bdélník 118"/>
          <p:cNvSpPr/>
          <p:nvPr/>
        </p:nvSpPr>
        <p:spPr>
          <a:xfrm>
            <a:off x="3258688" y="2708928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bdélník 119"/>
          <p:cNvSpPr/>
          <p:nvPr/>
        </p:nvSpPr>
        <p:spPr>
          <a:xfrm>
            <a:off x="3268568" y="2506544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3258712" y="5931872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/>
          <p:cNvSpPr/>
          <p:nvPr/>
        </p:nvSpPr>
        <p:spPr>
          <a:xfrm>
            <a:off x="3254920" y="6165312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bdélník 122"/>
          <p:cNvSpPr/>
          <p:nvPr/>
        </p:nvSpPr>
        <p:spPr>
          <a:xfrm>
            <a:off x="6166304" y="5931872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bdélník 123"/>
          <p:cNvSpPr/>
          <p:nvPr/>
        </p:nvSpPr>
        <p:spPr>
          <a:xfrm>
            <a:off x="6166304" y="6165312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nice 40"/>
          <p:cNvCxnSpPr/>
          <p:nvPr/>
        </p:nvCxnSpPr>
        <p:spPr>
          <a:xfrm>
            <a:off x="5473520" y="2578544"/>
            <a:ext cx="144790" cy="1387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rot="5400000">
            <a:off x="5484153" y="2581567"/>
            <a:ext cx="144790" cy="1387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>
            <a:off x="5473520" y="6020506"/>
            <a:ext cx="144790" cy="1387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rot="5400000">
            <a:off x="5484153" y="6023529"/>
            <a:ext cx="144790" cy="1387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Volný tvar 69"/>
          <p:cNvSpPr/>
          <p:nvPr/>
        </p:nvSpPr>
        <p:spPr>
          <a:xfrm>
            <a:off x="703824" y="6525344"/>
            <a:ext cx="8256895" cy="234262"/>
          </a:xfrm>
          <a:custGeom>
            <a:avLst/>
            <a:gdLst>
              <a:gd name="connsiteX0" fmla="*/ 0 w 8256895"/>
              <a:gd name="connsiteY0" fmla="*/ 97784 h 234262"/>
              <a:gd name="connsiteX1" fmla="*/ 245659 w 8256895"/>
              <a:gd name="connsiteY1" fmla="*/ 111432 h 234262"/>
              <a:gd name="connsiteX2" fmla="*/ 1037229 w 8256895"/>
              <a:gd name="connsiteY2" fmla="*/ 138728 h 234262"/>
              <a:gd name="connsiteX3" fmla="*/ 1351128 w 8256895"/>
              <a:gd name="connsiteY3" fmla="*/ 125080 h 234262"/>
              <a:gd name="connsiteX4" fmla="*/ 1392071 w 8256895"/>
              <a:gd name="connsiteY4" fmla="*/ 111432 h 234262"/>
              <a:gd name="connsiteX5" fmla="*/ 1446662 w 8256895"/>
              <a:gd name="connsiteY5" fmla="*/ 97784 h 234262"/>
              <a:gd name="connsiteX6" fmla="*/ 1719618 w 8256895"/>
              <a:gd name="connsiteY6" fmla="*/ 111432 h 234262"/>
              <a:gd name="connsiteX7" fmla="*/ 1760561 w 8256895"/>
              <a:gd name="connsiteY7" fmla="*/ 125080 h 234262"/>
              <a:gd name="connsiteX8" fmla="*/ 1951629 w 8256895"/>
              <a:gd name="connsiteY8" fmla="*/ 111432 h 234262"/>
              <a:gd name="connsiteX9" fmla="*/ 2006221 w 8256895"/>
              <a:gd name="connsiteY9" fmla="*/ 43193 h 234262"/>
              <a:gd name="connsiteX10" fmla="*/ 2019868 w 8256895"/>
              <a:gd name="connsiteY10" fmla="*/ 84137 h 234262"/>
              <a:gd name="connsiteX11" fmla="*/ 2047164 w 8256895"/>
              <a:gd name="connsiteY11" fmla="*/ 125080 h 234262"/>
              <a:gd name="connsiteX12" fmla="*/ 2074459 w 8256895"/>
              <a:gd name="connsiteY12" fmla="*/ 206967 h 234262"/>
              <a:gd name="connsiteX13" fmla="*/ 2101755 w 8256895"/>
              <a:gd name="connsiteY13" fmla="*/ 166023 h 234262"/>
              <a:gd name="connsiteX14" fmla="*/ 2115403 w 8256895"/>
              <a:gd name="connsiteY14" fmla="*/ 125080 h 234262"/>
              <a:gd name="connsiteX15" fmla="*/ 2210937 w 8256895"/>
              <a:gd name="connsiteY15" fmla="*/ 97784 h 234262"/>
              <a:gd name="connsiteX16" fmla="*/ 2347415 w 8256895"/>
              <a:gd name="connsiteY16" fmla="*/ 111432 h 234262"/>
              <a:gd name="connsiteX17" fmla="*/ 2429301 w 8256895"/>
              <a:gd name="connsiteY17" fmla="*/ 138728 h 234262"/>
              <a:gd name="connsiteX18" fmla="*/ 3466531 w 8256895"/>
              <a:gd name="connsiteY18" fmla="*/ 125080 h 234262"/>
              <a:gd name="connsiteX19" fmla="*/ 3534770 w 8256895"/>
              <a:gd name="connsiteY19" fmla="*/ 111432 h 234262"/>
              <a:gd name="connsiteX20" fmla="*/ 3848668 w 8256895"/>
              <a:gd name="connsiteY20" fmla="*/ 125080 h 234262"/>
              <a:gd name="connsiteX21" fmla="*/ 4039737 w 8256895"/>
              <a:gd name="connsiteY21" fmla="*/ 70489 h 234262"/>
              <a:gd name="connsiteX22" fmla="*/ 4067032 w 8256895"/>
              <a:gd name="connsiteY22" fmla="*/ 29546 h 234262"/>
              <a:gd name="connsiteX23" fmla="*/ 4121624 w 8256895"/>
              <a:gd name="connsiteY23" fmla="*/ 111432 h 234262"/>
              <a:gd name="connsiteX24" fmla="*/ 4135271 w 8256895"/>
              <a:gd name="connsiteY24" fmla="*/ 152376 h 234262"/>
              <a:gd name="connsiteX25" fmla="*/ 4176215 w 8256895"/>
              <a:gd name="connsiteY25" fmla="*/ 234262 h 234262"/>
              <a:gd name="connsiteX26" fmla="*/ 4189862 w 8256895"/>
              <a:gd name="connsiteY26" fmla="*/ 193319 h 234262"/>
              <a:gd name="connsiteX27" fmla="*/ 4913194 w 8256895"/>
              <a:gd name="connsiteY27" fmla="*/ 125080 h 234262"/>
              <a:gd name="connsiteX28" fmla="*/ 5418161 w 8256895"/>
              <a:gd name="connsiteY28" fmla="*/ 125080 h 234262"/>
              <a:gd name="connsiteX29" fmla="*/ 5909480 w 8256895"/>
              <a:gd name="connsiteY29" fmla="*/ 138728 h 234262"/>
              <a:gd name="connsiteX30" fmla="*/ 6005015 w 8256895"/>
              <a:gd name="connsiteY30" fmla="*/ 125080 h 234262"/>
              <a:gd name="connsiteX31" fmla="*/ 6045958 w 8256895"/>
              <a:gd name="connsiteY31" fmla="*/ 43193 h 234262"/>
              <a:gd name="connsiteX32" fmla="*/ 6086901 w 8256895"/>
              <a:gd name="connsiteY32" fmla="*/ 29546 h 234262"/>
              <a:gd name="connsiteX33" fmla="*/ 6127844 w 8256895"/>
              <a:gd name="connsiteY33" fmla="*/ 179671 h 234262"/>
              <a:gd name="connsiteX34" fmla="*/ 6141492 w 8256895"/>
              <a:gd name="connsiteY34" fmla="*/ 220614 h 234262"/>
              <a:gd name="connsiteX35" fmla="*/ 6182435 w 8256895"/>
              <a:gd name="connsiteY35" fmla="*/ 206967 h 234262"/>
              <a:gd name="connsiteX36" fmla="*/ 6196083 w 8256895"/>
              <a:gd name="connsiteY36" fmla="*/ 125080 h 234262"/>
              <a:gd name="connsiteX37" fmla="*/ 6509982 w 8256895"/>
              <a:gd name="connsiteY37" fmla="*/ 111432 h 234262"/>
              <a:gd name="connsiteX38" fmla="*/ 6919415 w 8256895"/>
              <a:gd name="connsiteY38" fmla="*/ 125080 h 234262"/>
              <a:gd name="connsiteX39" fmla="*/ 7069540 w 8256895"/>
              <a:gd name="connsiteY39" fmla="*/ 138728 h 234262"/>
              <a:gd name="connsiteX40" fmla="*/ 8256895 w 8256895"/>
              <a:gd name="connsiteY40" fmla="*/ 138728 h 234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8256895" h="234262">
                <a:moveTo>
                  <a:pt x="0" y="97784"/>
                </a:moveTo>
                <a:cubicBezTo>
                  <a:pt x="142970" y="154974"/>
                  <a:pt x="-3788" y="107919"/>
                  <a:pt x="245659" y="111432"/>
                </a:cubicBezTo>
                <a:cubicBezTo>
                  <a:pt x="509646" y="115150"/>
                  <a:pt x="1037229" y="138728"/>
                  <a:pt x="1037229" y="138728"/>
                </a:cubicBezTo>
                <a:cubicBezTo>
                  <a:pt x="1141862" y="134179"/>
                  <a:pt x="1246705" y="133113"/>
                  <a:pt x="1351128" y="125080"/>
                </a:cubicBezTo>
                <a:cubicBezTo>
                  <a:pt x="1365472" y="123977"/>
                  <a:pt x="1378239" y="115384"/>
                  <a:pt x="1392071" y="111432"/>
                </a:cubicBezTo>
                <a:cubicBezTo>
                  <a:pt x="1410106" y="106279"/>
                  <a:pt x="1428465" y="102333"/>
                  <a:pt x="1446662" y="97784"/>
                </a:cubicBezTo>
                <a:cubicBezTo>
                  <a:pt x="1537647" y="102333"/>
                  <a:pt x="1628861" y="103540"/>
                  <a:pt x="1719618" y="111432"/>
                </a:cubicBezTo>
                <a:cubicBezTo>
                  <a:pt x="1733950" y="112678"/>
                  <a:pt x="1746175" y="125080"/>
                  <a:pt x="1760561" y="125080"/>
                </a:cubicBezTo>
                <a:cubicBezTo>
                  <a:pt x="1824413" y="125080"/>
                  <a:pt x="1887940" y="115981"/>
                  <a:pt x="1951629" y="111432"/>
                </a:cubicBezTo>
                <a:cubicBezTo>
                  <a:pt x="1982903" y="-13663"/>
                  <a:pt x="1958116" y="-28963"/>
                  <a:pt x="2006221" y="43193"/>
                </a:cubicBezTo>
                <a:cubicBezTo>
                  <a:pt x="2010770" y="56841"/>
                  <a:pt x="2013434" y="71270"/>
                  <a:pt x="2019868" y="84137"/>
                </a:cubicBezTo>
                <a:cubicBezTo>
                  <a:pt x="2027203" y="98808"/>
                  <a:pt x="2040502" y="110091"/>
                  <a:pt x="2047164" y="125080"/>
                </a:cubicBezTo>
                <a:cubicBezTo>
                  <a:pt x="2058849" y="151372"/>
                  <a:pt x="2074459" y="206967"/>
                  <a:pt x="2074459" y="206967"/>
                </a:cubicBezTo>
                <a:cubicBezTo>
                  <a:pt x="2083558" y="193319"/>
                  <a:pt x="2094419" y="180694"/>
                  <a:pt x="2101755" y="166023"/>
                </a:cubicBezTo>
                <a:cubicBezTo>
                  <a:pt x="2108189" y="153156"/>
                  <a:pt x="2105231" y="135252"/>
                  <a:pt x="2115403" y="125080"/>
                </a:cubicBezTo>
                <a:cubicBezTo>
                  <a:pt x="2121930" y="118553"/>
                  <a:pt x="2210464" y="97902"/>
                  <a:pt x="2210937" y="97784"/>
                </a:cubicBezTo>
                <a:cubicBezTo>
                  <a:pt x="2256430" y="102333"/>
                  <a:pt x="2302479" y="103006"/>
                  <a:pt x="2347415" y="111432"/>
                </a:cubicBezTo>
                <a:cubicBezTo>
                  <a:pt x="2375694" y="116734"/>
                  <a:pt x="2429301" y="138728"/>
                  <a:pt x="2429301" y="138728"/>
                </a:cubicBezTo>
                <a:lnTo>
                  <a:pt x="3466531" y="125080"/>
                </a:lnTo>
                <a:cubicBezTo>
                  <a:pt x="3489721" y="124507"/>
                  <a:pt x="3511573" y="111432"/>
                  <a:pt x="3534770" y="111432"/>
                </a:cubicBezTo>
                <a:cubicBezTo>
                  <a:pt x="3639502" y="111432"/>
                  <a:pt x="3744035" y="120531"/>
                  <a:pt x="3848668" y="125080"/>
                </a:cubicBezTo>
                <a:cubicBezTo>
                  <a:pt x="4109906" y="104984"/>
                  <a:pt x="3990482" y="168999"/>
                  <a:pt x="4039737" y="70489"/>
                </a:cubicBezTo>
                <a:cubicBezTo>
                  <a:pt x="4047072" y="55818"/>
                  <a:pt x="4057934" y="43194"/>
                  <a:pt x="4067032" y="29546"/>
                </a:cubicBezTo>
                <a:cubicBezTo>
                  <a:pt x="4085229" y="56841"/>
                  <a:pt x="4111251" y="80310"/>
                  <a:pt x="4121624" y="111432"/>
                </a:cubicBezTo>
                <a:cubicBezTo>
                  <a:pt x="4126173" y="125080"/>
                  <a:pt x="4128837" y="139509"/>
                  <a:pt x="4135271" y="152376"/>
                </a:cubicBezTo>
                <a:cubicBezTo>
                  <a:pt x="4188189" y="258213"/>
                  <a:pt x="4141907" y="131341"/>
                  <a:pt x="4176215" y="234262"/>
                </a:cubicBezTo>
                <a:cubicBezTo>
                  <a:pt x="4180764" y="220614"/>
                  <a:pt x="4185910" y="207151"/>
                  <a:pt x="4189862" y="193319"/>
                </a:cubicBezTo>
                <a:cubicBezTo>
                  <a:pt x="4271097" y="-91009"/>
                  <a:pt x="4056079" y="141563"/>
                  <a:pt x="4913194" y="125080"/>
                </a:cubicBezTo>
                <a:cubicBezTo>
                  <a:pt x="5135343" y="88054"/>
                  <a:pt x="4961901" y="111460"/>
                  <a:pt x="5418161" y="125080"/>
                </a:cubicBezTo>
                <a:lnTo>
                  <a:pt x="5909480" y="138728"/>
                </a:lnTo>
                <a:cubicBezTo>
                  <a:pt x="5941325" y="134179"/>
                  <a:pt x="5975619" y="138145"/>
                  <a:pt x="6005015" y="125080"/>
                </a:cubicBezTo>
                <a:cubicBezTo>
                  <a:pt x="6050574" y="104831"/>
                  <a:pt x="6018103" y="71048"/>
                  <a:pt x="6045958" y="43193"/>
                </a:cubicBezTo>
                <a:cubicBezTo>
                  <a:pt x="6056130" y="33021"/>
                  <a:pt x="6073253" y="34095"/>
                  <a:pt x="6086901" y="29546"/>
                </a:cubicBezTo>
                <a:cubicBezTo>
                  <a:pt x="6106191" y="125994"/>
                  <a:pt x="6093215" y="75782"/>
                  <a:pt x="6127844" y="179671"/>
                </a:cubicBezTo>
                <a:lnTo>
                  <a:pt x="6141492" y="220614"/>
                </a:lnTo>
                <a:cubicBezTo>
                  <a:pt x="6155140" y="216065"/>
                  <a:pt x="6175298" y="219457"/>
                  <a:pt x="6182435" y="206967"/>
                </a:cubicBezTo>
                <a:cubicBezTo>
                  <a:pt x="6196164" y="182941"/>
                  <a:pt x="6169518" y="132828"/>
                  <a:pt x="6196083" y="125080"/>
                </a:cubicBezTo>
                <a:cubicBezTo>
                  <a:pt x="6296626" y="95755"/>
                  <a:pt x="6405349" y="115981"/>
                  <a:pt x="6509982" y="111432"/>
                </a:cubicBezTo>
                <a:lnTo>
                  <a:pt x="6919415" y="125080"/>
                </a:lnTo>
                <a:cubicBezTo>
                  <a:pt x="6969603" y="127528"/>
                  <a:pt x="7019295" y="138215"/>
                  <a:pt x="7069540" y="138728"/>
                </a:cubicBezTo>
                <a:cubicBezTo>
                  <a:pt x="7465304" y="142766"/>
                  <a:pt x="7861110" y="138728"/>
                  <a:pt x="8256895" y="13872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2" name="Přímá spojnice 71"/>
          <p:cNvCxnSpPr>
            <a:endCxn id="70" idx="22"/>
          </p:cNvCxnSpPr>
          <p:nvPr/>
        </p:nvCxnSpPr>
        <p:spPr>
          <a:xfrm flipH="1">
            <a:off x="4770856" y="1628800"/>
            <a:ext cx="10545" cy="4926090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5556548" y="2795442"/>
            <a:ext cx="0" cy="92159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5518232" y="3717032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>
            <a:off x="3994740" y="2780928"/>
            <a:ext cx="0" cy="92159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>
            <a:off x="3970072" y="3702518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>
            <a:off x="5572468" y="5010274"/>
            <a:ext cx="0" cy="92159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>
            <a:off x="5518232" y="5013176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>
            <a:off x="3988648" y="5013176"/>
            <a:ext cx="0" cy="92159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3965120" y="5013176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>
            <a:endCxn id="70" idx="27"/>
          </p:cNvCxnSpPr>
          <p:nvPr/>
        </p:nvCxnSpPr>
        <p:spPr>
          <a:xfrm>
            <a:off x="5590240" y="6237312"/>
            <a:ext cx="26778" cy="413112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flipH="1">
            <a:off x="3965120" y="6237312"/>
            <a:ext cx="14166" cy="432048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549680" y="4941168"/>
            <a:ext cx="85588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rot="-2700000">
            <a:off x="510602" y="494424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 rot="-2700000">
            <a:off x="4593910" y="495789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 rot="-2700000">
            <a:off x="8777874" y="495789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549680" y="3241723"/>
            <a:ext cx="85588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 rot="-2700000">
            <a:off x="496954" y="322969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rot="-2700000">
            <a:off x="1230682" y="326826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 rot="-2700000">
            <a:off x="1682526" y="326826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rot="-2700000">
            <a:off x="3829118" y="325461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rot="-2700000">
            <a:off x="5393498" y="325461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 rot="-2700000">
            <a:off x="7587182" y="326826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rot="-2700000">
            <a:off x="8019230" y="326826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 rot="-2700000">
            <a:off x="8770374" y="324096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2565904" y="4643844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5950</a:t>
            </a:r>
            <a:endParaRPr lang="cs-CZ" sz="1600" dirty="0"/>
          </a:p>
        </p:txBody>
      </p:sp>
      <p:sp>
        <p:nvSpPr>
          <p:cNvPr id="174" name="TextovéPole 173"/>
          <p:cNvSpPr txBox="1"/>
          <p:nvPr/>
        </p:nvSpPr>
        <p:spPr>
          <a:xfrm>
            <a:off x="6094296" y="4653136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5950</a:t>
            </a:r>
            <a:endParaRPr lang="cs-CZ" sz="1600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837712" y="2996952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</a:t>
            </a:r>
            <a:endParaRPr lang="cs-CZ" sz="1600" dirty="0"/>
          </a:p>
        </p:txBody>
      </p:sp>
      <p:sp>
        <p:nvSpPr>
          <p:cNvPr id="176" name="TextovéPole 175"/>
          <p:cNvSpPr txBox="1"/>
          <p:nvPr/>
        </p:nvSpPr>
        <p:spPr>
          <a:xfrm>
            <a:off x="8254536" y="2996952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</a:t>
            </a:r>
            <a:endParaRPr lang="cs-CZ" sz="1600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1890536" y="2977494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</a:t>
            </a:r>
            <a:endParaRPr lang="cs-CZ" sz="1600" dirty="0"/>
          </a:p>
        </p:txBody>
      </p:sp>
      <p:sp>
        <p:nvSpPr>
          <p:cNvPr id="178" name="TextovéPole 177"/>
          <p:cNvSpPr txBox="1"/>
          <p:nvPr/>
        </p:nvSpPr>
        <p:spPr>
          <a:xfrm>
            <a:off x="7348764" y="299695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</a:t>
            </a:r>
            <a:endParaRPr lang="cs-CZ" sz="16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2781928" y="2996952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3600</a:t>
            </a:r>
            <a:endParaRPr lang="cs-CZ" sz="1600" dirty="0"/>
          </a:p>
        </p:txBody>
      </p:sp>
      <p:sp>
        <p:nvSpPr>
          <p:cNvPr id="181" name="TextovéPole 180"/>
          <p:cNvSpPr txBox="1"/>
          <p:nvPr/>
        </p:nvSpPr>
        <p:spPr>
          <a:xfrm>
            <a:off x="6356945" y="2996952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3600</a:t>
            </a:r>
            <a:endParaRPr lang="cs-CZ" sz="1600" dirty="0"/>
          </a:p>
        </p:txBody>
      </p:sp>
      <p:sp>
        <p:nvSpPr>
          <p:cNvPr id="125" name="TextovéPole 124"/>
          <p:cNvSpPr txBox="1"/>
          <p:nvPr/>
        </p:nvSpPr>
        <p:spPr>
          <a:xfrm>
            <a:off x="4510120" y="2977494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3000</a:t>
            </a:r>
            <a:endParaRPr lang="cs-CZ" sz="1600" dirty="0"/>
          </a:p>
        </p:txBody>
      </p:sp>
      <p:cxnSp>
        <p:nvCxnSpPr>
          <p:cNvPr id="132" name="Přímá spojnice 131"/>
          <p:cNvCxnSpPr/>
          <p:nvPr/>
        </p:nvCxnSpPr>
        <p:spPr>
          <a:xfrm flipV="1">
            <a:off x="752502" y="1068705"/>
            <a:ext cx="3074" cy="416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Přímá spojnice 187"/>
          <p:cNvCxnSpPr/>
          <p:nvPr/>
        </p:nvCxnSpPr>
        <p:spPr>
          <a:xfrm flipV="1">
            <a:off x="8934118" y="1052736"/>
            <a:ext cx="3074" cy="4160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>
            <a:off x="703824" y="1340768"/>
            <a:ext cx="825689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/>
          <p:nvPr/>
        </p:nvCxnSpPr>
        <p:spPr>
          <a:xfrm rot="-2700000">
            <a:off x="541666" y="133769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/>
          <p:nvPr/>
        </p:nvCxnSpPr>
        <p:spPr>
          <a:xfrm rot="-2700000">
            <a:off x="8770374" y="133769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TextovéPole 135"/>
          <p:cNvSpPr txBox="1"/>
          <p:nvPr/>
        </p:nvSpPr>
        <p:spPr>
          <a:xfrm>
            <a:off x="4283968" y="1052736"/>
            <a:ext cx="7056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11900</a:t>
            </a:r>
            <a:endParaRPr lang="cs-CZ" sz="1600" dirty="0"/>
          </a:p>
        </p:txBody>
      </p:sp>
      <p:cxnSp>
        <p:nvCxnSpPr>
          <p:cNvPr id="138" name="Přímá spojnice 137"/>
          <p:cNvCxnSpPr/>
          <p:nvPr/>
        </p:nvCxnSpPr>
        <p:spPr>
          <a:xfrm flipH="1">
            <a:off x="2565904" y="1484784"/>
            <a:ext cx="18088" cy="51656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>
            <a:off x="7135852" y="1484784"/>
            <a:ext cx="92484" cy="51656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 rot="2700000">
            <a:off x="2396458" y="160457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 rot="2700000">
            <a:off x="2406374" y="199191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 rot="2700000">
            <a:off x="2408646" y="233538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 rot="2700000">
            <a:off x="2396458" y="261269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 rot="2700000">
            <a:off x="2396458" y="606530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/>
          <p:nvPr/>
        </p:nvCxnSpPr>
        <p:spPr>
          <a:xfrm rot="2700000">
            <a:off x="6977674" y="161207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 rot="2700000">
            <a:off x="6977674" y="183425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 rot="2700000">
            <a:off x="6977674" y="260892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204"/>
          <p:cNvCxnSpPr/>
          <p:nvPr/>
        </p:nvCxnSpPr>
        <p:spPr>
          <a:xfrm rot="2700000">
            <a:off x="6995090" y="434838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 rot="2700000">
            <a:off x="7022386" y="521862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 rot="2700000">
            <a:off x="7053450" y="607895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Přímá spojnice 207"/>
          <p:cNvCxnSpPr/>
          <p:nvPr/>
        </p:nvCxnSpPr>
        <p:spPr>
          <a:xfrm>
            <a:off x="693696" y="3501008"/>
            <a:ext cx="8227827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 rot="2700000">
            <a:off x="7018618" y="349793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2" name="TextovéPole 141"/>
          <p:cNvSpPr txBox="1"/>
          <p:nvPr/>
        </p:nvSpPr>
        <p:spPr>
          <a:xfrm>
            <a:off x="2925944" y="3810526"/>
            <a:ext cx="601447" cy="3385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600" dirty="0" smtClean="0"/>
              <a:t>3300</a:t>
            </a:r>
            <a:endParaRPr lang="cs-CZ" sz="1600" dirty="0"/>
          </a:p>
        </p:txBody>
      </p:sp>
      <p:sp>
        <p:nvSpPr>
          <p:cNvPr id="143" name="TextovéPole 142"/>
          <p:cNvSpPr txBox="1"/>
          <p:nvPr/>
        </p:nvSpPr>
        <p:spPr>
          <a:xfrm rot="16200000">
            <a:off x="2198523" y="199618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</a:t>
            </a:r>
            <a:endParaRPr lang="cs-CZ" sz="1600" dirty="0"/>
          </a:p>
        </p:txBody>
      </p:sp>
      <p:sp>
        <p:nvSpPr>
          <p:cNvPr id="216" name="TextovéPole 215"/>
          <p:cNvSpPr txBox="1"/>
          <p:nvPr/>
        </p:nvSpPr>
        <p:spPr>
          <a:xfrm rot="16200000">
            <a:off x="2198523" y="1642944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</a:t>
            </a:r>
            <a:endParaRPr lang="cs-CZ" sz="1600" dirty="0"/>
          </a:p>
        </p:txBody>
      </p:sp>
      <p:sp>
        <p:nvSpPr>
          <p:cNvPr id="145" name="TextovéPole 144"/>
          <p:cNvSpPr txBox="1"/>
          <p:nvPr/>
        </p:nvSpPr>
        <p:spPr>
          <a:xfrm rot="16200000">
            <a:off x="2436033" y="2795073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300</a:t>
            </a:r>
            <a:endParaRPr lang="cs-CZ" sz="1600" dirty="0"/>
          </a:p>
        </p:txBody>
      </p:sp>
      <p:sp>
        <p:nvSpPr>
          <p:cNvPr id="153" name="TextovéPole 152"/>
          <p:cNvSpPr txBox="1"/>
          <p:nvPr/>
        </p:nvSpPr>
        <p:spPr>
          <a:xfrm rot="16200000">
            <a:off x="6807035" y="1996181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900</a:t>
            </a:r>
            <a:endParaRPr lang="cs-CZ" sz="1600" dirty="0"/>
          </a:p>
        </p:txBody>
      </p:sp>
      <p:sp>
        <p:nvSpPr>
          <p:cNvPr id="219" name="TextovéPole 218"/>
          <p:cNvSpPr txBox="1"/>
          <p:nvPr/>
        </p:nvSpPr>
        <p:spPr>
          <a:xfrm rot="16200000">
            <a:off x="6828521" y="2867081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900</a:t>
            </a:r>
            <a:endParaRPr lang="cs-CZ" sz="1600" dirty="0"/>
          </a:p>
        </p:txBody>
      </p:sp>
      <p:sp>
        <p:nvSpPr>
          <p:cNvPr id="220" name="TextovéPole 219"/>
          <p:cNvSpPr txBox="1"/>
          <p:nvPr/>
        </p:nvSpPr>
        <p:spPr>
          <a:xfrm rot="16200000">
            <a:off x="6847979" y="3731177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900</a:t>
            </a:r>
            <a:endParaRPr lang="cs-CZ" sz="1600" dirty="0"/>
          </a:p>
        </p:txBody>
      </p:sp>
      <p:sp>
        <p:nvSpPr>
          <p:cNvPr id="221" name="TextovéPole 220"/>
          <p:cNvSpPr txBox="1"/>
          <p:nvPr/>
        </p:nvSpPr>
        <p:spPr>
          <a:xfrm rot="16200000">
            <a:off x="6838099" y="5401009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900</a:t>
            </a:r>
            <a:endParaRPr lang="cs-CZ" sz="1600" dirty="0"/>
          </a:p>
        </p:txBody>
      </p:sp>
      <p:sp>
        <p:nvSpPr>
          <p:cNvPr id="222" name="TextovéPole 221"/>
          <p:cNvSpPr txBox="1"/>
          <p:nvPr/>
        </p:nvSpPr>
        <p:spPr>
          <a:xfrm rot="16200000">
            <a:off x="6847979" y="4639985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900</a:t>
            </a:r>
            <a:endParaRPr lang="cs-CZ" sz="1600" dirty="0"/>
          </a:p>
        </p:txBody>
      </p:sp>
      <p:sp>
        <p:nvSpPr>
          <p:cNvPr id="154" name="TextovéPole 153"/>
          <p:cNvSpPr txBox="1"/>
          <p:nvPr/>
        </p:nvSpPr>
        <p:spPr>
          <a:xfrm rot="16200000">
            <a:off x="2146426" y="4399159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3600</a:t>
            </a:r>
            <a:endParaRPr lang="cs-CZ" sz="1600" dirty="0"/>
          </a:p>
        </p:txBody>
      </p:sp>
      <p:sp>
        <p:nvSpPr>
          <p:cNvPr id="224" name="TextovéPole 223"/>
          <p:cNvSpPr txBox="1"/>
          <p:nvPr/>
        </p:nvSpPr>
        <p:spPr>
          <a:xfrm rot="16200000">
            <a:off x="6756513" y="1492125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300</a:t>
            </a:r>
            <a:endParaRPr lang="cs-CZ" sz="1600" dirty="0"/>
          </a:p>
        </p:txBody>
      </p:sp>
      <p:sp>
        <p:nvSpPr>
          <p:cNvPr id="144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při čtení  výkresů krovu vaznicové  soustavy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3" name="Přímá spojnice 2"/>
          <p:cNvCxnSpPr/>
          <p:nvPr/>
        </p:nvCxnSpPr>
        <p:spPr>
          <a:xfrm flipH="1">
            <a:off x="179512" y="1628800"/>
            <a:ext cx="3701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64596" y="1612078"/>
            <a:ext cx="0" cy="50303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 rot="16200000">
            <a:off x="-180528" y="5859230"/>
            <a:ext cx="7056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13200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073280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980728"/>
            <a:ext cx="289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PŘÍČNÝ SVISLÝ ŘEZ  A  -  A</a:t>
            </a:r>
            <a:endParaRPr lang="cs-CZ" sz="2000" b="1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7884368" y="4685790"/>
            <a:ext cx="0" cy="11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245118" y="4685790"/>
            <a:ext cx="0" cy="11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619672" y="5650922"/>
            <a:ext cx="0" cy="216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524328" y="5621894"/>
            <a:ext cx="0" cy="216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619672" y="5621894"/>
            <a:ext cx="59046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619672" y="5333862"/>
            <a:ext cx="59046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7524328" y="4685790"/>
            <a:ext cx="0" cy="64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1618548" y="4685790"/>
            <a:ext cx="0" cy="64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509814" y="4685790"/>
            <a:ext cx="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619672" y="5405870"/>
            <a:ext cx="59046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517071" y="5261854"/>
            <a:ext cx="7257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619672" y="5261854"/>
            <a:ext cx="7257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rot="-120000" flipV="1">
            <a:off x="7765049" y="4541888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rot="-180000" flipV="1">
            <a:off x="7635547" y="4541888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7740368" y="4685790"/>
            <a:ext cx="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Přímá spojnice 1028"/>
          <p:cNvCxnSpPr/>
          <p:nvPr/>
        </p:nvCxnSpPr>
        <p:spPr>
          <a:xfrm rot="-300000">
            <a:off x="7639094" y="4680699"/>
            <a:ext cx="1168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rot="-300000">
            <a:off x="1475434" y="5069205"/>
            <a:ext cx="116806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rot="-300000">
            <a:off x="7639094" y="4536683"/>
            <a:ext cx="11680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259632" y="4695972"/>
            <a:ext cx="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-120000" flipV="1">
            <a:off x="1514867" y="455207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rot="-180000" flipV="1">
            <a:off x="1385365" y="455207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1490186" y="4695972"/>
            <a:ext cx="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-300000">
            <a:off x="1388912" y="4690881"/>
            <a:ext cx="1168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rot="-300000">
            <a:off x="1388912" y="4546865"/>
            <a:ext cx="11680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1030"/>
          <p:cNvCxnSpPr/>
          <p:nvPr/>
        </p:nvCxnSpPr>
        <p:spPr>
          <a:xfrm flipV="1">
            <a:off x="1634756" y="3101614"/>
            <a:ext cx="1656000" cy="12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467544" y="1906506"/>
            <a:ext cx="4104456" cy="31532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488523" y="1820990"/>
            <a:ext cx="4109966" cy="316077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 flipV="1">
            <a:off x="5846744" y="3099138"/>
            <a:ext cx="1677584" cy="1285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H="1" flipV="1">
            <a:off x="4572000" y="1902880"/>
            <a:ext cx="4176463" cy="32047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 flipV="1">
            <a:off x="4572000" y="1844824"/>
            <a:ext cx="4176464" cy="32009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1033"/>
          <p:cNvCxnSpPr/>
          <p:nvPr/>
        </p:nvCxnSpPr>
        <p:spPr>
          <a:xfrm>
            <a:off x="3261342" y="2928570"/>
            <a:ext cx="26642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6" name="Přímá spojnice 1035"/>
          <p:cNvCxnSpPr/>
          <p:nvPr/>
        </p:nvCxnSpPr>
        <p:spPr>
          <a:xfrm>
            <a:off x="1259632" y="4383244"/>
            <a:ext cx="27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8" name="Přímá spojnice 1037"/>
          <p:cNvCxnSpPr/>
          <p:nvPr/>
        </p:nvCxnSpPr>
        <p:spPr>
          <a:xfrm>
            <a:off x="1158596" y="4541774"/>
            <a:ext cx="288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0" name="Obdélník 1039"/>
          <p:cNvSpPr/>
          <p:nvPr/>
        </p:nvSpPr>
        <p:spPr>
          <a:xfrm>
            <a:off x="3693952" y="2763084"/>
            <a:ext cx="180000" cy="180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66" name="Obdélník 65"/>
          <p:cNvSpPr/>
          <p:nvPr/>
        </p:nvSpPr>
        <p:spPr>
          <a:xfrm>
            <a:off x="5292096" y="2777598"/>
            <a:ext cx="180000" cy="180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cxnSp>
        <p:nvCxnSpPr>
          <p:cNvPr id="1042" name="Přímá spojnice 1041"/>
          <p:cNvCxnSpPr/>
          <p:nvPr/>
        </p:nvCxnSpPr>
        <p:spPr>
          <a:xfrm rot="-120000" flipH="1">
            <a:off x="3661007" y="2943659"/>
            <a:ext cx="58048" cy="144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rot="-120000" flipH="1">
            <a:off x="5438203" y="2949671"/>
            <a:ext cx="58048" cy="144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4" name="Přímá spojnice 1043"/>
          <p:cNvCxnSpPr/>
          <p:nvPr/>
        </p:nvCxnSpPr>
        <p:spPr>
          <a:xfrm>
            <a:off x="3794426" y="2944031"/>
            <a:ext cx="0" cy="63261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5335060" y="2957598"/>
            <a:ext cx="0" cy="63261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6" name="Přímá spojnice 1045"/>
          <p:cNvCxnSpPr/>
          <p:nvPr/>
        </p:nvCxnSpPr>
        <p:spPr>
          <a:xfrm rot="540000" flipH="1">
            <a:off x="3707904" y="3576642"/>
            <a:ext cx="8652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rot="540000" flipH="1">
            <a:off x="5350106" y="3597924"/>
            <a:ext cx="8652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8" name="Přímá spojnice 1047"/>
          <p:cNvCxnSpPr/>
          <p:nvPr/>
        </p:nvCxnSpPr>
        <p:spPr>
          <a:xfrm>
            <a:off x="3794426" y="3101614"/>
            <a:ext cx="15562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3002338" y="3101614"/>
            <a:ext cx="64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1" name="Přímá spojnice 1050"/>
          <p:cNvCxnSpPr/>
          <p:nvPr/>
        </p:nvCxnSpPr>
        <p:spPr>
          <a:xfrm rot="60000" flipV="1">
            <a:off x="3556837" y="2134753"/>
            <a:ext cx="1008000" cy="79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4" name="Přímá spojnice 1053"/>
          <p:cNvCxnSpPr/>
          <p:nvPr/>
        </p:nvCxnSpPr>
        <p:spPr>
          <a:xfrm rot="-180000" flipV="1">
            <a:off x="4571438" y="2021494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rot="-5820000" flipV="1">
            <a:off x="4430891" y="2018324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5479148" y="3101614"/>
            <a:ext cx="64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rot="120000">
            <a:off x="4598033" y="2184424"/>
            <a:ext cx="1044000" cy="7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894900" y="3107744"/>
            <a:ext cx="0" cy="12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rot="-180000" flipV="1">
            <a:off x="3350501" y="2949837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rot="-6180000" flipV="1">
            <a:off x="5663165" y="2971233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634186" y="5261854"/>
            <a:ext cx="588288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1619110" y="5074296"/>
            <a:ext cx="588288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5263052" y="3101614"/>
            <a:ext cx="0" cy="12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rot="1440000">
            <a:off x="5240198" y="2863227"/>
            <a:ext cx="74926" cy="185321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rot="1440000">
            <a:off x="3857342" y="2907893"/>
            <a:ext cx="74926" cy="185321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rot="-300000">
            <a:off x="1475434" y="5256763"/>
            <a:ext cx="116806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rot="-300000">
            <a:off x="7566274" y="5256763"/>
            <a:ext cx="116806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rot="-300000">
            <a:off x="7596114" y="5069205"/>
            <a:ext cx="116806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rot="360000">
            <a:off x="1427309" y="5076602"/>
            <a:ext cx="0" cy="18576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 rot="360000">
            <a:off x="7721595" y="5148610"/>
            <a:ext cx="0" cy="18576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rot="-360000" flipH="1">
            <a:off x="3660133" y="4543379"/>
            <a:ext cx="58048" cy="52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rot="-360000" flipH="1">
            <a:off x="3867223" y="4550691"/>
            <a:ext cx="58048" cy="52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5098416" y="4383244"/>
            <a:ext cx="27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5104842" y="4541774"/>
            <a:ext cx="291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 rot="-360000" flipH="1">
            <a:off x="5249889" y="4550691"/>
            <a:ext cx="58048" cy="52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rot="-360000" flipH="1">
            <a:off x="5431317" y="4550691"/>
            <a:ext cx="58048" cy="52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4024964" y="4383244"/>
            <a:ext cx="0" cy="1687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5105084" y="4383244"/>
            <a:ext cx="0" cy="1687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2562662" y="3231678"/>
            <a:ext cx="1073234" cy="1166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rot="-5040000" flipH="1">
            <a:off x="5473163" y="3213670"/>
            <a:ext cx="1073234" cy="1166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rot="-60000">
            <a:off x="3896247" y="3188136"/>
            <a:ext cx="1382666" cy="286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rot="-60000">
            <a:off x="3880531" y="3355050"/>
            <a:ext cx="1382666" cy="286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1987302" y="4547900"/>
            <a:ext cx="46800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rot="60000" flipH="1">
            <a:off x="2822117" y="3403538"/>
            <a:ext cx="864000" cy="9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flipH="1">
            <a:off x="2212272" y="4541774"/>
            <a:ext cx="46800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rot="-120000">
            <a:off x="5491383" y="3423828"/>
            <a:ext cx="792000" cy="9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 rot="-5040000" flipH="1">
            <a:off x="6629304" y="4548722"/>
            <a:ext cx="46800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rot="-5040000" flipH="1">
            <a:off x="6413280" y="4548834"/>
            <a:ext cx="46800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rot="300000">
            <a:off x="5263052" y="4383004"/>
            <a:ext cx="0" cy="14858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rot="300000">
            <a:off x="5458994" y="4397476"/>
            <a:ext cx="0" cy="14858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 rot="300000">
            <a:off x="3901938" y="4390264"/>
            <a:ext cx="0" cy="14858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rot="300000">
            <a:off x="3685352" y="4397524"/>
            <a:ext cx="0" cy="14858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 rot="-180000" flipV="1">
            <a:off x="1463779" y="4419025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 rot="-6180000" flipV="1">
            <a:off x="7528871" y="4407319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rot="-6180000" flipV="1">
            <a:off x="6506245" y="4407319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rot="-5760000" flipV="1">
            <a:off x="6295087" y="4427690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rot="-480000" flipV="1">
            <a:off x="2466617" y="4404511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rot="-480000" flipV="1">
            <a:off x="2678146" y="4392797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flipV="1">
            <a:off x="720820" y="4544852"/>
            <a:ext cx="725413" cy="5322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flipH="1" flipV="1">
            <a:off x="7711327" y="4540904"/>
            <a:ext cx="789428" cy="6082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rot="-1020000" flipH="1">
            <a:off x="8735914" y="5116196"/>
            <a:ext cx="72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flipH="1">
            <a:off x="1610994" y="6021288"/>
            <a:ext cx="15935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 flipH="1">
            <a:off x="1230604" y="6093296"/>
            <a:ext cx="15935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flipH="1">
            <a:off x="467544" y="6093296"/>
            <a:ext cx="15935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flipH="1">
            <a:off x="7508393" y="6093296"/>
            <a:ext cx="15935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 flipH="1">
            <a:off x="7868433" y="6093296"/>
            <a:ext cx="15935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flipH="1">
            <a:off x="8660521" y="6093296"/>
            <a:ext cx="15935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475511" y="6417332"/>
            <a:ext cx="82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 rot="-2700000">
            <a:off x="296237" y="6432356"/>
            <a:ext cx="3845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 rot="-2700000">
            <a:off x="1046366" y="6416822"/>
            <a:ext cx="3845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 rot="-2700000">
            <a:off x="1435434" y="6416822"/>
            <a:ext cx="3845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rot="-2700000">
            <a:off x="7325576" y="6416260"/>
            <a:ext cx="3845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rot="-2700000">
            <a:off x="7700130" y="6432356"/>
            <a:ext cx="3845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Přímá spojnice 179"/>
          <p:cNvCxnSpPr/>
          <p:nvPr/>
        </p:nvCxnSpPr>
        <p:spPr>
          <a:xfrm rot="-2700000">
            <a:off x="8463190" y="6432356"/>
            <a:ext cx="3845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TextovéPole 120"/>
          <p:cNvSpPr txBox="1"/>
          <p:nvPr/>
        </p:nvSpPr>
        <p:spPr>
          <a:xfrm>
            <a:off x="4283968" y="6093296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9000</a:t>
            </a:r>
            <a:endParaRPr lang="cs-CZ" sz="1600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7452320" y="6093296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</a:t>
            </a:r>
            <a:endParaRPr lang="cs-CZ" sz="1600" dirty="0"/>
          </a:p>
        </p:txBody>
      </p:sp>
      <p:sp>
        <p:nvSpPr>
          <p:cNvPr id="183" name="TextovéPole 182"/>
          <p:cNvSpPr txBox="1"/>
          <p:nvPr/>
        </p:nvSpPr>
        <p:spPr>
          <a:xfrm>
            <a:off x="1187624" y="6093296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</a:t>
            </a:r>
            <a:endParaRPr lang="cs-CZ" sz="1600" dirty="0"/>
          </a:p>
        </p:txBody>
      </p:sp>
      <p:sp>
        <p:nvSpPr>
          <p:cNvPr id="124" name="TextovéPole 123"/>
          <p:cNvSpPr txBox="1"/>
          <p:nvPr/>
        </p:nvSpPr>
        <p:spPr>
          <a:xfrm>
            <a:off x="7956376" y="6093296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</a:t>
            </a:r>
            <a:endParaRPr lang="cs-CZ" sz="1600" dirty="0"/>
          </a:p>
        </p:txBody>
      </p:sp>
      <p:sp>
        <p:nvSpPr>
          <p:cNvPr id="185" name="TextovéPole 184"/>
          <p:cNvSpPr txBox="1"/>
          <p:nvPr/>
        </p:nvSpPr>
        <p:spPr>
          <a:xfrm>
            <a:off x="549395" y="6107810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</a:t>
            </a:r>
            <a:endParaRPr lang="cs-CZ" sz="1600" dirty="0"/>
          </a:p>
        </p:txBody>
      </p:sp>
      <p:cxnSp>
        <p:nvCxnSpPr>
          <p:cNvPr id="127" name="Přímá spojnice 126"/>
          <p:cNvCxnSpPr/>
          <p:nvPr/>
        </p:nvCxnSpPr>
        <p:spPr>
          <a:xfrm>
            <a:off x="4718652" y="1844824"/>
            <a:ext cx="93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>
            <a:endCxn id="149" idx="2"/>
          </p:cNvCxnSpPr>
          <p:nvPr/>
        </p:nvCxnSpPr>
        <p:spPr>
          <a:xfrm flipH="1">
            <a:off x="4997951" y="1844824"/>
            <a:ext cx="6097" cy="36500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rot="2700000" flipV="1">
            <a:off x="4805049" y="5378301"/>
            <a:ext cx="384202" cy="36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/>
          <p:nvPr/>
        </p:nvCxnSpPr>
        <p:spPr>
          <a:xfrm rot="2700000" flipV="1">
            <a:off x="4848591" y="5321525"/>
            <a:ext cx="384202" cy="36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 rot="2700000" flipV="1">
            <a:off x="4848029" y="5076473"/>
            <a:ext cx="384202" cy="36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 rot="2700000" flipV="1">
            <a:off x="4847311" y="3189595"/>
            <a:ext cx="384202" cy="36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 rot="2700000" flipV="1">
            <a:off x="4848591" y="1850627"/>
            <a:ext cx="384202" cy="36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8" name="TextovéPole 137"/>
          <p:cNvSpPr txBox="1"/>
          <p:nvPr/>
        </p:nvSpPr>
        <p:spPr>
          <a:xfrm rot="16200000">
            <a:off x="4527951" y="3946135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2900</a:t>
            </a:r>
            <a:endParaRPr lang="cs-CZ" sz="1600" dirty="0"/>
          </a:p>
        </p:txBody>
      </p:sp>
      <p:sp>
        <p:nvSpPr>
          <p:cNvPr id="139" name="TextovéPole 138"/>
          <p:cNvSpPr txBox="1"/>
          <p:nvPr/>
        </p:nvSpPr>
        <p:spPr>
          <a:xfrm rot="16200000">
            <a:off x="4579788" y="475172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260</a:t>
            </a:r>
            <a:endParaRPr lang="cs-CZ" sz="1600" dirty="0"/>
          </a:p>
        </p:txBody>
      </p:sp>
      <p:sp>
        <p:nvSpPr>
          <p:cNvPr id="149" name="TextovéPole 148"/>
          <p:cNvSpPr txBox="1"/>
          <p:nvPr/>
        </p:nvSpPr>
        <p:spPr>
          <a:xfrm rot="16200000">
            <a:off x="4632146" y="5325599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80</a:t>
            </a:r>
            <a:endParaRPr lang="cs-CZ" sz="1600" dirty="0"/>
          </a:p>
        </p:txBody>
      </p:sp>
      <p:sp>
        <p:nvSpPr>
          <p:cNvPr id="150" name="TextovéPole 149"/>
          <p:cNvSpPr txBox="1"/>
          <p:nvPr/>
        </p:nvSpPr>
        <p:spPr>
          <a:xfrm rot="16200000">
            <a:off x="4556979" y="2526951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1950</a:t>
            </a:r>
            <a:endParaRPr lang="cs-CZ" sz="1600" dirty="0"/>
          </a:p>
        </p:txBody>
      </p:sp>
      <p:sp>
        <p:nvSpPr>
          <p:cNvPr id="152" name="TextovéPole 151"/>
          <p:cNvSpPr txBox="1"/>
          <p:nvPr/>
        </p:nvSpPr>
        <p:spPr>
          <a:xfrm>
            <a:off x="5085653" y="1590480"/>
            <a:ext cx="3080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ym typeface="Symbol"/>
              </a:rPr>
              <a:t></a:t>
            </a:r>
            <a:endParaRPr lang="cs-CZ" sz="1600" dirty="0"/>
          </a:p>
        </p:txBody>
      </p:sp>
      <p:cxnSp>
        <p:nvCxnSpPr>
          <p:cNvPr id="154" name="Přímá spojnice 153"/>
          <p:cNvCxnSpPr/>
          <p:nvPr/>
        </p:nvCxnSpPr>
        <p:spPr>
          <a:xfrm>
            <a:off x="5247717" y="1647974"/>
            <a:ext cx="487737" cy="42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8" name="TextovéPole 157"/>
          <p:cNvSpPr txBox="1"/>
          <p:nvPr/>
        </p:nvSpPr>
        <p:spPr>
          <a:xfrm>
            <a:off x="5141382" y="1350650"/>
            <a:ext cx="7040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+8510</a:t>
            </a:r>
            <a:endParaRPr lang="cs-CZ" sz="1600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8167573" y="3933618"/>
            <a:ext cx="8883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140/100</a:t>
            </a:r>
            <a:endParaRPr lang="cs-CZ" sz="1600" dirty="0"/>
          </a:p>
        </p:txBody>
      </p:sp>
      <p:cxnSp>
        <p:nvCxnSpPr>
          <p:cNvPr id="166" name="Přímá spojnice 165"/>
          <p:cNvCxnSpPr/>
          <p:nvPr/>
        </p:nvCxnSpPr>
        <p:spPr>
          <a:xfrm flipV="1">
            <a:off x="5516488" y="4879429"/>
            <a:ext cx="135632" cy="335975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nice 214"/>
          <p:cNvCxnSpPr/>
          <p:nvPr/>
        </p:nvCxnSpPr>
        <p:spPr>
          <a:xfrm flipV="1">
            <a:off x="7711325" y="4230380"/>
            <a:ext cx="532448" cy="383508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>
            <a:off x="8243773" y="4230380"/>
            <a:ext cx="812185" cy="152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>
            <a:off x="4030263" y="4930869"/>
            <a:ext cx="541737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3" name="TextovéPole 222"/>
          <p:cNvSpPr txBox="1"/>
          <p:nvPr/>
        </p:nvSpPr>
        <p:spPr>
          <a:xfrm>
            <a:off x="3923928" y="4633545"/>
            <a:ext cx="7040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+3300</a:t>
            </a:r>
            <a:endParaRPr lang="cs-CZ" sz="1600" dirty="0"/>
          </a:p>
        </p:txBody>
      </p:sp>
      <p:cxnSp>
        <p:nvCxnSpPr>
          <p:cNvPr id="184" name="Přímá spojnice 183"/>
          <p:cNvCxnSpPr/>
          <p:nvPr/>
        </p:nvCxnSpPr>
        <p:spPr>
          <a:xfrm flipH="1" flipV="1">
            <a:off x="4030263" y="4930870"/>
            <a:ext cx="8333" cy="475000"/>
          </a:xfrm>
          <a:prstGeom prst="line">
            <a:avLst/>
          </a:prstGeom>
          <a:ln>
            <a:solidFill>
              <a:schemeClr val="tx1"/>
            </a:solidFill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>
            <a:off x="1763688" y="4696027"/>
            <a:ext cx="6990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>
            <a:off x="2221302" y="4696027"/>
            <a:ext cx="0" cy="7644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nice 236"/>
          <p:cNvCxnSpPr/>
          <p:nvPr/>
        </p:nvCxnSpPr>
        <p:spPr>
          <a:xfrm rot="2700000" flipV="1">
            <a:off x="2025765" y="5378301"/>
            <a:ext cx="384202" cy="36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Přímá spojnice 237"/>
          <p:cNvCxnSpPr/>
          <p:nvPr/>
        </p:nvCxnSpPr>
        <p:spPr>
          <a:xfrm rot="2700000" flipV="1">
            <a:off x="2039717" y="4716433"/>
            <a:ext cx="384202" cy="36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1" name="TextovéPole 200"/>
          <p:cNvSpPr txBox="1"/>
          <p:nvPr/>
        </p:nvSpPr>
        <p:spPr>
          <a:xfrm rot="16200000">
            <a:off x="1771736" y="4720053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900</a:t>
            </a:r>
            <a:endParaRPr lang="cs-CZ" sz="1600" dirty="0"/>
          </a:p>
        </p:txBody>
      </p:sp>
      <p:sp>
        <p:nvSpPr>
          <p:cNvPr id="241" name="TextovéPole 240"/>
          <p:cNvSpPr txBox="1"/>
          <p:nvPr/>
        </p:nvSpPr>
        <p:spPr>
          <a:xfrm>
            <a:off x="3923928" y="3501008"/>
            <a:ext cx="99257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140/1400</a:t>
            </a:r>
            <a:endParaRPr lang="cs-CZ" sz="1600" dirty="0"/>
          </a:p>
        </p:txBody>
      </p:sp>
      <p:cxnSp>
        <p:nvCxnSpPr>
          <p:cNvPr id="242" name="Přímá spojnice 241"/>
          <p:cNvCxnSpPr/>
          <p:nvPr/>
        </p:nvCxnSpPr>
        <p:spPr>
          <a:xfrm>
            <a:off x="4029156" y="3803554"/>
            <a:ext cx="9002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3" name="TextovéPole 242"/>
          <p:cNvSpPr txBox="1"/>
          <p:nvPr/>
        </p:nvSpPr>
        <p:spPr>
          <a:xfrm>
            <a:off x="5611675" y="4581128"/>
            <a:ext cx="8883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160/260</a:t>
            </a:r>
            <a:endParaRPr lang="cs-CZ" sz="1600" dirty="0"/>
          </a:p>
        </p:txBody>
      </p:sp>
      <p:cxnSp>
        <p:nvCxnSpPr>
          <p:cNvPr id="244" name="Přímá spojnice 243"/>
          <p:cNvCxnSpPr/>
          <p:nvPr/>
        </p:nvCxnSpPr>
        <p:spPr>
          <a:xfrm>
            <a:off x="5655814" y="4898188"/>
            <a:ext cx="9002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 flipV="1">
            <a:off x="6335947" y="4198114"/>
            <a:ext cx="36253" cy="94982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9" name="TextovéPole 248"/>
          <p:cNvSpPr txBox="1"/>
          <p:nvPr/>
        </p:nvSpPr>
        <p:spPr>
          <a:xfrm>
            <a:off x="6259747" y="3923764"/>
            <a:ext cx="8883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140/160</a:t>
            </a:r>
            <a:endParaRPr lang="cs-CZ" sz="1600" dirty="0"/>
          </a:p>
        </p:txBody>
      </p:sp>
      <p:cxnSp>
        <p:nvCxnSpPr>
          <p:cNvPr id="250" name="Přímá spojnice 249"/>
          <p:cNvCxnSpPr/>
          <p:nvPr/>
        </p:nvCxnSpPr>
        <p:spPr>
          <a:xfrm>
            <a:off x="6335947" y="4230380"/>
            <a:ext cx="9002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" name="TextovéPole 255"/>
          <p:cNvSpPr txBox="1"/>
          <p:nvPr/>
        </p:nvSpPr>
        <p:spPr>
          <a:xfrm>
            <a:off x="2627784" y="4653136"/>
            <a:ext cx="9765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2x80/160</a:t>
            </a:r>
            <a:endParaRPr lang="cs-CZ" sz="1600" dirty="0"/>
          </a:p>
        </p:txBody>
      </p:sp>
      <p:cxnSp>
        <p:nvCxnSpPr>
          <p:cNvPr id="257" name="Přímá spojnice 256"/>
          <p:cNvCxnSpPr/>
          <p:nvPr/>
        </p:nvCxnSpPr>
        <p:spPr>
          <a:xfrm>
            <a:off x="2674956" y="4950460"/>
            <a:ext cx="900227" cy="284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9" name="Přímá spojnice 258"/>
          <p:cNvCxnSpPr/>
          <p:nvPr/>
        </p:nvCxnSpPr>
        <p:spPr>
          <a:xfrm>
            <a:off x="2354984" y="4471286"/>
            <a:ext cx="316592" cy="479174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Přímá spojnice 268"/>
          <p:cNvCxnSpPr/>
          <p:nvPr/>
        </p:nvCxnSpPr>
        <p:spPr>
          <a:xfrm flipV="1">
            <a:off x="3783952" y="3796710"/>
            <a:ext cx="254644" cy="249004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4" name="TextovéPole 273"/>
          <p:cNvSpPr txBox="1"/>
          <p:nvPr/>
        </p:nvSpPr>
        <p:spPr>
          <a:xfrm>
            <a:off x="6835811" y="3103210"/>
            <a:ext cx="8883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100/140</a:t>
            </a:r>
            <a:endParaRPr lang="cs-CZ" sz="1600" dirty="0"/>
          </a:p>
        </p:txBody>
      </p:sp>
      <p:cxnSp>
        <p:nvCxnSpPr>
          <p:cNvPr id="275" name="Přímá spojnice 274"/>
          <p:cNvCxnSpPr/>
          <p:nvPr/>
        </p:nvCxnSpPr>
        <p:spPr>
          <a:xfrm>
            <a:off x="6897619" y="3443514"/>
            <a:ext cx="9002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Přímá spojnice 275"/>
          <p:cNvCxnSpPr/>
          <p:nvPr/>
        </p:nvCxnSpPr>
        <p:spPr>
          <a:xfrm>
            <a:off x="5404194" y="3370610"/>
            <a:ext cx="1507939" cy="74689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9" name="TextovéPole 278"/>
          <p:cNvSpPr txBox="1"/>
          <p:nvPr/>
        </p:nvSpPr>
        <p:spPr>
          <a:xfrm>
            <a:off x="7524328" y="3419708"/>
            <a:ext cx="8883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140/160</a:t>
            </a:r>
            <a:endParaRPr lang="cs-CZ" sz="1600" dirty="0"/>
          </a:p>
        </p:txBody>
      </p:sp>
      <p:cxnSp>
        <p:nvCxnSpPr>
          <p:cNvPr id="280" name="Přímá spojnice 279"/>
          <p:cNvCxnSpPr/>
          <p:nvPr/>
        </p:nvCxnSpPr>
        <p:spPr>
          <a:xfrm>
            <a:off x="7600528" y="3745498"/>
            <a:ext cx="9002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Přímá spojnice 280"/>
          <p:cNvCxnSpPr/>
          <p:nvPr/>
        </p:nvCxnSpPr>
        <p:spPr>
          <a:xfrm flipV="1">
            <a:off x="7236296" y="3745498"/>
            <a:ext cx="364864" cy="282540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4" name="TextovéPole 283"/>
          <p:cNvSpPr txBox="1"/>
          <p:nvPr/>
        </p:nvSpPr>
        <p:spPr>
          <a:xfrm>
            <a:off x="5971715" y="2420888"/>
            <a:ext cx="8883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140/160</a:t>
            </a:r>
            <a:endParaRPr lang="cs-CZ" sz="1600" dirty="0"/>
          </a:p>
        </p:txBody>
      </p:sp>
      <p:cxnSp>
        <p:nvCxnSpPr>
          <p:cNvPr id="285" name="Přímá spojnice 284"/>
          <p:cNvCxnSpPr/>
          <p:nvPr/>
        </p:nvCxnSpPr>
        <p:spPr>
          <a:xfrm>
            <a:off x="6047915" y="2703698"/>
            <a:ext cx="9002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6" name="Přímá spojnice 285"/>
          <p:cNvCxnSpPr/>
          <p:nvPr/>
        </p:nvCxnSpPr>
        <p:spPr>
          <a:xfrm flipV="1">
            <a:off x="5396610" y="2703698"/>
            <a:ext cx="651305" cy="146470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Přímá spojnice 234"/>
          <p:cNvCxnSpPr/>
          <p:nvPr/>
        </p:nvCxnSpPr>
        <p:spPr>
          <a:xfrm>
            <a:off x="5237658" y="2187045"/>
            <a:ext cx="558478" cy="449867"/>
          </a:xfrm>
          <a:prstGeom prst="line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5" name="TextovéPole 294"/>
          <p:cNvSpPr txBox="1"/>
          <p:nvPr/>
        </p:nvSpPr>
        <p:spPr>
          <a:xfrm>
            <a:off x="6516216" y="2771636"/>
            <a:ext cx="9765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2x80/160</a:t>
            </a:r>
            <a:endParaRPr lang="cs-CZ" sz="1600" dirty="0"/>
          </a:p>
        </p:txBody>
      </p:sp>
      <p:cxnSp>
        <p:nvCxnSpPr>
          <p:cNvPr id="296" name="Přímá spojnice 295"/>
          <p:cNvCxnSpPr/>
          <p:nvPr/>
        </p:nvCxnSpPr>
        <p:spPr>
          <a:xfrm>
            <a:off x="6592416" y="3097426"/>
            <a:ext cx="9002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Přímá spojnice 296"/>
          <p:cNvCxnSpPr/>
          <p:nvPr/>
        </p:nvCxnSpPr>
        <p:spPr>
          <a:xfrm>
            <a:off x="5584304" y="3023494"/>
            <a:ext cx="1008112" cy="73932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5" name="TextovéPole 254"/>
          <p:cNvSpPr txBox="1"/>
          <p:nvPr/>
        </p:nvSpPr>
        <p:spPr>
          <a:xfrm rot="2558397">
            <a:off x="5371019" y="217156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</a:t>
            </a:r>
            <a:r>
              <a:rPr lang="cs-CZ" dirty="0" smtClean="0">
                <a:sym typeface="Symbol"/>
              </a:rPr>
              <a:t></a:t>
            </a:r>
            <a:endParaRPr lang="cs-CZ" dirty="0"/>
          </a:p>
        </p:txBody>
      </p:sp>
      <p:sp>
        <p:nvSpPr>
          <p:cNvPr id="307" name="TextovéPole 306"/>
          <p:cNvSpPr txBox="1"/>
          <p:nvPr/>
        </p:nvSpPr>
        <p:spPr>
          <a:xfrm>
            <a:off x="3995936" y="2473151"/>
            <a:ext cx="8018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140/600</a:t>
            </a:r>
            <a:endParaRPr lang="cs-CZ" sz="1400" dirty="0"/>
          </a:p>
        </p:txBody>
      </p:sp>
      <p:cxnSp>
        <p:nvCxnSpPr>
          <p:cNvPr id="308" name="Přímá spojnice 307"/>
          <p:cNvCxnSpPr/>
          <p:nvPr/>
        </p:nvCxnSpPr>
        <p:spPr>
          <a:xfrm flipV="1">
            <a:off x="4071878" y="2747150"/>
            <a:ext cx="646774" cy="45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Přímá spojnice 308"/>
          <p:cNvCxnSpPr/>
          <p:nvPr/>
        </p:nvCxnSpPr>
        <p:spPr>
          <a:xfrm flipV="1">
            <a:off x="4034429" y="2747150"/>
            <a:ext cx="37448" cy="276344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Přímá spojnice 263"/>
          <p:cNvCxnSpPr/>
          <p:nvPr/>
        </p:nvCxnSpPr>
        <p:spPr>
          <a:xfrm rot="-300000" flipH="1" flipV="1">
            <a:off x="3803997" y="1168692"/>
            <a:ext cx="602398" cy="5789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5" name="Přímá spojnice 314"/>
          <p:cNvCxnSpPr/>
          <p:nvPr/>
        </p:nvCxnSpPr>
        <p:spPr>
          <a:xfrm rot="-300000" flipH="1" flipV="1">
            <a:off x="-300459" y="4337044"/>
            <a:ext cx="602398" cy="5789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6" name="Přímá spojnice 315"/>
          <p:cNvCxnSpPr/>
          <p:nvPr/>
        </p:nvCxnSpPr>
        <p:spPr>
          <a:xfrm flipH="1" flipV="1">
            <a:off x="3125069" y="2231469"/>
            <a:ext cx="297298" cy="2621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Přímá spojnice 316"/>
          <p:cNvCxnSpPr/>
          <p:nvPr/>
        </p:nvCxnSpPr>
        <p:spPr>
          <a:xfrm flipH="1" flipV="1">
            <a:off x="720820" y="4045714"/>
            <a:ext cx="325283" cy="2480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0" name="Přímá spojnice 319"/>
          <p:cNvCxnSpPr/>
          <p:nvPr/>
        </p:nvCxnSpPr>
        <p:spPr>
          <a:xfrm rot="6240000">
            <a:off x="2350770" y="2950713"/>
            <a:ext cx="558478" cy="449867"/>
          </a:xfrm>
          <a:prstGeom prst="line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1" name="TextovéPole 320"/>
          <p:cNvSpPr txBox="1"/>
          <p:nvPr/>
        </p:nvSpPr>
        <p:spPr>
          <a:xfrm rot="19390812">
            <a:off x="2325198" y="2871171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</a:t>
            </a:r>
            <a:r>
              <a:rPr lang="cs-CZ" dirty="0" smtClean="0">
                <a:sym typeface="Symbol"/>
              </a:rPr>
              <a:t></a:t>
            </a:r>
            <a:endParaRPr lang="cs-CZ" dirty="0"/>
          </a:p>
        </p:txBody>
      </p:sp>
      <p:cxnSp>
        <p:nvCxnSpPr>
          <p:cNvPr id="268" name="Přímá spojnice 267"/>
          <p:cNvCxnSpPr/>
          <p:nvPr/>
        </p:nvCxnSpPr>
        <p:spPr>
          <a:xfrm flipV="1">
            <a:off x="194026" y="1571306"/>
            <a:ext cx="4068000" cy="316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4" name="Přímá spojnice 323"/>
          <p:cNvCxnSpPr/>
          <p:nvPr/>
        </p:nvCxnSpPr>
        <p:spPr>
          <a:xfrm flipV="1">
            <a:off x="-144072" y="1341120"/>
            <a:ext cx="4068000" cy="316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Přímá spojnice 270"/>
          <p:cNvCxnSpPr/>
          <p:nvPr/>
        </p:nvCxnSpPr>
        <p:spPr>
          <a:xfrm>
            <a:off x="-152062" y="4315714"/>
            <a:ext cx="0" cy="3809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7" name="Přímá spojnice 326"/>
          <p:cNvCxnSpPr/>
          <p:nvPr/>
        </p:nvCxnSpPr>
        <p:spPr>
          <a:xfrm>
            <a:off x="151046" y="4560204"/>
            <a:ext cx="0" cy="3809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8" name="Přímá spojnice 327"/>
          <p:cNvCxnSpPr/>
          <p:nvPr/>
        </p:nvCxnSpPr>
        <p:spPr>
          <a:xfrm>
            <a:off x="871126" y="3990550"/>
            <a:ext cx="0" cy="3809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9" name="Přímá spojnice 328"/>
          <p:cNvCxnSpPr/>
          <p:nvPr/>
        </p:nvCxnSpPr>
        <p:spPr>
          <a:xfrm>
            <a:off x="3218362" y="2146808"/>
            <a:ext cx="0" cy="3809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0" name="Přímá spojnice 329"/>
          <p:cNvCxnSpPr/>
          <p:nvPr/>
        </p:nvCxnSpPr>
        <p:spPr>
          <a:xfrm>
            <a:off x="3909976" y="1154334"/>
            <a:ext cx="0" cy="3809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1" name="Přímá spojnice 330"/>
          <p:cNvCxnSpPr/>
          <p:nvPr/>
        </p:nvCxnSpPr>
        <p:spPr>
          <a:xfrm>
            <a:off x="4240988" y="1391852"/>
            <a:ext cx="0" cy="3809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" name="TextovéPole 276"/>
          <p:cNvSpPr txBox="1"/>
          <p:nvPr/>
        </p:nvSpPr>
        <p:spPr>
          <a:xfrm rot="19315664">
            <a:off x="147906" y="4165155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1500</a:t>
            </a:r>
            <a:endParaRPr lang="cs-CZ" sz="1600" dirty="0"/>
          </a:p>
        </p:txBody>
      </p:sp>
      <p:sp>
        <p:nvSpPr>
          <p:cNvPr id="282" name="TextovéPole 281"/>
          <p:cNvSpPr txBox="1"/>
          <p:nvPr/>
        </p:nvSpPr>
        <p:spPr>
          <a:xfrm rot="19411670">
            <a:off x="1810822" y="2917218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4500</a:t>
            </a:r>
            <a:endParaRPr lang="cs-CZ" sz="1600" dirty="0"/>
          </a:p>
        </p:txBody>
      </p:sp>
      <p:sp>
        <p:nvSpPr>
          <p:cNvPr id="283" name="TextovéPole 282"/>
          <p:cNvSpPr txBox="1"/>
          <p:nvPr/>
        </p:nvSpPr>
        <p:spPr>
          <a:xfrm rot="19499185">
            <a:off x="3351788" y="1724400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2500</a:t>
            </a:r>
            <a:endParaRPr lang="cs-CZ" sz="1600" dirty="0"/>
          </a:p>
        </p:txBody>
      </p:sp>
      <p:sp>
        <p:nvSpPr>
          <p:cNvPr id="287" name="TextovéPole 286"/>
          <p:cNvSpPr txBox="1"/>
          <p:nvPr/>
        </p:nvSpPr>
        <p:spPr>
          <a:xfrm rot="19416889">
            <a:off x="1511588" y="257105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8500</a:t>
            </a:r>
            <a:endParaRPr lang="cs-CZ" dirty="0"/>
          </a:p>
        </p:txBody>
      </p:sp>
      <p:sp>
        <p:nvSpPr>
          <p:cNvPr id="188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při čtení  výkresů krovu vaznicové  soustavy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3" name="Přímá spojnice 2"/>
          <p:cNvCxnSpPr/>
          <p:nvPr/>
        </p:nvCxnSpPr>
        <p:spPr>
          <a:xfrm flipH="1">
            <a:off x="7884368" y="5242848"/>
            <a:ext cx="79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 flipH="1">
            <a:off x="7884368" y="5126128"/>
            <a:ext cx="79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949572" y="4545200"/>
            <a:ext cx="0" cy="68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/>
          <p:nvPr/>
        </p:nvCxnSpPr>
        <p:spPr>
          <a:xfrm>
            <a:off x="8042032" y="4557600"/>
            <a:ext cx="0" cy="68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 flipH="1">
            <a:off x="7900288" y="5301208"/>
            <a:ext cx="79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 rot="-1020000" flipH="1">
            <a:off x="8667010" y="5103852"/>
            <a:ext cx="72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8722899" y="5359568"/>
            <a:ext cx="429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8500755" y="5138454"/>
            <a:ext cx="111010" cy="10439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 rot="-1020000" flipH="1">
            <a:off x="517942" y="5061604"/>
            <a:ext cx="72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 rot="-1020000" flipH="1">
            <a:off x="449038" y="5049260"/>
            <a:ext cx="72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204"/>
          <p:cNvCxnSpPr/>
          <p:nvPr/>
        </p:nvCxnSpPr>
        <p:spPr>
          <a:xfrm>
            <a:off x="504927" y="5304976"/>
            <a:ext cx="429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 flipH="1">
            <a:off x="566848" y="5229200"/>
            <a:ext cx="6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 flipH="1">
            <a:off x="539552" y="5170840"/>
            <a:ext cx="6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Přímá spojnice 207"/>
          <p:cNvCxnSpPr/>
          <p:nvPr/>
        </p:nvCxnSpPr>
        <p:spPr>
          <a:xfrm flipH="1">
            <a:off x="553200" y="5067768"/>
            <a:ext cx="6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>
            <a:off x="1187624" y="4522768"/>
            <a:ext cx="0" cy="54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209"/>
          <p:cNvCxnSpPr/>
          <p:nvPr/>
        </p:nvCxnSpPr>
        <p:spPr>
          <a:xfrm>
            <a:off x="1088320" y="4581128"/>
            <a:ext cx="0" cy="46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212"/>
          <p:cNvCxnSpPr/>
          <p:nvPr/>
        </p:nvCxnSpPr>
        <p:spPr>
          <a:xfrm rot="-180000" flipV="1">
            <a:off x="573253" y="5088896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8771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při čtení  výkresů krovu vaznicové  soustavy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1052736"/>
            <a:ext cx="4034246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  půdorysu  přečti následující otázky.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7543" y="1556792"/>
            <a:ext cx="3297569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Druh vaznicové soustavy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497023" y="1484784"/>
            <a:ext cx="4179434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Jedná se o sedlovou střechu se stojatou stolicí </a:t>
            </a:r>
          </a:p>
          <a:p>
            <a:r>
              <a:rPr lang="cs-CZ" dirty="0" smtClean="0"/>
              <a:t>a s dvojitým věšadlem 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7544" y="2627620"/>
            <a:ext cx="329756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Umístnění plných vazeb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501790" y="2577678"/>
            <a:ext cx="4174668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U štítu krov začíná plnou vazbou a dále jsou </a:t>
            </a:r>
          </a:p>
          <a:p>
            <a:r>
              <a:rPr lang="cs-CZ" dirty="0"/>
              <a:t>p</a:t>
            </a:r>
            <a:r>
              <a:rPr lang="cs-CZ" dirty="0" smtClean="0"/>
              <a:t>lné </a:t>
            </a:r>
            <a:r>
              <a:rPr lang="cs-CZ" dirty="0"/>
              <a:t>vazby </a:t>
            </a:r>
            <a:r>
              <a:rPr lang="cs-CZ" dirty="0" smtClean="0"/>
              <a:t> </a:t>
            </a:r>
            <a:r>
              <a:rPr lang="cs-CZ" dirty="0"/>
              <a:t>mezi sebou vzdáleny 3600 mm 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67544" y="3717032"/>
            <a:ext cx="3297569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Řešení konstrukce střechy  u </a:t>
            </a:r>
            <a:r>
              <a:rPr lang="cs-CZ" dirty="0" smtClean="0"/>
              <a:t>štítů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499992" y="3668831"/>
            <a:ext cx="4176465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U štítu je pozednice , střední vaznic i střecha</a:t>
            </a:r>
          </a:p>
          <a:p>
            <a:r>
              <a:rPr lang="cs-CZ" dirty="0" smtClean="0"/>
              <a:t>vysunuta 450mm, osa krovu je od okraje </a:t>
            </a:r>
          </a:p>
          <a:p>
            <a:r>
              <a:rPr lang="cs-CZ" dirty="0"/>
              <a:t>s</a:t>
            </a:r>
            <a:r>
              <a:rPr lang="cs-CZ" dirty="0" smtClean="0"/>
              <a:t>třechy 300mm a od štítu 150mm. 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67544" y="5085184"/>
            <a:ext cx="329756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Rozměry střechy a jejich části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499992" y="5059050"/>
            <a:ext cx="4176465" cy="175432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Šířka střechy  je 11900mm, délka střechy </a:t>
            </a:r>
          </a:p>
          <a:p>
            <a:r>
              <a:rPr lang="cs-CZ" dirty="0" smtClean="0"/>
              <a:t>je 13200mm,velikost okapu je 1000mm,</a:t>
            </a:r>
          </a:p>
          <a:p>
            <a:r>
              <a:rPr lang="cs-CZ" dirty="0" smtClean="0"/>
              <a:t>vzdálenost od nadezdívky po osu střední </a:t>
            </a:r>
          </a:p>
          <a:p>
            <a:r>
              <a:rPr lang="cs-CZ" dirty="0" smtClean="0"/>
              <a:t>vaznice je 3600mm, osy středních vaznic</a:t>
            </a:r>
          </a:p>
          <a:p>
            <a:r>
              <a:rPr lang="cs-CZ" dirty="0" smtClean="0"/>
              <a:t>jsou vzdáleny 3000mm, osy krovů jsou </a:t>
            </a:r>
          </a:p>
          <a:p>
            <a:r>
              <a:rPr lang="cs-CZ" dirty="0" smtClean="0"/>
              <a:t>po 900mm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3711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30" grpId="0" animBg="1"/>
      <p:bldP spid="34" grpId="0" animBg="1"/>
      <p:bldP spid="3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při čtení  výkresů krovu vaznicové  soustavy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196752"/>
            <a:ext cx="3784369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Poloha hřebene střechy, nároží, úžlabí</a:t>
            </a:r>
            <a:r>
              <a:rPr lang="cs-CZ" dirty="0" smtClean="0"/>
              <a:t>,</a:t>
            </a:r>
          </a:p>
          <a:p>
            <a:r>
              <a:rPr lang="cs-CZ" dirty="0" smtClean="0"/>
              <a:t> </a:t>
            </a:r>
            <a:r>
              <a:rPr lang="cs-CZ" dirty="0"/>
              <a:t>okapů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1209526"/>
            <a:ext cx="4176463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Hřeben je   v ose  střechy  vzdálen z jedné</a:t>
            </a:r>
          </a:p>
          <a:p>
            <a:r>
              <a:rPr lang="cs-CZ" dirty="0" smtClean="0"/>
              <a:t> i z druhé strany   5950mm.</a:t>
            </a:r>
          </a:p>
          <a:p>
            <a:r>
              <a:rPr lang="cs-CZ" dirty="0" smtClean="0"/>
              <a:t>Okap je  bez žlabu, velikost okapu je 1000mm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5" y="2638653"/>
            <a:ext cx="3784369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Konstrukce nevystupující nad úroveň </a:t>
            </a:r>
            <a:endParaRPr lang="cs-CZ" dirty="0" smtClean="0"/>
          </a:p>
          <a:p>
            <a:r>
              <a:rPr lang="cs-CZ" dirty="0" smtClean="0"/>
              <a:t>střešního </a:t>
            </a:r>
            <a:r>
              <a:rPr lang="cs-CZ" dirty="0"/>
              <a:t>pláště (podezdívky)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499992" y="2638653"/>
            <a:ext cx="4176463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Šířka podezdívky je 450mm, štítové zdivo </a:t>
            </a:r>
          </a:p>
          <a:p>
            <a:r>
              <a:rPr lang="cs-CZ" dirty="0" smtClean="0"/>
              <a:t>je široké 450mm.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5" y="3501008"/>
            <a:ext cx="3784368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Konstrukce vystupující nad úroveň </a:t>
            </a:r>
            <a:endParaRPr lang="cs-CZ" dirty="0" smtClean="0"/>
          </a:p>
          <a:p>
            <a:r>
              <a:rPr lang="cs-CZ" dirty="0" smtClean="0"/>
              <a:t>střešního </a:t>
            </a:r>
            <a:r>
              <a:rPr lang="cs-CZ" dirty="0"/>
              <a:t>pláště (komíny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09934" y="3513782"/>
            <a:ext cx="4166522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Střecha nemá žádné konstrukce  vystupující </a:t>
            </a:r>
          </a:p>
          <a:p>
            <a:r>
              <a:rPr lang="cs-CZ" dirty="0" smtClean="0"/>
              <a:t> nad úroveň střešního pláště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8348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při čtení  výkresů krovu vaznicové  soustavy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1052736"/>
            <a:ext cx="4104456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Ze svislého řezu   přečti následující otázky.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1628800"/>
            <a:ext cx="3816424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Druh vaznicové  konstrukce </a:t>
            </a:r>
            <a:r>
              <a:rPr lang="cs-CZ" dirty="0" smtClean="0"/>
              <a:t>střechy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628800"/>
            <a:ext cx="4104456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Sedlová střecha se stojatou stolicí  a s dvojitým</a:t>
            </a:r>
          </a:p>
          <a:p>
            <a:r>
              <a:rPr lang="cs-CZ" dirty="0" smtClean="0"/>
              <a:t> věšadlem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780928"/>
            <a:ext cx="3816424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Způsob ukončení střechy ( okap, římsa</a:t>
            </a:r>
            <a:r>
              <a:rPr lang="cs-CZ" dirty="0" smtClean="0"/>
              <a:t>,</a:t>
            </a:r>
          </a:p>
          <a:p>
            <a:r>
              <a:rPr lang="cs-CZ" dirty="0" smtClean="0"/>
              <a:t> </a:t>
            </a:r>
            <a:r>
              <a:rPr lang="cs-CZ" dirty="0"/>
              <a:t>okapní žlab, atika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1999" y="2793702"/>
            <a:ext cx="4104455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Střecha je ukončena okapem bez žlabu,</a:t>
            </a:r>
          </a:p>
          <a:p>
            <a:r>
              <a:rPr lang="cs-CZ" dirty="0" smtClean="0"/>
              <a:t>Římsa je dřevěná s rovný podhled </a:t>
            </a:r>
          </a:p>
          <a:p>
            <a:r>
              <a:rPr lang="cs-CZ" dirty="0" smtClean="0"/>
              <a:t>a s </a:t>
            </a:r>
            <a:r>
              <a:rPr lang="cs-CZ" dirty="0" err="1" smtClean="0"/>
              <a:t>kantovou</a:t>
            </a:r>
            <a:r>
              <a:rPr lang="cs-CZ" dirty="0" smtClean="0"/>
              <a:t> deskou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467545" y="3956863"/>
            <a:ext cx="3816423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Výškové úrovně povrchu podlahy </a:t>
            </a:r>
            <a:endParaRPr lang="cs-CZ" dirty="0" smtClean="0"/>
          </a:p>
          <a:p>
            <a:r>
              <a:rPr lang="cs-CZ" dirty="0" smtClean="0"/>
              <a:t>podstřešního </a:t>
            </a:r>
            <a:r>
              <a:rPr lang="cs-CZ" dirty="0"/>
              <a:t>prostoru ( půdy), okapu, </a:t>
            </a:r>
            <a:endParaRPr lang="cs-CZ" dirty="0" smtClean="0"/>
          </a:p>
          <a:p>
            <a:r>
              <a:rPr lang="cs-CZ" dirty="0" smtClean="0"/>
              <a:t>střední </a:t>
            </a:r>
            <a:r>
              <a:rPr lang="cs-CZ" dirty="0"/>
              <a:t>vaznice, hřebene, hlavy komína. 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4572000" y="3934797"/>
            <a:ext cx="4104454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Půda má výškovou kótu 3300mm, hřeben</a:t>
            </a:r>
          </a:p>
          <a:p>
            <a:r>
              <a:rPr lang="cs-CZ" dirty="0" smtClean="0"/>
              <a:t> je ve výšce 8150mm.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0909" y="6335742"/>
            <a:ext cx="8215890" cy="26161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100" dirty="0">
                <a:solidFill>
                  <a:schemeClr val="tx1"/>
                </a:solidFill>
              </a:rPr>
              <a:t>Čítanka výkresů ve stavebnictví , Ing. Antonín Doseděl a kolektiv, SOBOTÁLES, Praha 2004, ISBN  </a:t>
            </a:r>
            <a:r>
              <a:rPr lang="cs-CZ" sz="1100" dirty="0" smtClean="0">
                <a:solidFill>
                  <a:schemeClr val="tx1"/>
                </a:solidFill>
              </a:rPr>
              <a:t>80-86817-06-7, </a:t>
            </a:r>
            <a:r>
              <a:rPr lang="cs-CZ" sz="1100" dirty="0">
                <a:solidFill>
                  <a:schemeClr val="tx1"/>
                </a:solidFill>
              </a:rPr>
              <a:t>Archiv </a:t>
            </a:r>
            <a:r>
              <a:rPr lang="cs-CZ" sz="1100" dirty="0" smtClean="0">
                <a:solidFill>
                  <a:schemeClr val="tx1"/>
                </a:solidFill>
              </a:rPr>
              <a:t>autora</a:t>
            </a:r>
            <a:endParaRPr lang="cs-CZ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674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27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650</Words>
  <Application>Microsoft Office PowerPoint</Application>
  <PresentationFormat>Předvádění na obrazovce (4:3)</PresentationFormat>
  <Paragraphs>153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Postup při čtení  výkresů krovu vaznicové  soustavy</vt:lpstr>
      <vt:lpstr>Postup při čtení  výkresů krovu vaznicové  soustavy</vt:lpstr>
      <vt:lpstr>Prezentace aplikace PowerPoint</vt:lpstr>
      <vt:lpstr>Postup při čtení  výkresů krovu vaznicové  soustavy</vt:lpstr>
      <vt:lpstr>Postup při čtení  výkresů krovu vaznicové  soustavy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2012-12-19T14:06:58Z</dcterms:created>
  <dcterms:modified xsi:type="dcterms:W3CDTF">2012-12-19T17:22:48Z</dcterms:modified>
</cp:coreProperties>
</file>