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235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83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04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593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350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465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885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451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576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289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643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7E5BB-3298-4EC6-B884-FEF981B0A4CC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6A9D49-F73D-47E1-ADE2-BB04E8B4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941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71662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vazníkové konstrukce střech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4009783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leden 2</a:t>
                      </a:r>
                      <a:r>
                        <a:rPr lang="cs-CZ" dirty="0" smtClean="0"/>
                        <a:t>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3140111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kreslení vazníkové konstrukce  střech . Půdorys  vazníkové  konstrukce  střechy a  příčný  řez.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117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3" y="260648"/>
            <a:ext cx="8271743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Vazníkové konstrukce střech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966214"/>
            <a:ext cx="8271743" cy="506616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Ve výkresech pozemních staveb  se vazníkové konstrukce střech  zobrazují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09961" y="3763790"/>
            <a:ext cx="2189832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498060" y="4600399"/>
            <a:ext cx="1728192" cy="0"/>
          </a:xfrm>
          <a:prstGeom prst="line">
            <a:avLst/>
          </a:prstGeom>
          <a:ln w="63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2627784" y="3747496"/>
            <a:ext cx="1920970" cy="50446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Tenká čerchovaná 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548755" y="3747496"/>
            <a:ext cx="4127834" cy="50446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Osy vazníků , průvlaků a vaznic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58764" y="2653424"/>
            <a:ext cx="2241028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 PŮDORYSU střechy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7544" y="1544838"/>
            <a:ext cx="2232248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 PŮDORYSU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699792" y="1544838"/>
            <a:ext cx="6039495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Posledního  nadzemního podlaží bez ohledu na materiál  a tvar  se zásadami při zobrazování stropu. ( konstrukce zastřešení)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7543" y="2105765"/>
            <a:ext cx="8260359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VE SVISLÉM ŘEZU V PODÉLNÉM I PŘÍČNÉM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699792" y="2654176"/>
            <a:ext cx="6039495" cy="48679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Střešního pláště jako pohled na dokončenou střechu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67544" y="3198462"/>
            <a:ext cx="2232248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 PŮDORYSU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7544" y="4293096"/>
            <a:ext cx="2189832" cy="86409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650460" y="4035528"/>
            <a:ext cx="1728192" cy="0"/>
          </a:xfrm>
          <a:prstGeom prst="line">
            <a:avLst/>
          </a:prstGeom>
          <a:ln w="63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2627784" y="4293096"/>
            <a:ext cx="1920971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čerchovaná  čára se dvěma  tečkami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548754" y="4293096"/>
            <a:ext cx="4127835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Obrysy a styky plošných vodorovných prvků střešního pláště ( desky , panely)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Hrany vazníků, průvlaků a vaznic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650460" y="4752798"/>
            <a:ext cx="1728192" cy="8147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516258" y="5661248"/>
            <a:ext cx="1862394" cy="57606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516258" y="5661248"/>
            <a:ext cx="1862394" cy="576064"/>
          </a:xfrm>
          <a:prstGeom prst="line">
            <a:avLst/>
          </a:prstGeom>
          <a:ln w="1905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516258" y="5661248"/>
            <a:ext cx="1862394" cy="576064"/>
          </a:xfrm>
          <a:prstGeom prst="line">
            <a:avLst/>
          </a:prstGeom>
          <a:ln w="1905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2627783" y="5200171"/>
            <a:ext cx="2448273" cy="14260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čerchovaná  čára se dvěma  tečkami a uhlopříčkami tenkou čerchovanou čarou se dvěma tečkami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076056" y="5200171"/>
            <a:ext cx="3600532" cy="14260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Obrysy světlíků, střešních oken a poklop a zdůrazněny úhlopříčkou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84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988" y="315823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17511" y="315823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Vazníkové konstrukce střech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7511" y="2104167"/>
            <a:ext cx="2274983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VE SVISLÉM ŘEZU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00828" y="2104167"/>
            <a:ext cx="5889377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  PŘÍČNÉM </a:t>
            </a:r>
            <a:r>
              <a:rPr lang="cs-CZ" dirty="0" smtClean="0">
                <a:solidFill>
                  <a:schemeClr val="tx1"/>
                </a:solidFill>
              </a:rPr>
              <a:t>je vazník zobrazen v pohledu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15342" y="2768128"/>
            <a:ext cx="5874863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 PODÉLNÉM </a:t>
            </a:r>
            <a:r>
              <a:rPr lang="cs-CZ" dirty="0" smtClean="0">
                <a:solidFill>
                  <a:schemeClr val="tx1"/>
                </a:solidFill>
              </a:rPr>
              <a:t> je zobrazeno umístnění vazníků, zavětrování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5845" y="3502383"/>
            <a:ext cx="2344983" cy="488167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706494" y="3716403"/>
            <a:ext cx="1728192" cy="0"/>
          </a:xfrm>
          <a:prstGeom prst="line">
            <a:avLst/>
          </a:prstGeom>
          <a:ln w="190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806111" y="3502383"/>
            <a:ext cx="1798677" cy="6466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04788" y="3502383"/>
            <a:ext cx="4085417" cy="6466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 zobrazené v pohledu. 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(</a:t>
            </a:r>
            <a:r>
              <a:rPr lang="cs-CZ" dirty="0" smtClean="0">
                <a:solidFill>
                  <a:schemeClr val="tx1"/>
                </a:solidFill>
              </a:rPr>
              <a:t>kreslené schematicky obrysem)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7544" y="4380770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718193" y="4594790"/>
            <a:ext cx="1728192" cy="0"/>
          </a:xfrm>
          <a:prstGeom prst="line">
            <a:avLst/>
          </a:prstGeom>
          <a:ln w="571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2817810" y="4350706"/>
            <a:ext cx="1798677" cy="63378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Velmi tlustá plná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16488" y="4350706"/>
            <a:ext cx="4073718" cy="63378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zobrazeny v řezu. ( kreslené schematicky obrysem)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55845" y="5230352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706494" y="5444372"/>
            <a:ext cx="1728192" cy="0"/>
          </a:xfrm>
          <a:prstGeom prst="line">
            <a:avLst/>
          </a:prstGeom>
          <a:ln w="571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2806111" y="5200288"/>
            <a:ext cx="1798677" cy="6049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Velmi tlustá plná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04788" y="5200288"/>
            <a:ext cx="4085417" cy="6049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Vnější obrysy krytiny. ( bez ohledu na druh krytiny)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55845" y="5965169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706494" y="6179189"/>
            <a:ext cx="1728192" cy="0"/>
          </a:xfrm>
          <a:prstGeom prst="line">
            <a:avLst/>
          </a:prstGeom>
          <a:ln w="28575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2806111" y="6007113"/>
            <a:ext cx="1798677" cy="59023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604788" y="6007113"/>
            <a:ext cx="4085417" cy="59023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Rozhraní jednotlivých částí konstrukce  a rozhraní hmot v ploše.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591602" y="1108586"/>
            <a:ext cx="4127834" cy="7362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Okapy bez římsy nebo žlabu, hřebeny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627784" y="1109668"/>
            <a:ext cx="1920970" cy="7362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čerchovaná čára se dvěma tečkami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664974" y="1542278"/>
            <a:ext cx="1575792" cy="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560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5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Vazníkové konstrukce střech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980728"/>
            <a:ext cx="1111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PŮDORYS</a:t>
            </a:r>
            <a:endParaRPr lang="cs-CZ" b="1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1619672" y="2673360"/>
            <a:ext cx="5904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524328" y="2673360"/>
            <a:ext cx="0" cy="37444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19672" y="2673360"/>
            <a:ext cx="0" cy="37444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164288" y="3033400"/>
            <a:ext cx="0" cy="3384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79712" y="3033400"/>
            <a:ext cx="0" cy="3384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979712" y="3033400"/>
            <a:ext cx="518457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72072" y="2782218"/>
            <a:ext cx="561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409340" y="2796732"/>
            <a:ext cx="0" cy="3600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743044" y="2774396"/>
            <a:ext cx="0" cy="363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956376" y="2457336"/>
            <a:ext cx="0" cy="396000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187624" y="2457336"/>
            <a:ext cx="6768000" cy="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187624" y="2457336"/>
            <a:ext cx="0" cy="396000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187624" y="2867048"/>
            <a:ext cx="6768752" cy="22336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187624" y="3875160"/>
            <a:ext cx="6768752" cy="22336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187624" y="4883272"/>
            <a:ext cx="6768752" cy="22336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1187624" y="5891384"/>
            <a:ext cx="6768752" cy="22336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292080" y="2867048"/>
            <a:ext cx="0" cy="3529684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837406" y="2889384"/>
            <a:ext cx="0" cy="3529684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572000" y="2457336"/>
            <a:ext cx="0" cy="399600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V="1">
            <a:off x="1187624" y="1700808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7956376" y="1700808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1619672" y="1729836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524328" y="1714760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7164288" y="1714760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1979712" y="1758864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187624" y="1873852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rot="-2700000">
            <a:off x="1008803" y="1850601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rot="-2700000">
            <a:off x="1438453" y="1853561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rot="-2700000">
            <a:off x="1769465" y="1879629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rot="-2700000">
            <a:off x="6957001" y="1882589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rot="-2700000">
            <a:off x="7314081" y="1867513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-2700000">
            <a:off x="7734575" y="1879629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547664" y="156201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092280" y="157540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495300" y="156201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173110" y="158582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211960" y="154750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9000</a:t>
            </a:r>
            <a:endParaRPr lang="cs-CZ" dirty="0"/>
          </a:p>
        </p:txBody>
      </p:sp>
      <p:cxnSp>
        <p:nvCxnSpPr>
          <p:cNvPr id="46" name="Přímá spojnice 45"/>
          <p:cNvCxnSpPr/>
          <p:nvPr/>
        </p:nvCxnSpPr>
        <p:spPr>
          <a:xfrm flipV="1">
            <a:off x="986114" y="4545568"/>
            <a:ext cx="720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rot="-2700000">
            <a:off x="3627159" y="4572391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-2700000">
            <a:off x="5084793" y="4572391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-2700000">
            <a:off x="979775" y="4546885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-2700000">
            <a:off x="7746129" y="4557877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467544" y="2442822"/>
            <a:ext cx="51856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26828" y="2442822"/>
            <a:ext cx="0" cy="39539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987824" y="2262864"/>
            <a:ext cx="0" cy="41544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rot="2700000" flipH="1">
            <a:off x="539616" y="2460422"/>
            <a:ext cx="3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rot="2700000" flipH="1">
            <a:off x="2808346" y="2445346"/>
            <a:ext cx="3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rot="2700000" flipH="1">
            <a:off x="2807784" y="2899924"/>
            <a:ext cx="3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rot="2700000" flipH="1">
            <a:off x="2814844" y="3894084"/>
            <a:ext cx="3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rot="2700000" flipH="1">
            <a:off x="2800330" y="4887682"/>
            <a:ext cx="3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rot="2700000" flipH="1">
            <a:off x="2814844" y="5895794"/>
            <a:ext cx="3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4221803" y="424082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2100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156176" y="424082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4500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975041" y="423560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4500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 rot="16200000">
            <a:off x="224349" y="5501424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15000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 rot="16200000">
            <a:off x="2616596" y="240040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 rot="16200000">
            <a:off x="2560447" y="328267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 rot="16200000">
            <a:off x="2558087" y="411363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 rot="16200000">
            <a:off x="2558087" y="5222218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6162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31540" y="222261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Vazníkové konstrukce střech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052736"/>
            <a:ext cx="10794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ŘEZ A- A</a:t>
            </a:r>
            <a:endParaRPr lang="cs-CZ" sz="2000" b="1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187624" y="6503008"/>
            <a:ext cx="6768752" cy="22336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619672" y="3717032"/>
            <a:ext cx="1524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835696" y="4019578"/>
            <a:ext cx="5472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772072" y="4077072"/>
            <a:ext cx="5616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19672" y="3717032"/>
            <a:ext cx="0" cy="11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524328" y="3717032"/>
            <a:ext cx="0" cy="11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70967" y="4061115"/>
            <a:ext cx="0" cy="79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164288" y="4077072"/>
            <a:ext cx="0" cy="75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371928" y="3717032"/>
            <a:ext cx="1524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772072" y="3717032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380312" y="3717032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7307696" y="3631634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rot="-180000">
            <a:off x="7307696" y="3767269"/>
            <a:ext cx="648680" cy="503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957250" y="3645024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835696" y="3918542"/>
            <a:ext cx="5472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720000" flipH="1">
            <a:off x="4534240" y="3284216"/>
            <a:ext cx="345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720000" flipH="1">
            <a:off x="4825418" y="3459707"/>
            <a:ext cx="31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1835696" y="3631634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-180000">
            <a:off x="1173984" y="3762439"/>
            <a:ext cx="648680" cy="503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187624" y="3645024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rot="-720000" flipH="1">
            <a:off x="1149302" y="3284216"/>
            <a:ext cx="345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rot="-720000" flipH="1">
            <a:off x="1153008" y="3458168"/>
            <a:ext cx="316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7164288" y="4048052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864724" y="4048044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 flipH="1">
            <a:off x="5292203" y="3240525"/>
            <a:ext cx="4584" cy="64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839868" y="3220092"/>
            <a:ext cx="1586" cy="6986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5415951" y="3284216"/>
            <a:ext cx="12220" cy="649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724506" y="3240525"/>
            <a:ext cx="1774" cy="685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283968" y="2967924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860032" y="2996968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283968" y="3140952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 flipV="1">
            <a:off x="4572000" y="3068867"/>
            <a:ext cx="288032" cy="4305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-1440000" flipH="1" flipV="1">
            <a:off x="4265198" y="3082696"/>
            <a:ext cx="288032" cy="4305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rot="540000">
            <a:off x="4566016" y="3156030"/>
            <a:ext cx="612000" cy="75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rot="420000">
            <a:off x="4717794" y="3155524"/>
            <a:ext cx="576000" cy="75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rot="300000">
            <a:off x="5423464" y="394768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rot="300000">
            <a:off x="5296787" y="3954763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rot="300000">
            <a:off x="5426289" y="3155277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rot="300000">
            <a:off x="5296787" y="3112297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rot="300000">
            <a:off x="3856627" y="311173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rot="300000">
            <a:off x="3727125" y="3148161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rot="300000">
            <a:off x="3850497" y="395532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rot="300000">
            <a:off x="3741639" y="394736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rot="-1260000">
            <a:off x="5272728" y="3958498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rot="-1260000">
            <a:off x="5152902" y="3972450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rot="-1260000">
            <a:off x="4591352" y="2964546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rot="-1260000">
            <a:off x="4711178" y="2964546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rot="4260000">
            <a:off x="3960101" y="3170483"/>
            <a:ext cx="57600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rot="4260000">
            <a:off x="3824465" y="3171044"/>
            <a:ext cx="57600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rot="2220000">
            <a:off x="4533858" y="297156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rot="2220000">
            <a:off x="4432017" y="2971003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rot="2040000">
            <a:off x="3959355" y="3952291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Obdélník 80"/>
          <p:cNvSpPr/>
          <p:nvPr/>
        </p:nvSpPr>
        <p:spPr>
          <a:xfrm>
            <a:off x="5292080" y="3537016"/>
            <a:ext cx="144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3736948" y="3543988"/>
            <a:ext cx="126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3" name="Přímá spojnice 82"/>
          <p:cNvCxnSpPr/>
          <p:nvPr/>
        </p:nvCxnSpPr>
        <p:spPr>
          <a:xfrm>
            <a:off x="4874546" y="3919120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4211960" y="3918542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Obdélník 84"/>
          <p:cNvSpPr/>
          <p:nvPr/>
        </p:nvSpPr>
        <p:spPr>
          <a:xfrm rot="1500000">
            <a:off x="4129783" y="3497204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 rot="-1560000">
            <a:off x="4850520" y="3450135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7" name="Přímá spojnice 86"/>
          <p:cNvCxnSpPr/>
          <p:nvPr/>
        </p:nvCxnSpPr>
        <p:spPr>
          <a:xfrm flipH="1">
            <a:off x="5263052" y="3212976"/>
            <a:ext cx="4584" cy="64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3880948" y="3191441"/>
            <a:ext cx="1586" cy="6986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6761268" y="3514466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2339190" y="3559064"/>
            <a:ext cx="0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6876256" y="3543988"/>
            <a:ext cx="0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2224764" y="3559064"/>
            <a:ext cx="0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rot="-120000" flipV="1">
            <a:off x="5457198" y="3384742"/>
            <a:ext cx="576000" cy="54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rot="-120000" flipV="1">
            <a:off x="5608981" y="3425012"/>
            <a:ext cx="54000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rot="2040000">
            <a:off x="5419851" y="392382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rot="2040000">
            <a:off x="5572251" y="3952853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rot="3540000">
            <a:off x="6068485" y="3258223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rot="3540000">
            <a:off x="6177343" y="328782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rot="-5220000" flipV="1">
            <a:off x="6315103" y="3505000"/>
            <a:ext cx="468000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rot="300000">
            <a:off x="6765413" y="3422241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rot="300000">
            <a:off x="6874271" y="3443309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rot="300000">
            <a:off x="6880963" y="395532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rot="300000">
            <a:off x="6779927" y="3961879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rot="-1260000">
            <a:off x="6756430" y="3943984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rot="-5220000" flipV="1">
            <a:off x="6171670" y="3492100"/>
            <a:ext cx="468000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rot="-1260000">
            <a:off x="6622090" y="3943984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rot="-1260000">
            <a:off x="6204556" y="3310426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rot="-1560000">
            <a:off x="6334058" y="3324586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rot="-5220000" flipV="1">
            <a:off x="3128543" y="3366879"/>
            <a:ext cx="576000" cy="54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rot="-5280000" flipV="1">
            <a:off x="3024304" y="3424091"/>
            <a:ext cx="504000" cy="46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 rot="-840000" flipV="1">
            <a:off x="2365030" y="3513008"/>
            <a:ext cx="468000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rot="-840000" flipV="1">
            <a:off x="2503644" y="3479956"/>
            <a:ext cx="50400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rot="300000">
            <a:off x="2229471" y="394736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rot="300000">
            <a:off x="2344459" y="3961879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rot="300000">
            <a:off x="2344459" y="342879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rot="300000">
            <a:off x="2229471" y="3443309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rot="-1980000">
            <a:off x="3124799" y="3259276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rot="-1980000">
            <a:off x="3002721" y="3290787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rot="-1980000">
            <a:off x="3707521" y="3949317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-1980000">
            <a:off x="3564271" y="3953373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rot="2040000">
            <a:off x="2369949" y="3952853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rot="2040000">
            <a:off x="2507835" y="3952853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2700000">
            <a:off x="2871105" y="3290267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rot="2700000">
            <a:off x="2983028" y="3298196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Obdélník 127"/>
          <p:cNvSpPr/>
          <p:nvPr/>
        </p:nvSpPr>
        <p:spPr>
          <a:xfrm rot="2040000">
            <a:off x="2615818" y="3649604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bdélník 128"/>
          <p:cNvSpPr/>
          <p:nvPr/>
        </p:nvSpPr>
        <p:spPr>
          <a:xfrm rot="2040000">
            <a:off x="5744796" y="3657630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bdélník 129"/>
          <p:cNvSpPr/>
          <p:nvPr/>
        </p:nvSpPr>
        <p:spPr>
          <a:xfrm rot="-2100000">
            <a:off x="3282010" y="3600136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bdélník 130"/>
          <p:cNvSpPr/>
          <p:nvPr/>
        </p:nvSpPr>
        <p:spPr>
          <a:xfrm rot="-2100000">
            <a:off x="6422171" y="3653314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bdélník 131"/>
          <p:cNvSpPr/>
          <p:nvPr/>
        </p:nvSpPr>
        <p:spPr>
          <a:xfrm>
            <a:off x="2239550" y="3681032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6768256" y="3710060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/>
          <p:cNvSpPr/>
          <p:nvPr/>
        </p:nvSpPr>
        <p:spPr>
          <a:xfrm rot="-5160000">
            <a:off x="3132399" y="3956422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bdélník 134"/>
          <p:cNvSpPr/>
          <p:nvPr/>
        </p:nvSpPr>
        <p:spPr>
          <a:xfrm rot="-5160000">
            <a:off x="3056584" y="3955667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bdélník 135"/>
          <p:cNvSpPr/>
          <p:nvPr/>
        </p:nvSpPr>
        <p:spPr>
          <a:xfrm rot="-5160000">
            <a:off x="6152460" y="3956422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bdélník 136"/>
          <p:cNvSpPr/>
          <p:nvPr/>
        </p:nvSpPr>
        <p:spPr>
          <a:xfrm rot="-5160000">
            <a:off x="6076645" y="3955667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 rot="-6240000">
            <a:off x="3488164" y="3192800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bdélník 138"/>
          <p:cNvSpPr/>
          <p:nvPr/>
        </p:nvSpPr>
        <p:spPr>
          <a:xfrm rot="-6240000">
            <a:off x="3412349" y="3221073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 rot="-4500000">
            <a:off x="5780498" y="3253760"/>
            <a:ext cx="108000" cy="291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/>
          <p:cNvSpPr/>
          <p:nvPr/>
        </p:nvSpPr>
        <p:spPr>
          <a:xfrm rot="-4500000">
            <a:off x="5708361" y="3237020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2" name="Přímá spojnice 141"/>
          <p:cNvCxnSpPr/>
          <p:nvPr/>
        </p:nvCxnSpPr>
        <p:spPr>
          <a:xfrm flipV="1">
            <a:off x="6931627" y="3583351"/>
            <a:ext cx="136053" cy="3497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flipV="1">
            <a:off x="1936732" y="3631128"/>
            <a:ext cx="0" cy="28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V="1">
            <a:off x="7192754" y="3624380"/>
            <a:ext cx="0" cy="28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1840403" y="3537653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1926925" y="3515317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1926925" y="3940811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rot="300000">
            <a:off x="7207531" y="3526459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rot="300000">
            <a:off x="7303597" y="354434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300000">
            <a:off x="7202561" y="394736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rot="360000" flipV="1">
            <a:off x="7088663" y="3630510"/>
            <a:ext cx="75625" cy="3044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rot="1200000">
            <a:off x="6918067" y="3923825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rot="1800000">
            <a:off x="7026925" y="3943512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rot="1560000">
            <a:off x="7121269" y="3493774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rot="-180000">
            <a:off x="7300442" y="3632937"/>
            <a:ext cx="648680" cy="5037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rot="-180000">
            <a:off x="1188498" y="3633499"/>
            <a:ext cx="648680" cy="5037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" name="Obdélník 163"/>
          <p:cNvSpPr/>
          <p:nvPr/>
        </p:nvSpPr>
        <p:spPr>
          <a:xfrm>
            <a:off x="1835696" y="3753040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bdélník 164"/>
          <p:cNvSpPr/>
          <p:nvPr/>
        </p:nvSpPr>
        <p:spPr>
          <a:xfrm>
            <a:off x="7214818" y="3731546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Obdélník 165"/>
          <p:cNvSpPr/>
          <p:nvPr/>
        </p:nvSpPr>
        <p:spPr>
          <a:xfrm rot="2040000">
            <a:off x="7026426" y="3744152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7" name="Přímá spojnice 166"/>
          <p:cNvCxnSpPr/>
          <p:nvPr/>
        </p:nvCxnSpPr>
        <p:spPr>
          <a:xfrm rot="-2580000" flipV="1">
            <a:off x="2049289" y="3586749"/>
            <a:ext cx="136053" cy="3497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rot="-2160000" flipV="1">
            <a:off x="1978880" y="3621525"/>
            <a:ext cx="75625" cy="3044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rot="-1980000">
            <a:off x="2210633" y="3953373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rot="-1260000">
            <a:off x="2124111" y="3953373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rot="-1260000">
            <a:off x="2013016" y="3497422"/>
            <a:ext cx="0" cy="10800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2" name="Obdélník 171"/>
          <p:cNvSpPr/>
          <p:nvPr/>
        </p:nvSpPr>
        <p:spPr>
          <a:xfrm rot="-1560000">
            <a:off x="2009299" y="3752536"/>
            <a:ext cx="108000" cy="3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4" name="Přímá spojnice 173"/>
          <p:cNvCxnSpPr/>
          <p:nvPr/>
        </p:nvCxnSpPr>
        <p:spPr>
          <a:xfrm>
            <a:off x="1619672" y="4365104"/>
            <a:ext cx="36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>
            <a:off x="7164288" y="4365104"/>
            <a:ext cx="36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>
            <a:off x="1772072" y="4365104"/>
            <a:ext cx="0" cy="4760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>
            <a:off x="7365798" y="4365104"/>
            <a:ext cx="0" cy="4760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H="1" flipV="1">
            <a:off x="4572001" y="2809957"/>
            <a:ext cx="2952327" cy="6482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>
            <a:off x="7524328" y="345802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>
            <a:off x="1619672" y="347198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flipH="1">
            <a:off x="1601516" y="2810988"/>
            <a:ext cx="2960738" cy="6325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 rot="60000">
            <a:off x="4572000" y="2929440"/>
            <a:ext cx="11479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/>
          <p:nvPr/>
        </p:nvCxnSpPr>
        <p:spPr>
          <a:xfrm rot="240000">
            <a:off x="5253376" y="2420888"/>
            <a:ext cx="38704" cy="498534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>
            <a:off x="5267636" y="2420145"/>
            <a:ext cx="9605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1" name="TextovéPole 190"/>
          <p:cNvSpPr txBox="1"/>
          <p:nvPr/>
        </p:nvSpPr>
        <p:spPr>
          <a:xfrm>
            <a:off x="5220072" y="213285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+4,215</a:t>
            </a:r>
            <a:endParaRPr lang="cs-CZ" dirty="0"/>
          </a:p>
        </p:txBody>
      </p:sp>
      <p:cxnSp>
        <p:nvCxnSpPr>
          <p:cNvPr id="193" name="Přímá spojnice 192"/>
          <p:cNvCxnSpPr/>
          <p:nvPr/>
        </p:nvCxnSpPr>
        <p:spPr>
          <a:xfrm>
            <a:off x="1601516" y="5215248"/>
            <a:ext cx="0" cy="82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>
            <a:off x="1187062" y="5214686"/>
            <a:ext cx="0" cy="82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>
            <a:off x="1979712" y="5229200"/>
            <a:ext cx="0" cy="4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>
            <a:off x="7164288" y="5135794"/>
            <a:ext cx="0" cy="57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>
            <a:off x="7524328" y="5149746"/>
            <a:ext cx="0" cy="9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>
            <a:off x="7956376" y="5121280"/>
            <a:ext cx="0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>
            <a:off x="1187624" y="5535280"/>
            <a:ext cx="6764856" cy="14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>
            <a:off x="1187624" y="5934766"/>
            <a:ext cx="6764856" cy="14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 rot="4860000">
            <a:off x="3151294" y="2761585"/>
            <a:ext cx="38704" cy="498534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TextovéPole 202"/>
          <p:cNvSpPr txBox="1"/>
          <p:nvPr/>
        </p:nvSpPr>
        <p:spPr>
          <a:xfrm rot="20744334">
            <a:off x="2982451" y="2656247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r>
              <a:rPr lang="cs-CZ" dirty="0" smtClean="0">
                <a:sym typeface="Symbol"/>
              </a:rPr>
              <a:t></a:t>
            </a:r>
            <a:endParaRPr lang="cs-CZ" dirty="0"/>
          </a:p>
        </p:txBody>
      </p:sp>
      <p:cxnSp>
        <p:nvCxnSpPr>
          <p:cNvPr id="205" name="Přímá spojnice 204"/>
          <p:cNvCxnSpPr/>
          <p:nvPr/>
        </p:nvCxnSpPr>
        <p:spPr>
          <a:xfrm flipH="1">
            <a:off x="467544" y="3628367"/>
            <a:ext cx="5397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rot="240000">
            <a:off x="599873" y="3146309"/>
            <a:ext cx="38704" cy="498534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>
            <a:off x="616144" y="3130933"/>
            <a:ext cx="9605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" name="TextovéPole 207"/>
          <p:cNvSpPr txBox="1"/>
          <p:nvPr/>
        </p:nvSpPr>
        <p:spPr>
          <a:xfrm>
            <a:off x="583094" y="2843644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+4,050</a:t>
            </a:r>
            <a:endParaRPr lang="cs-CZ" dirty="0"/>
          </a:p>
        </p:txBody>
      </p:sp>
      <p:cxnSp>
        <p:nvCxnSpPr>
          <p:cNvPr id="210" name="Přímá spojnice 209"/>
          <p:cNvCxnSpPr/>
          <p:nvPr/>
        </p:nvCxnSpPr>
        <p:spPr>
          <a:xfrm>
            <a:off x="5133550" y="2929440"/>
            <a:ext cx="0" cy="13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/>
          <p:nvPr/>
        </p:nvCxnSpPr>
        <p:spPr>
          <a:xfrm rot="2700000">
            <a:off x="4964660" y="2939622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rot="2700000">
            <a:off x="4965222" y="4049332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rot="8100000">
            <a:off x="1033248" y="5532472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rot="8100000">
            <a:off x="1423768" y="5531020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 rot="8100000">
            <a:off x="1798322" y="5531020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 rot="8100000">
            <a:off x="1422316" y="5950006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 rot="8100000">
            <a:off x="1019296" y="5934040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 rot="8100000">
            <a:off x="7341486" y="5962506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 rot="8100000">
            <a:off x="7774986" y="5948554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 rot="8100000">
            <a:off x="7773534" y="5546986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8100000">
            <a:off x="7341486" y="5559486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 rot="8100000">
            <a:off x="6995960" y="5544972"/>
            <a:ext cx="364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4" name="TextovéPole 223"/>
          <p:cNvSpPr txBox="1"/>
          <p:nvPr/>
        </p:nvSpPr>
        <p:spPr>
          <a:xfrm>
            <a:off x="4269454" y="522231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9000</a:t>
            </a:r>
            <a:endParaRPr lang="cs-CZ" dirty="0"/>
          </a:p>
        </p:txBody>
      </p:sp>
      <p:sp>
        <p:nvSpPr>
          <p:cNvPr id="225" name="TextovéPole 224"/>
          <p:cNvSpPr txBox="1"/>
          <p:nvPr/>
        </p:nvSpPr>
        <p:spPr>
          <a:xfrm>
            <a:off x="7092280" y="521990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226" name="TextovéPole 225"/>
          <p:cNvSpPr txBox="1"/>
          <p:nvPr/>
        </p:nvSpPr>
        <p:spPr>
          <a:xfrm>
            <a:off x="7509814" y="523498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27" name="TextovéPole 226"/>
          <p:cNvSpPr txBox="1"/>
          <p:nvPr/>
        </p:nvSpPr>
        <p:spPr>
          <a:xfrm>
            <a:off x="7502560" y="565195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28" name="TextovéPole 227"/>
          <p:cNvSpPr txBox="1"/>
          <p:nvPr/>
        </p:nvSpPr>
        <p:spPr>
          <a:xfrm>
            <a:off x="1144082" y="565195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29" name="TextovéPole 228"/>
          <p:cNvSpPr txBox="1"/>
          <p:nvPr/>
        </p:nvSpPr>
        <p:spPr>
          <a:xfrm>
            <a:off x="1144082" y="524371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30" name="TextovéPole 229"/>
          <p:cNvSpPr txBox="1"/>
          <p:nvPr/>
        </p:nvSpPr>
        <p:spPr>
          <a:xfrm>
            <a:off x="1518636" y="524168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231" name="TextovéPole 230"/>
          <p:cNvSpPr txBox="1"/>
          <p:nvPr/>
        </p:nvSpPr>
        <p:spPr>
          <a:xfrm>
            <a:off x="4269454" y="562349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9900</a:t>
            </a:r>
            <a:endParaRPr lang="cs-CZ" dirty="0"/>
          </a:p>
        </p:txBody>
      </p:sp>
      <p:sp>
        <p:nvSpPr>
          <p:cNvPr id="232" name="TextovéPole 231"/>
          <p:cNvSpPr txBox="1"/>
          <p:nvPr/>
        </p:nvSpPr>
        <p:spPr>
          <a:xfrm rot="16200000">
            <a:off x="4718327" y="4142098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1465</a:t>
            </a:r>
            <a:endParaRPr lang="cs-CZ" dirty="0"/>
          </a:p>
        </p:txBody>
      </p:sp>
      <p:cxnSp>
        <p:nvCxnSpPr>
          <p:cNvPr id="233" name="Přímá spojnice 232"/>
          <p:cNvCxnSpPr/>
          <p:nvPr/>
        </p:nvCxnSpPr>
        <p:spPr>
          <a:xfrm rot="11040000">
            <a:off x="3725245" y="4077815"/>
            <a:ext cx="38704" cy="498534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Přímá spojnice 233"/>
          <p:cNvCxnSpPr/>
          <p:nvPr/>
        </p:nvCxnSpPr>
        <p:spPr>
          <a:xfrm>
            <a:off x="3751446" y="4566614"/>
            <a:ext cx="9605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" name="TextovéPole 234"/>
          <p:cNvSpPr txBox="1"/>
          <p:nvPr/>
        </p:nvSpPr>
        <p:spPr>
          <a:xfrm>
            <a:off x="3693390" y="425477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+3,750</a:t>
            </a:r>
            <a:endParaRPr lang="cs-CZ" dirty="0"/>
          </a:p>
        </p:txBody>
      </p:sp>
      <p:cxnSp>
        <p:nvCxnSpPr>
          <p:cNvPr id="236" name="Přímá spojnice 235"/>
          <p:cNvCxnSpPr/>
          <p:nvPr/>
        </p:nvCxnSpPr>
        <p:spPr>
          <a:xfrm rot="720000" flipH="1">
            <a:off x="4534240" y="3241236"/>
            <a:ext cx="345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 rot="-720000" flipH="1">
            <a:off x="1139246" y="3242210"/>
            <a:ext cx="345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6173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Vazníkové konstrukce střech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4677136"/>
              </p:ext>
            </p:extLst>
          </p:nvPr>
        </p:nvGraphicFramePr>
        <p:xfrm>
          <a:off x="457200" y="980728"/>
          <a:ext cx="8280920" cy="516287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6693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se zobrazuje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půdorys vazníkové konstrukce střechy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0688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Do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jakého výkresu je zakreslen půdorys konstrukce vazníkové střechy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7729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 půdoryse osy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vazníků,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průvlaků a vaznic.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 je rozdíl v zobrazování vazníků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 půdorysu    podle materiálu, z nichž jsou zhotoveny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jsou kresleny v půdorysu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hrany vazníků, průvlaků a vaznic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 startAt="6"/>
                        <a:tabLst/>
                        <a:defRPr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jsou kresleny v půdorysu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obrysy plošných prvků střešního pláště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644008" y="4725144"/>
            <a:ext cx="39994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Tlustá čerchovaná  čára se dvěma  </a:t>
            </a:r>
            <a:r>
              <a:rPr lang="cs-CZ" dirty="0" smtClean="0"/>
              <a:t>  </a:t>
            </a:r>
          </a:p>
          <a:p>
            <a:r>
              <a:rPr lang="cs-CZ" dirty="0"/>
              <a:t> </a:t>
            </a:r>
            <a:r>
              <a:rPr lang="cs-CZ" dirty="0" smtClean="0"/>
              <a:t> tečkami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2996952"/>
            <a:ext cx="403193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Tenkou čerchovanou čarou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44008" y="5445224"/>
            <a:ext cx="41404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Tlustá čerchovaná  čára se dvěma  tečkami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1484784"/>
            <a:ext cx="41198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Jako pohled shora na dokončenou střechu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2204864"/>
            <a:ext cx="4075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půdorysu posledního nadzemního</a:t>
            </a:r>
          </a:p>
          <a:p>
            <a:r>
              <a:rPr lang="cs-CZ" dirty="0" smtClean="0"/>
              <a:t> podlaží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3789040"/>
            <a:ext cx="41198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Žádný – zobrazení platí  bez ohledu na</a:t>
            </a:r>
          </a:p>
          <a:p>
            <a:r>
              <a:rPr lang="cs-CZ" dirty="0" smtClean="0"/>
              <a:t> materiál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066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9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30205" y="188640"/>
            <a:ext cx="8282254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Vazníkové konstrukce  střech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2524285"/>
              </p:ext>
            </p:extLst>
          </p:nvPr>
        </p:nvGraphicFramePr>
        <p:xfrm>
          <a:off x="431540" y="973265"/>
          <a:ext cx="8280920" cy="499277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1151194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eriod" startAt="7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zobrazíme světlík, střešní okno, a poklop v půdoryse konstrukce střechy.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94928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eriod" startAt="8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je vedena myšlená plocha příčného svislého řezu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7322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9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 kterém druhu svislého řezu je  zobrazen vazník v pohledu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10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je kreslen vnější obrys krytiny  v příčném svislém řezu.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11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Jakým způsobem je zobrazen půdorys střechy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 střešního pláště).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 startAt="12"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zobrazíme rozhraní jednotlivých částí konstrukce  a  hmot v ploše.</a:t>
                      </a:r>
                      <a:endParaRPr lang="cs-CZ" baseline="0" dirty="0" smtClean="0">
                        <a:solidFill>
                          <a:schemeClr val="dk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535997" y="4581128"/>
            <a:ext cx="41404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Jako pohled shora na dokončenou střechu.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572000" y="3284984"/>
            <a:ext cx="403193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Příčného svislého řezu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5301208"/>
            <a:ext cx="41404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Tlustou plnou čarou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rot="480000" flipH="1">
            <a:off x="2075617" y="3368254"/>
            <a:ext cx="60043" cy="73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rot="480000" flipH="1">
            <a:off x="2228017" y="3520654"/>
            <a:ext cx="60043" cy="73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rot="480000" flipH="1">
            <a:off x="2380417" y="3673054"/>
            <a:ext cx="60043" cy="73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572000" y="1447616"/>
            <a:ext cx="40684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Obrysem tlustou čerchovanou  čárou </a:t>
            </a:r>
            <a:r>
              <a:rPr lang="cs-CZ" dirty="0"/>
              <a:t>se </a:t>
            </a:r>
            <a:endParaRPr lang="cs-CZ" dirty="0" smtClean="0"/>
          </a:p>
          <a:p>
            <a:r>
              <a:rPr lang="cs-CZ" dirty="0" smtClean="0"/>
              <a:t>dvěma tečkami a zdůrazněny úhlopříčkami tenkou čerchovanou čarou se dvěma tečkami</a:t>
            </a:r>
            <a:endParaRPr lang="cs-CZ" dirty="0"/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2555612"/>
            <a:ext cx="2886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Vazník je zobrazen v pohledu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933056"/>
            <a:ext cx="2192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Velmi tlustá plná čára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6855" y="6263734"/>
            <a:ext cx="8229601" cy="2616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</a:t>
            </a:r>
            <a:r>
              <a:rPr lang="cs-CZ" sz="1100" b="1" dirty="0">
                <a:solidFill>
                  <a:schemeClr val="tx1"/>
                </a:solidFill>
              </a:rPr>
              <a:t>: </a:t>
            </a:r>
            <a:r>
              <a:rPr lang="cs-CZ" sz="1100" dirty="0">
                <a:solidFill>
                  <a:schemeClr val="tx1"/>
                </a:solidFill>
              </a:rPr>
              <a:t>Čítanka výkresů ve stavebnictví , Ing. Antonín Doseděl a kolektiv, SOBOTÁLES, Praha 2004, ISBN  </a:t>
            </a:r>
            <a:r>
              <a:rPr lang="cs-CZ" sz="1100" dirty="0" smtClean="0">
                <a:solidFill>
                  <a:schemeClr val="tx1"/>
                </a:solidFill>
              </a:rPr>
              <a:t>80-86817-06-7,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 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140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8" grpId="0"/>
      <p:bldP spid="19" grpId="0"/>
      <p:bldP spid="2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569</Words>
  <Application>Microsoft Office PowerPoint</Application>
  <PresentationFormat>Předvádění na obrazovce (4:3)</PresentationFormat>
  <Paragraphs>116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Vazníkové konstrukce střech</vt:lpstr>
      <vt:lpstr>3</vt:lpstr>
      <vt:lpstr>Prezentace aplikace PowerPoint</vt:lpstr>
      <vt:lpstr>Vazníkové konstrukce střech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2013-01-08T14:02:32Z</dcterms:created>
  <dcterms:modified xsi:type="dcterms:W3CDTF">2013-01-08T17:17:24Z</dcterms:modified>
</cp:coreProperties>
</file>