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F179-0B98-466C-9E42-D1857B5F7F1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431D4-331A-435A-9AC5-DD677C85C3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750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F179-0B98-466C-9E42-D1857B5F7F1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431D4-331A-435A-9AC5-DD677C85C3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504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F179-0B98-466C-9E42-D1857B5F7F1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431D4-331A-435A-9AC5-DD677C85C3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419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F179-0B98-466C-9E42-D1857B5F7F1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431D4-331A-435A-9AC5-DD677C85C3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573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F179-0B98-466C-9E42-D1857B5F7F1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431D4-331A-435A-9AC5-DD677C85C3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839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F179-0B98-466C-9E42-D1857B5F7F1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431D4-331A-435A-9AC5-DD677C85C3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822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F179-0B98-466C-9E42-D1857B5F7F1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431D4-331A-435A-9AC5-DD677C85C3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9840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F179-0B98-466C-9E42-D1857B5F7F1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431D4-331A-435A-9AC5-DD677C85C3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813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F179-0B98-466C-9E42-D1857B5F7F1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431D4-331A-435A-9AC5-DD677C85C3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6620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F179-0B98-466C-9E42-D1857B5F7F1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431D4-331A-435A-9AC5-DD677C85C3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7103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0F179-0B98-466C-9E42-D1857B5F7F1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431D4-331A-435A-9AC5-DD677C85C3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050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0F179-0B98-466C-9E42-D1857B5F7F1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C431D4-331A-435A-9AC5-DD677C85C3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885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Řešení střešních rovin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033548"/>
              </p:ext>
            </p:extLst>
          </p:nvPr>
        </p:nvGraphicFramePr>
        <p:xfrm>
          <a:off x="539552" y="2420888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VY_32_INOVACE_OK_TP_14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leden 2</a:t>
                      </a:r>
                      <a:r>
                        <a:rPr lang="cs-CZ" dirty="0" smtClean="0"/>
                        <a:t>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7112328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řešení střešních rovin o stejném sklonu a okapy ve stejné výšce .Prezentuje hlavní části a zásady při řešení střešních rovin. Stanoví průsečnice střešních rovin </a:t>
                      </a:r>
                      <a:r>
                        <a:rPr lang="cs-CZ" sz="1200" dirty="0" smtClean="0"/>
                        <a:t>o stejném  sklonu a okapy ve stejné výšce a  se zakázanými okapy – štíty  </a:t>
                      </a:r>
                    </a:p>
                    <a:p>
                      <a:pPr algn="just"/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9051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1188">
        <p:split orient="vert"/>
      </p:transition>
    </mc:Choice>
    <mc:Fallback xmlns="">
      <p:transition spd="slow" advTm="1188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střešních rovin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8825" y="966214"/>
            <a:ext cx="8146452" cy="5066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ZÁKLADNÍ  ČÁSTI , ZÁSADY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98826" y="1542311"/>
            <a:ext cx="2128958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STŘEŠNÍ ROVINA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627784" y="1542311"/>
            <a:ext cx="6017493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Rovina daného spádu nad daným půdorysu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98825" y="2132856"/>
            <a:ext cx="2128959" cy="51427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VOLNÝ OKAP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2627784" y="2132857"/>
            <a:ext cx="6017493" cy="51427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Strana střešní roviny k niž může stékat voda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498825" y="2708920"/>
            <a:ext cx="2128959" cy="48154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ROH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2627784" y="2708921"/>
            <a:ext cx="6017493" cy="48154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Vrchol vnitřního úhlu sousedních okapních stran (0 až 180°)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498825" y="3271382"/>
            <a:ext cx="2128959" cy="51765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KOUT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2627784" y="3271383"/>
            <a:ext cx="6017493" cy="51765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Vrchol vnitřního úhlu sousedních okapních stran (180 až 360°)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84" name="Přímá spojnice 83"/>
          <p:cNvCxnSpPr/>
          <p:nvPr/>
        </p:nvCxnSpPr>
        <p:spPr>
          <a:xfrm>
            <a:off x="2051720" y="4365104"/>
            <a:ext cx="0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2051720" y="436510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2051720" y="6309320"/>
            <a:ext cx="48965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V="1">
            <a:off x="6948264" y="5337212"/>
            <a:ext cx="0" cy="972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2051720" y="4365104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 flipH="1">
            <a:off x="4932040" y="5337212"/>
            <a:ext cx="20162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4932040" y="4365104"/>
            <a:ext cx="0" cy="972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6372200" y="5337212"/>
            <a:ext cx="576064" cy="4860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 flipH="1" flipV="1">
            <a:off x="6372200" y="5823266"/>
            <a:ext cx="576064" cy="4860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H="1">
            <a:off x="4355973" y="5337212"/>
            <a:ext cx="576067" cy="5400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 flipH="1">
            <a:off x="4355973" y="5823266"/>
            <a:ext cx="2016227" cy="360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flipH="1">
            <a:off x="3788692" y="4365104"/>
            <a:ext cx="1143348" cy="972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H="1">
            <a:off x="2051720" y="5373216"/>
            <a:ext cx="1037966" cy="9361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2051720" y="4365104"/>
            <a:ext cx="1037966" cy="10081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V="1">
            <a:off x="3089686" y="5337212"/>
            <a:ext cx="684000" cy="360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rot="180000" flipH="1" flipV="1">
            <a:off x="3780384" y="5373227"/>
            <a:ext cx="576000" cy="46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se šipkou 120"/>
          <p:cNvCxnSpPr/>
          <p:nvPr/>
        </p:nvCxnSpPr>
        <p:spPr>
          <a:xfrm flipV="1">
            <a:off x="3431686" y="4653136"/>
            <a:ext cx="0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se šipkou 122"/>
          <p:cNvCxnSpPr/>
          <p:nvPr/>
        </p:nvCxnSpPr>
        <p:spPr>
          <a:xfrm>
            <a:off x="3431686" y="5607227"/>
            <a:ext cx="0" cy="4590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se šipkou 124"/>
          <p:cNvCxnSpPr/>
          <p:nvPr/>
        </p:nvCxnSpPr>
        <p:spPr>
          <a:xfrm flipH="1">
            <a:off x="2195736" y="5373216"/>
            <a:ext cx="5040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se šipkou 126"/>
          <p:cNvCxnSpPr/>
          <p:nvPr/>
        </p:nvCxnSpPr>
        <p:spPr>
          <a:xfrm>
            <a:off x="4211960" y="5337212"/>
            <a:ext cx="43204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se šipkou 128"/>
          <p:cNvCxnSpPr/>
          <p:nvPr/>
        </p:nvCxnSpPr>
        <p:spPr>
          <a:xfrm flipV="1">
            <a:off x="5724128" y="5373217"/>
            <a:ext cx="0" cy="36003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se šipkou 130"/>
          <p:cNvCxnSpPr/>
          <p:nvPr/>
        </p:nvCxnSpPr>
        <p:spPr>
          <a:xfrm flipV="1">
            <a:off x="6516216" y="5823266"/>
            <a:ext cx="432048" cy="1349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" name="TextovéPole 132"/>
          <p:cNvSpPr txBox="1"/>
          <p:nvPr/>
        </p:nvSpPr>
        <p:spPr>
          <a:xfrm>
            <a:off x="2699792" y="5661248"/>
            <a:ext cx="1464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Střešní rovina</a:t>
            </a:r>
            <a:endParaRPr lang="cs-CZ" dirty="0"/>
          </a:p>
        </p:txBody>
      </p:sp>
      <p:sp>
        <p:nvSpPr>
          <p:cNvPr id="134" name="TextovéPole 133"/>
          <p:cNvSpPr txBox="1"/>
          <p:nvPr/>
        </p:nvSpPr>
        <p:spPr>
          <a:xfrm>
            <a:off x="2699792" y="4077072"/>
            <a:ext cx="1210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Volný okap</a:t>
            </a:r>
            <a:endParaRPr lang="cs-CZ" dirty="0"/>
          </a:p>
        </p:txBody>
      </p:sp>
      <p:sp>
        <p:nvSpPr>
          <p:cNvPr id="135" name="TextovéPole 134"/>
          <p:cNvSpPr txBox="1"/>
          <p:nvPr/>
        </p:nvSpPr>
        <p:spPr>
          <a:xfrm>
            <a:off x="1546966" y="4149080"/>
            <a:ext cx="5047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roh</a:t>
            </a:r>
            <a:endParaRPr lang="cs-CZ" dirty="0"/>
          </a:p>
        </p:txBody>
      </p:sp>
      <p:sp>
        <p:nvSpPr>
          <p:cNvPr id="136" name="TextovéPole 135"/>
          <p:cNvSpPr txBox="1"/>
          <p:nvPr/>
        </p:nvSpPr>
        <p:spPr>
          <a:xfrm>
            <a:off x="4860032" y="5013176"/>
            <a:ext cx="601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4784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988" y="315823"/>
            <a:ext cx="8229600" cy="6200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17511" y="315823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střešních rovin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41673" y="1009194"/>
            <a:ext cx="2128958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NÁROŽÍ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670631" y="1009194"/>
            <a:ext cx="6055791" cy="5185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Průsečnice </a:t>
            </a:r>
            <a:r>
              <a:rPr lang="cs-CZ" dirty="0">
                <a:solidFill>
                  <a:schemeClr val="tx1"/>
                </a:solidFill>
              </a:rPr>
              <a:t>dvou sousedních střešních rovin vycházející z rohu; voda odtéká od této průsečnice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541672" y="1599739"/>
            <a:ext cx="2128959" cy="51427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ÚŽLABÍ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670631" y="1599740"/>
            <a:ext cx="6055791" cy="51427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Průsečnice </a:t>
            </a:r>
            <a:r>
              <a:rPr lang="cs-CZ" dirty="0">
                <a:solidFill>
                  <a:schemeClr val="tx1"/>
                </a:solidFill>
              </a:rPr>
              <a:t>dvou sousedních střešních rovin vycházející z koutu; voda stéká k této průsečnici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541672" y="2175803"/>
            <a:ext cx="2128959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HŘEBEN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670630" y="2175804"/>
            <a:ext cx="6055791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Vodorovné </a:t>
            </a:r>
            <a:r>
              <a:rPr lang="cs-CZ" dirty="0">
                <a:solidFill>
                  <a:schemeClr val="tx1"/>
                </a:solidFill>
              </a:rPr>
              <a:t>průsečnice dvou protilehlých střešních rovin; voda odtéká kolmo od této průsečnice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541672" y="2824820"/>
            <a:ext cx="2128959" cy="82020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ZAKÁZANÝ OKAP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670630" y="2824821"/>
            <a:ext cx="6055791" cy="82020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Okap je  na místech zastavěn štíty, kam voda nesmí odtékat.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Odvádí se směrem od zastavěné  časti, nebo rovnoběžně se štítem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2094567" y="4221088"/>
            <a:ext cx="0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2094567" y="42210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094567" y="6165304"/>
            <a:ext cx="48965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6991111" y="5193196"/>
            <a:ext cx="0" cy="972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2094567" y="4221088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4974887" y="5193196"/>
            <a:ext cx="20162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4974887" y="4221088"/>
            <a:ext cx="0" cy="972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6415047" y="5193196"/>
            <a:ext cx="576064" cy="4860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 flipV="1">
            <a:off x="6415047" y="5679250"/>
            <a:ext cx="576064" cy="4860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4398820" y="5193196"/>
            <a:ext cx="576067" cy="5400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>
            <a:off x="4398820" y="5679250"/>
            <a:ext cx="2016227" cy="360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3831539" y="4221088"/>
            <a:ext cx="1143348" cy="972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V="1">
            <a:off x="2094567" y="5193196"/>
            <a:ext cx="1721966" cy="360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rot="180000" flipH="1" flipV="1">
            <a:off x="3823231" y="5229211"/>
            <a:ext cx="576000" cy="46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 flipV="1">
            <a:off x="3203848" y="4509120"/>
            <a:ext cx="0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>
            <a:off x="3215662" y="5463211"/>
            <a:ext cx="0" cy="4590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/>
          <p:nvPr/>
        </p:nvCxnSpPr>
        <p:spPr>
          <a:xfrm>
            <a:off x="4254807" y="5193196"/>
            <a:ext cx="43204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/>
          <p:nvPr/>
        </p:nvCxnSpPr>
        <p:spPr>
          <a:xfrm flipV="1">
            <a:off x="5766975" y="5229201"/>
            <a:ext cx="0" cy="36003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/>
          <p:nvPr/>
        </p:nvCxnSpPr>
        <p:spPr>
          <a:xfrm flipV="1">
            <a:off x="6559063" y="5679250"/>
            <a:ext cx="432048" cy="1349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2483768" y="5517232"/>
            <a:ext cx="1464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Střešní rovina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742639" y="3933056"/>
            <a:ext cx="1210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Volný okap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931342" y="4005064"/>
            <a:ext cx="5047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roh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902879" y="4869160"/>
            <a:ext cx="601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kout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rot="16200000">
            <a:off x="960556" y="5146148"/>
            <a:ext cx="1957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Zakázaný okap- štít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7736" y="4931876"/>
            <a:ext cx="858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hřeben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19187742">
            <a:off x="3881749" y="4493673"/>
            <a:ext cx="756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nároží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rot="19130120">
            <a:off x="4309379" y="5137782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úžlabí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7215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67545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střešních rovin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33772" y="980728"/>
            <a:ext cx="8676456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Půdorys průsečnice dvou střešních rovin o stejném sklonu půlí v půdoryse úhel obou okapů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794321" y="1772816"/>
            <a:ext cx="2304256" cy="11521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1794321" y="2924944"/>
            <a:ext cx="2304256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020272" y="1484784"/>
            <a:ext cx="648072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6732240" y="2924944"/>
            <a:ext cx="936104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434282" y="2802591"/>
            <a:ext cx="2664295" cy="12235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louk 16"/>
          <p:cNvSpPr/>
          <p:nvPr/>
        </p:nvSpPr>
        <p:spPr>
          <a:xfrm rot="13099455">
            <a:off x="2317385" y="1397135"/>
            <a:ext cx="1898407" cy="2505265"/>
          </a:xfrm>
          <a:prstGeom prst="arc">
            <a:avLst>
              <a:gd name="adj1" fmla="val 16200000"/>
              <a:gd name="adj2" fmla="val 15249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 rot="14005014">
            <a:off x="6575243" y="1555697"/>
            <a:ext cx="3240360" cy="3168352"/>
          </a:xfrm>
          <a:prstGeom prst="arc">
            <a:avLst>
              <a:gd name="adj1" fmla="val 15697496"/>
              <a:gd name="adj2" fmla="val 16232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 flipH="1">
            <a:off x="5580112" y="2924944"/>
            <a:ext cx="2088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442393" y="1988840"/>
            <a:ext cx="72008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082353" y="2674011"/>
            <a:ext cx="216024" cy="3229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190365" y="3501008"/>
            <a:ext cx="32403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7164288" y="1700808"/>
            <a:ext cx="4668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444208" y="2816932"/>
            <a:ext cx="288032" cy="3229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6732240" y="4077072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 rot="169853">
            <a:off x="2580389" y="2420888"/>
            <a:ext cx="510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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 rot="169853">
            <a:off x="2523211" y="2903281"/>
            <a:ext cx="510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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 rot="169853">
            <a:off x="6813058" y="2573288"/>
            <a:ext cx="510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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 rot="169853">
            <a:off x="6789418" y="2975289"/>
            <a:ext cx="510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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253728" y="2483604"/>
            <a:ext cx="756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nároží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687591" y="2627620"/>
            <a:ext cx="756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nároží</a:t>
            </a:r>
            <a:endParaRPr lang="cs-CZ" dirty="0"/>
          </a:p>
        </p:txBody>
      </p:sp>
      <p:cxnSp>
        <p:nvCxnSpPr>
          <p:cNvPr id="48" name="Přímá spojnice se šipkou 47"/>
          <p:cNvCxnSpPr/>
          <p:nvPr/>
        </p:nvCxnSpPr>
        <p:spPr>
          <a:xfrm flipV="1">
            <a:off x="1555999" y="1974709"/>
            <a:ext cx="265192" cy="4947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>
            <a:off x="1632037" y="2978402"/>
            <a:ext cx="189154" cy="5946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 flipV="1">
            <a:off x="6139566" y="1772816"/>
            <a:ext cx="808698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>
            <a:off x="6012160" y="3501008"/>
            <a:ext cx="720080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 rot="1727722">
            <a:off x="2751695" y="2065035"/>
            <a:ext cx="63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okap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 rot="3895924">
            <a:off x="7190929" y="1926001"/>
            <a:ext cx="63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okap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 rot="20509178">
            <a:off x="2741457" y="3272284"/>
            <a:ext cx="63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okap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 rot="18057930">
            <a:off x="7023473" y="3469361"/>
            <a:ext cx="63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okap</a:t>
            </a:r>
            <a:endParaRPr lang="cs-CZ" dirty="0"/>
          </a:p>
        </p:txBody>
      </p:sp>
      <p:cxnSp>
        <p:nvCxnSpPr>
          <p:cNvPr id="63" name="Přímá spojnice 62"/>
          <p:cNvCxnSpPr/>
          <p:nvPr/>
        </p:nvCxnSpPr>
        <p:spPr>
          <a:xfrm>
            <a:off x="1434282" y="4221087"/>
            <a:ext cx="1512167" cy="108012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1434282" y="5301208"/>
            <a:ext cx="1512167" cy="11521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946449" y="5301208"/>
            <a:ext cx="148153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>
            <a:off x="1043608" y="5301208"/>
            <a:ext cx="1791819" cy="0"/>
          </a:xfrm>
          <a:prstGeom prst="line">
            <a:avLst/>
          </a:prstGeom>
          <a:ln w="127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Oblouk 69"/>
          <p:cNvSpPr/>
          <p:nvPr/>
        </p:nvSpPr>
        <p:spPr>
          <a:xfrm rot="19009836" flipH="1">
            <a:off x="1626772" y="4092972"/>
            <a:ext cx="2542882" cy="2500282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2" name="Přímá spojnice 71"/>
          <p:cNvCxnSpPr/>
          <p:nvPr/>
        </p:nvCxnSpPr>
        <p:spPr>
          <a:xfrm>
            <a:off x="1861386" y="4365104"/>
            <a:ext cx="118326" cy="3960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1434282" y="5157192"/>
            <a:ext cx="360039" cy="2278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1632037" y="6093296"/>
            <a:ext cx="4503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5688124" y="3789040"/>
            <a:ext cx="358001" cy="13141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H="1">
            <a:off x="5364088" y="5118888"/>
            <a:ext cx="682037" cy="13054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6046125" y="5103185"/>
            <a:ext cx="214929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flipH="1">
            <a:off x="4788024" y="5103185"/>
            <a:ext cx="1224136" cy="0"/>
          </a:xfrm>
          <a:prstGeom prst="line">
            <a:avLst/>
          </a:prstGeom>
          <a:ln w="127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Oblouk 90"/>
          <p:cNvSpPr/>
          <p:nvPr/>
        </p:nvSpPr>
        <p:spPr>
          <a:xfrm rot="8426401" flipV="1">
            <a:off x="5181345" y="3607296"/>
            <a:ext cx="3083004" cy="3081241"/>
          </a:xfrm>
          <a:prstGeom prst="arc">
            <a:avLst>
              <a:gd name="adj1" fmla="val 15816863"/>
              <a:gd name="adj2" fmla="val 56509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4" name="Přímá spojnice 93"/>
          <p:cNvCxnSpPr/>
          <p:nvPr/>
        </p:nvCxnSpPr>
        <p:spPr>
          <a:xfrm>
            <a:off x="5580112" y="3843042"/>
            <a:ext cx="377620" cy="2340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5004048" y="5013176"/>
            <a:ext cx="360040" cy="16791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5292080" y="6122324"/>
            <a:ext cx="5030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 rot="169853">
            <a:off x="1844506" y="4881531"/>
            <a:ext cx="510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</a:t>
            </a:r>
            <a:endParaRPr lang="cs-CZ" dirty="0"/>
          </a:p>
        </p:txBody>
      </p:sp>
      <p:sp>
        <p:nvSpPr>
          <p:cNvPr id="101" name="TextovéPole 100"/>
          <p:cNvSpPr txBox="1"/>
          <p:nvPr/>
        </p:nvSpPr>
        <p:spPr>
          <a:xfrm rot="169853">
            <a:off x="1820866" y="5385587"/>
            <a:ext cx="510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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 rot="169853">
            <a:off x="5300890" y="4665507"/>
            <a:ext cx="510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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 rot="169853">
            <a:off x="5300890" y="5097555"/>
            <a:ext cx="510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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 rot="19380709">
            <a:off x="2098514" y="5672342"/>
            <a:ext cx="63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okap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 rot="2248423">
            <a:off x="2170129" y="4593432"/>
            <a:ext cx="63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okap</a:t>
            </a:r>
            <a:endParaRPr lang="cs-CZ" dirty="0"/>
          </a:p>
        </p:txBody>
      </p:sp>
      <p:sp>
        <p:nvSpPr>
          <p:cNvPr id="106" name="TextovéPole 105"/>
          <p:cNvSpPr txBox="1"/>
          <p:nvPr/>
        </p:nvSpPr>
        <p:spPr>
          <a:xfrm rot="4467681">
            <a:off x="5763394" y="4409336"/>
            <a:ext cx="63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okap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 rot="17932042">
            <a:off x="5592604" y="5485560"/>
            <a:ext cx="63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okap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3187829" y="5003884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úžlabí</a:t>
            </a:r>
            <a:endParaRPr lang="cs-CZ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6732240" y="4797152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úžlabí</a:t>
            </a:r>
            <a:endParaRPr lang="cs-CZ" dirty="0"/>
          </a:p>
        </p:txBody>
      </p:sp>
      <p:cxnSp>
        <p:nvCxnSpPr>
          <p:cNvPr id="112" name="Přímá spojnice se šipkou 111"/>
          <p:cNvCxnSpPr/>
          <p:nvPr/>
        </p:nvCxnSpPr>
        <p:spPr>
          <a:xfrm>
            <a:off x="3422271" y="4077072"/>
            <a:ext cx="0" cy="87429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se šipkou 113"/>
          <p:cNvCxnSpPr/>
          <p:nvPr/>
        </p:nvCxnSpPr>
        <p:spPr>
          <a:xfrm flipV="1">
            <a:off x="3422271" y="5479258"/>
            <a:ext cx="18007" cy="97407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se šipkou 115"/>
          <p:cNvCxnSpPr/>
          <p:nvPr/>
        </p:nvCxnSpPr>
        <p:spPr>
          <a:xfrm>
            <a:off x="7668344" y="4221087"/>
            <a:ext cx="0" cy="73027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se šipkou 117"/>
          <p:cNvCxnSpPr/>
          <p:nvPr/>
        </p:nvCxnSpPr>
        <p:spPr>
          <a:xfrm flipV="1">
            <a:off x="7665823" y="5479258"/>
            <a:ext cx="0" cy="71752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1907704" y="1772816"/>
            <a:ext cx="2304256" cy="11521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flipH="1">
            <a:off x="1907704" y="2924944"/>
            <a:ext cx="2304256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>
            <a:off x="7092842" y="1499298"/>
            <a:ext cx="648072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flipH="1">
            <a:off x="6789734" y="2924944"/>
            <a:ext cx="936104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>
            <a:off x="1360668" y="4221088"/>
            <a:ext cx="1512167" cy="108012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flipH="1">
            <a:off x="1346716" y="5300646"/>
            <a:ext cx="1512167" cy="11521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>
            <a:off x="5652120" y="3818068"/>
            <a:ext cx="358001" cy="13141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flipH="1">
            <a:off x="5335622" y="5085184"/>
            <a:ext cx="682037" cy="13054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6750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31540" y="222261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střešních rovin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24271" y="971436"/>
            <a:ext cx="7367466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Stanovení průsečnic střešních rovin o stejném sklonu a okapy ve stejné výšce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691680" y="1700808"/>
            <a:ext cx="57606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452320" y="1700808"/>
            <a:ext cx="0" cy="24004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91680" y="1700808"/>
            <a:ext cx="0" cy="24004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6372200" y="4095688"/>
            <a:ext cx="1080120" cy="55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372200" y="4101278"/>
            <a:ext cx="0" cy="20640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2843808" y="6165304"/>
            <a:ext cx="35283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2843808" y="4101278"/>
            <a:ext cx="0" cy="20640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1691680" y="4095688"/>
            <a:ext cx="1152128" cy="55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283968" y="60840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55776" y="48598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54090" y="40770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403648" y="27089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83968" y="13407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452320" y="27089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790594" y="40770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358546" y="50038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cxnSp>
        <p:nvCxnSpPr>
          <p:cNvPr id="31" name="Přímá spojnice 30"/>
          <p:cNvCxnSpPr/>
          <p:nvPr/>
        </p:nvCxnSpPr>
        <p:spPr>
          <a:xfrm flipV="1">
            <a:off x="2843808" y="4293096"/>
            <a:ext cx="1764196" cy="1862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rot="120000" flipV="1">
            <a:off x="2912410" y="2901043"/>
            <a:ext cx="1063003" cy="11946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1708797" y="2893586"/>
            <a:ext cx="1135011" cy="120210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6185968" y="1700808"/>
            <a:ext cx="1249235" cy="12002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608004" y="4302404"/>
            <a:ext cx="1764196" cy="1862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2843808" y="4110283"/>
            <a:ext cx="3528392" cy="9005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220072" y="2901043"/>
            <a:ext cx="1152128" cy="12182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185968" y="2893586"/>
            <a:ext cx="1266352" cy="12119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691680" y="1700808"/>
            <a:ext cx="1152128" cy="119277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843808" y="2893586"/>
            <a:ext cx="11521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 flipV="1">
            <a:off x="2843808" y="1710100"/>
            <a:ext cx="17118" cy="2366972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V="1">
            <a:off x="6372200" y="1700808"/>
            <a:ext cx="0" cy="239488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V="1">
            <a:off x="4608004" y="1700809"/>
            <a:ext cx="1764196" cy="1840849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843808" y="1700808"/>
            <a:ext cx="1771172" cy="184085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3995936" y="2901043"/>
            <a:ext cx="648072" cy="67197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V="1">
            <a:off x="4585654" y="2893587"/>
            <a:ext cx="634418" cy="6794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4608004" y="3573016"/>
            <a:ext cx="6976" cy="7387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TextovéPole 86"/>
          <p:cNvSpPr txBox="1"/>
          <p:nvPr/>
        </p:nvSpPr>
        <p:spPr>
          <a:xfrm>
            <a:off x="2254090" y="21235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6574570" y="20608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3275856" y="25556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5710474" y="25649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4270314" y="29156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4702362" y="29156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cxnSp>
        <p:nvCxnSpPr>
          <p:cNvPr id="95" name="Přímá spojnice 94"/>
          <p:cNvCxnSpPr/>
          <p:nvPr/>
        </p:nvCxnSpPr>
        <p:spPr>
          <a:xfrm>
            <a:off x="5220072" y="2893586"/>
            <a:ext cx="9658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TextovéPole 95"/>
          <p:cNvSpPr txBox="1"/>
          <p:nvPr/>
        </p:nvSpPr>
        <p:spPr>
          <a:xfrm>
            <a:off x="2110074" y="22675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2110074" y="31316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2339752" y="32849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3262202" y="28436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3190194" y="32849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3779912" y="50851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5220072" y="50851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3347864" y="34290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3982282" y="30689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3550234" y="48598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4342322" y="37797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5436096" y="48691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4572000" y="37890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4860032" y="31409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5436096" y="33569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5854490" y="33477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5652120" y="28529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6444208" y="32849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6660232" y="22768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6660232" y="31316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cxnSp>
        <p:nvCxnSpPr>
          <p:cNvPr id="121" name="Přímá spojnice se šipkou 120"/>
          <p:cNvCxnSpPr/>
          <p:nvPr/>
        </p:nvCxnSpPr>
        <p:spPr>
          <a:xfrm flipV="1">
            <a:off x="4572000" y="1916832"/>
            <a:ext cx="0" cy="7293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se šipkou 122"/>
          <p:cNvCxnSpPr/>
          <p:nvPr/>
        </p:nvCxnSpPr>
        <p:spPr>
          <a:xfrm>
            <a:off x="6790594" y="2843644"/>
            <a:ext cx="37369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se šipkou 124"/>
          <p:cNvCxnSpPr/>
          <p:nvPr/>
        </p:nvCxnSpPr>
        <p:spPr>
          <a:xfrm flipH="1">
            <a:off x="1979712" y="2852936"/>
            <a:ext cx="510883" cy="2992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se šipkou 126"/>
          <p:cNvCxnSpPr/>
          <p:nvPr/>
        </p:nvCxnSpPr>
        <p:spPr>
          <a:xfrm>
            <a:off x="4644008" y="5085184"/>
            <a:ext cx="0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se šipkou 128"/>
          <p:cNvCxnSpPr/>
          <p:nvPr/>
        </p:nvCxnSpPr>
        <p:spPr>
          <a:xfrm flipH="1">
            <a:off x="3190194" y="4311734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se šipkou 130"/>
          <p:cNvCxnSpPr/>
          <p:nvPr/>
        </p:nvCxnSpPr>
        <p:spPr>
          <a:xfrm>
            <a:off x="5010875" y="4311734"/>
            <a:ext cx="843615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se šipkou 134"/>
          <p:cNvCxnSpPr/>
          <p:nvPr/>
        </p:nvCxnSpPr>
        <p:spPr>
          <a:xfrm>
            <a:off x="6185968" y="3140968"/>
            <a:ext cx="0" cy="5133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se šipkou 136"/>
          <p:cNvCxnSpPr/>
          <p:nvPr/>
        </p:nvCxnSpPr>
        <p:spPr>
          <a:xfrm>
            <a:off x="2706619" y="3253626"/>
            <a:ext cx="0" cy="54470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7118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2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8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0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6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2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8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9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4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5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6" fill="hold">
                      <p:stCondLst>
                        <p:cond delay="indefinite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0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2" fill="hold">
                      <p:stCondLst>
                        <p:cond delay="indefinite"/>
                      </p:stCondLst>
                      <p:childTnLst>
                        <p:par>
                          <p:cTn id="273" fill="hold">
                            <p:stCondLst>
                              <p:cond delay="0"/>
                            </p:stCondLst>
                            <p:childTnLst>
                              <p:par>
                                <p:cTn id="2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6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7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8" fill="hold">
                      <p:stCondLst>
                        <p:cond delay="indefinite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2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3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8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9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0" fill="hold">
                      <p:stCondLst>
                        <p:cond delay="indefinite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4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5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6" fill="hold">
                      <p:stCondLst>
                        <p:cond delay="indefinite"/>
                      </p:stCondLst>
                      <p:childTnLst>
                        <p:par>
                          <p:cTn id="297" fill="hold">
                            <p:stCondLst>
                              <p:cond delay="0"/>
                            </p:stCondLst>
                            <p:childTnLst>
                              <p:par>
                                <p:cTn id="2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0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1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6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7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8" fill="hold">
                      <p:stCondLst>
                        <p:cond delay="indefinite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2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3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" grpId="0"/>
      <p:bldP spid="88" grpId="0"/>
      <p:bldP spid="89" grpId="0"/>
      <p:bldP spid="90" grpId="0"/>
      <p:bldP spid="91" grpId="0"/>
      <p:bldP spid="92" grpId="0"/>
      <p:bldP spid="96" grpId="0"/>
      <p:bldP spid="97" grpId="0"/>
      <p:bldP spid="98" grpId="0"/>
      <p:bldP spid="99" grpId="0"/>
      <p:bldP spid="100" grpId="0"/>
      <p:bldP spid="101" grpId="0"/>
      <p:bldP spid="102" grpId="0"/>
      <p:bldP spid="103" grpId="0"/>
      <p:bldP spid="104" grpId="0"/>
      <p:bldP spid="105" grpId="0"/>
      <p:bldP spid="106" grpId="0"/>
      <p:bldP spid="107" grpId="0"/>
      <p:bldP spid="108" grpId="0"/>
      <p:bldP spid="109" grpId="0"/>
      <p:bldP spid="110" grpId="0"/>
      <p:bldP spid="111" grpId="0"/>
      <p:bldP spid="112" grpId="0"/>
      <p:bldP spid="113" grpId="0"/>
      <p:bldP spid="114" grpId="0"/>
      <p:bldP spid="1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 střešních rovin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9063" y="908720"/>
            <a:ext cx="8237393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Stanovení průsečnic střešních rovin o stejném sklonu a okapy ve stejné výšce </a:t>
            </a:r>
          </a:p>
          <a:p>
            <a:r>
              <a:rPr lang="cs-CZ" dirty="0" smtClean="0"/>
              <a:t> a  se zakázanými okapy - štíty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691680" y="1988840"/>
            <a:ext cx="57606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452320" y="1988840"/>
            <a:ext cx="0" cy="240047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91680" y="1988840"/>
            <a:ext cx="0" cy="240047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6372200" y="4383720"/>
            <a:ext cx="1080120" cy="55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372200" y="4389310"/>
            <a:ext cx="0" cy="20640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843808" y="6453336"/>
            <a:ext cx="35283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2843808" y="4389310"/>
            <a:ext cx="0" cy="20640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1691680" y="4383720"/>
            <a:ext cx="1152128" cy="55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283968" y="63720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55776" y="51479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54090" y="43651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83968" y="16288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90594" y="43651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358546" y="52919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cxnSp>
        <p:nvCxnSpPr>
          <p:cNvPr id="23" name="Přímá spojnice 22"/>
          <p:cNvCxnSpPr/>
          <p:nvPr/>
        </p:nvCxnSpPr>
        <p:spPr>
          <a:xfrm flipV="1">
            <a:off x="2843808" y="4581128"/>
            <a:ext cx="1764196" cy="1862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rot="120000" flipV="1">
            <a:off x="2912410" y="3189075"/>
            <a:ext cx="1063003" cy="11946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608004" y="4590436"/>
            <a:ext cx="1764196" cy="1862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843808" y="4398315"/>
            <a:ext cx="3528392" cy="9005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220072" y="3189075"/>
            <a:ext cx="1152128" cy="12182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691680" y="3181618"/>
            <a:ext cx="23042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 flipV="1">
            <a:off x="2843808" y="1998132"/>
            <a:ext cx="17118" cy="2366972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6372200" y="1988840"/>
            <a:ext cx="0" cy="239488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4608004" y="1988841"/>
            <a:ext cx="1764196" cy="1840849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843808" y="1988840"/>
            <a:ext cx="1771172" cy="184085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995936" y="3189075"/>
            <a:ext cx="648072" cy="67197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4585654" y="3181619"/>
            <a:ext cx="634418" cy="6794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608004" y="3861048"/>
            <a:ext cx="6976" cy="7387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3275856" y="28436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710474" y="28529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4270314" y="32036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702362" y="32036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cxnSp>
        <p:nvCxnSpPr>
          <p:cNvPr id="46" name="Přímá spojnice 45"/>
          <p:cNvCxnSpPr/>
          <p:nvPr/>
        </p:nvCxnSpPr>
        <p:spPr>
          <a:xfrm>
            <a:off x="5220072" y="3181618"/>
            <a:ext cx="22322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3262202" y="31316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190194" y="35730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779912" y="53732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220072" y="53732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347864" y="37170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982282" y="33569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550234" y="51479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342322" y="40677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436096" y="51571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4572000" y="40770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860032" y="34290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436096" y="36450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854490" y="36357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710474" y="31409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cxnSp>
        <p:nvCxnSpPr>
          <p:cNvPr id="69" name="Přímá spojnice se šipkou 68"/>
          <p:cNvCxnSpPr/>
          <p:nvPr/>
        </p:nvCxnSpPr>
        <p:spPr>
          <a:xfrm flipV="1">
            <a:off x="4644008" y="2276872"/>
            <a:ext cx="0" cy="63239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/>
          <p:nvPr/>
        </p:nvCxnSpPr>
        <p:spPr>
          <a:xfrm>
            <a:off x="2555776" y="3429000"/>
            <a:ext cx="0" cy="5853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se šipkou 74"/>
          <p:cNvCxnSpPr/>
          <p:nvPr/>
        </p:nvCxnSpPr>
        <p:spPr>
          <a:xfrm>
            <a:off x="6660232" y="3429000"/>
            <a:ext cx="0" cy="5853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/>
          <p:nvPr/>
        </p:nvCxnSpPr>
        <p:spPr>
          <a:xfrm>
            <a:off x="4585654" y="5291916"/>
            <a:ext cx="0" cy="8013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/>
          <p:nvPr/>
        </p:nvCxnSpPr>
        <p:spPr>
          <a:xfrm>
            <a:off x="5010875" y="4549770"/>
            <a:ext cx="85044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se šipkou 80"/>
          <p:cNvCxnSpPr/>
          <p:nvPr/>
        </p:nvCxnSpPr>
        <p:spPr>
          <a:xfrm flipH="1">
            <a:off x="3190194" y="4549770"/>
            <a:ext cx="942931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8033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/>
      <p:bldP spid="44" grpId="0"/>
      <p:bldP spid="45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Přímá spojnice 18"/>
          <p:cNvCxnSpPr/>
          <p:nvPr/>
        </p:nvCxnSpPr>
        <p:spPr>
          <a:xfrm>
            <a:off x="2051720" y="4653136"/>
            <a:ext cx="0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051720" y="465313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051720" y="6597352"/>
            <a:ext cx="48965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6948264" y="5625244"/>
            <a:ext cx="0" cy="972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051720" y="4653136"/>
            <a:ext cx="2880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4932040" y="5625244"/>
            <a:ext cx="20162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932040" y="4653136"/>
            <a:ext cx="0" cy="972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6372200" y="5625244"/>
            <a:ext cx="576064" cy="4860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 flipV="1">
            <a:off x="6372200" y="6111298"/>
            <a:ext cx="576064" cy="4860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4355973" y="5625244"/>
            <a:ext cx="576067" cy="5400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4355973" y="6111298"/>
            <a:ext cx="2016227" cy="360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3788692" y="4653136"/>
            <a:ext cx="1143348" cy="9721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2051720" y="5625244"/>
            <a:ext cx="1721966" cy="452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rot="180000" flipH="1" flipV="1">
            <a:off x="3780384" y="5661259"/>
            <a:ext cx="576000" cy="46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V="1">
            <a:off x="3431686" y="4941168"/>
            <a:ext cx="0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3431686" y="5895259"/>
            <a:ext cx="0" cy="4590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4211960" y="5625244"/>
            <a:ext cx="43204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5724128" y="5661249"/>
            <a:ext cx="0" cy="36003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V="1">
            <a:off x="6516216" y="6111298"/>
            <a:ext cx="432048" cy="1349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3334210" y="43651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918386" y="53012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2" name="Obdélník 1"/>
          <p:cNvSpPr/>
          <p:nvPr/>
        </p:nvSpPr>
        <p:spPr>
          <a:xfrm>
            <a:off x="457200" y="894730"/>
            <a:ext cx="4114800" cy="44603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Zodpovězte následující otázky:</a:t>
            </a:r>
          </a:p>
        </p:txBody>
      </p:sp>
      <p:sp>
        <p:nvSpPr>
          <p:cNvPr id="5" name="Obdélník 4"/>
          <p:cNvSpPr/>
          <p:nvPr/>
        </p:nvSpPr>
        <p:spPr>
          <a:xfrm>
            <a:off x="4572000" y="894206"/>
            <a:ext cx="4114800" cy="44603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Odpovědi</a:t>
            </a:r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7200" y="1403484"/>
            <a:ext cx="7478488" cy="38993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1.Jakou číslicí je označen volný okap, kolik volných okapů je na obrázku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935688" y="1403485"/>
            <a:ext cx="751112" cy="38993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71" name="Přímá spojnice 70"/>
          <p:cNvCxnSpPr/>
          <p:nvPr/>
        </p:nvCxnSpPr>
        <p:spPr>
          <a:xfrm>
            <a:off x="2023254" y="4653136"/>
            <a:ext cx="0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Obdélník 71"/>
          <p:cNvSpPr/>
          <p:nvPr/>
        </p:nvSpPr>
        <p:spPr>
          <a:xfrm>
            <a:off x="467543" y="1844824"/>
            <a:ext cx="7486285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2.Jakou číslicí je označen kout,  kolik koutů je na obrázku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7935688" y="1844824"/>
            <a:ext cx="751112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7935688" y="140348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5,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8244408" y="140348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5,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7935688" y="184482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3,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8244408" y="184482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</a:t>
            </a:r>
            <a:endParaRPr lang="cs-CZ" dirty="0"/>
          </a:p>
        </p:txBody>
      </p:sp>
      <p:sp>
        <p:nvSpPr>
          <p:cNvPr id="78" name="Obdélník 77"/>
          <p:cNvSpPr/>
          <p:nvPr/>
        </p:nvSpPr>
        <p:spPr>
          <a:xfrm>
            <a:off x="467544" y="2348880"/>
            <a:ext cx="7468144" cy="40069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3.Jakou číslicí je označen roh,  kolik rohů je na obrázku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7935688" y="2348880"/>
            <a:ext cx="751112" cy="40069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7935688" y="233436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8244408" y="23488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3,</a:t>
            </a:r>
            <a:endParaRPr lang="cs-CZ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4918386" y="45091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3" name="Obdélník 82"/>
          <p:cNvSpPr/>
          <p:nvPr/>
        </p:nvSpPr>
        <p:spPr>
          <a:xfrm>
            <a:off x="467544" y="2809956"/>
            <a:ext cx="7468144" cy="40069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4.Jakou číslicí je označena střešní rovina, kolik střešních rovin je na obrázku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4" name="Obdélník 83"/>
          <p:cNvSpPr/>
          <p:nvPr/>
        </p:nvSpPr>
        <p:spPr>
          <a:xfrm>
            <a:off x="7935688" y="2823908"/>
            <a:ext cx="751112" cy="38673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7935688" y="278092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2,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8244408" y="278092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5,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2902162" y="58052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8" name="Obdélník 87"/>
          <p:cNvSpPr/>
          <p:nvPr/>
        </p:nvSpPr>
        <p:spPr>
          <a:xfrm>
            <a:off x="467544" y="3287314"/>
            <a:ext cx="7468144" cy="40069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5.Jakou číslicí je označen zakázaný okap, kolik zakázaných okapů je na obrázku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7935688" y="3287314"/>
            <a:ext cx="751112" cy="40069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7935688" y="327280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4,</a:t>
            </a:r>
            <a:endParaRPr lang="cs-CZ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8244408" y="328731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</a:t>
            </a:r>
            <a:endParaRPr lang="cs-CZ" dirty="0"/>
          </a:p>
        </p:txBody>
      </p:sp>
      <p:sp>
        <p:nvSpPr>
          <p:cNvPr id="92" name="Obdélník 91"/>
          <p:cNvSpPr/>
          <p:nvPr/>
        </p:nvSpPr>
        <p:spPr>
          <a:xfrm>
            <a:off x="467544" y="3748390"/>
            <a:ext cx="7486284" cy="40069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1"/>
                </a:solidFill>
              </a:rPr>
              <a:t>6</a:t>
            </a:r>
            <a:r>
              <a:rPr lang="cs-CZ" dirty="0" smtClean="0">
                <a:solidFill>
                  <a:schemeClr val="tx1"/>
                </a:solidFill>
              </a:rPr>
              <a:t>.Jakou číslicí je označena střešní rovina, kolik střešních rovin je na obrázku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3" name="Obdélník 92"/>
          <p:cNvSpPr/>
          <p:nvPr/>
        </p:nvSpPr>
        <p:spPr>
          <a:xfrm>
            <a:off x="7935688" y="3762342"/>
            <a:ext cx="751112" cy="38673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7935688" y="371936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2,</a:t>
            </a:r>
            <a:endParaRPr lang="cs-CZ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8244408" y="371936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5,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1750034" y="54452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55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 střešních rovin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49325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" grpId="0"/>
      <p:bldP spid="75" grpId="0"/>
      <p:bldP spid="76" grpId="0"/>
      <p:bldP spid="77" grpId="0"/>
      <p:bldP spid="80" grpId="0"/>
      <p:bldP spid="81" grpId="0"/>
      <p:bldP spid="85" grpId="0"/>
      <p:bldP spid="86" grpId="0"/>
      <p:bldP spid="90" grpId="0"/>
      <p:bldP spid="91" grpId="0"/>
      <p:bldP spid="94" grpId="0"/>
      <p:bldP spid="9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30204" y="188640"/>
            <a:ext cx="8256595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 střešních rovin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57200" y="894730"/>
            <a:ext cx="4690864" cy="44603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Zodpovězte následující otázky: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4572000" y="894206"/>
            <a:ext cx="4114800" cy="44603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Odpovědi</a:t>
            </a:r>
            <a:r>
              <a:rPr lang="cs-CZ" sz="2400" b="1" dirty="0">
                <a:solidFill>
                  <a:schemeClr val="tx1"/>
                </a:solidFill>
              </a:rPr>
              <a:t>: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57200" y="1403484"/>
            <a:ext cx="4140202" cy="5853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7.Jak stanovíme průsečnice dvou střešních  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  rovin.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572000" y="1403484"/>
            <a:ext cx="4114800" cy="5853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 půdoryse úhel obou okapů rozpůlíme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67544" y="2060848"/>
            <a:ext cx="4104456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8.Jak se nazývají průsečnice  dvou  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  střešních rovin vycházející z rohu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597402" y="2060848"/>
            <a:ext cx="4089398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Nároží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467544" y="2708920"/>
            <a:ext cx="4104456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9.Jak se nazývají  vodorovné průsečnice  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  dvou protilehlých  střešních rovin.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4597402" y="2708920"/>
            <a:ext cx="4089398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Hřeben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467544" y="3356992"/>
            <a:ext cx="4104456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10.Jak se nazývají průsečnice  dvou  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  střešních rovin vycházející z koutu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97402" y="3356992"/>
            <a:ext cx="4089398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Úžlabí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467544" y="4005064"/>
            <a:ext cx="4104456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11.Co je to zakázaný okap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4597402" y="4005064"/>
            <a:ext cx="4089398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Štítová stěna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467544" y="4653136"/>
            <a:ext cx="4104456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12.Které zásady je nutné dodržet u řešení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    střech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4597402" y="4653136"/>
            <a:ext cx="4089398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Stejný sklon střešních rovin</a:t>
            </a:r>
          </a:p>
        </p:txBody>
      </p:sp>
    </p:spTree>
    <p:extLst>
      <p:ext uri="{BB962C8B-B14F-4D97-AF65-F5344CB8AC3E}">
        <p14:creationId xmlns:p14="http://schemas.microsoft.com/office/powerpoint/2010/main" val="636836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47" grpId="0" animBg="1"/>
      <p:bldP spid="53" grpId="0" animBg="1"/>
      <p:bldP spid="55" grpId="0" animBg="1"/>
      <p:bldP spid="57" grpId="0" animBg="1"/>
      <p:bldP spid="5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30205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střešních rovin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5803" y="1054876"/>
            <a:ext cx="7978403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Vyřešte střešní roviny nad daným půdorysem, za předpokladu, že okapy leží v jedné</a:t>
            </a:r>
          </a:p>
          <a:p>
            <a:r>
              <a:rPr lang="cs-CZ" dirty="0" smtClean="0"/>
              <a:t> rovině a střešní roviny mají stejný sklon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043608" y="2060848"/>
            <a:ext cx="7056784" cy="273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043608" y="2060848"/>
            <a:ext cx="0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8100392" y="2060848"/>
            <a:ext cx="0" cy="18448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300192" y="3905672"/>
            <a:ext cx="1800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4788024" y="5071492"/>
            <a:ext cx="1512168" cy="136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843808" y="6309320"/>
            <a:ext cx="19442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300192" y="3888432"/>
            <a:ext cx="0" cy="1196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788024" y="5085184"/>
            <a:ext cx="0" cy="1196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043608" y="4437112"/>
            <a:ext cx="1800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843808" y="4437112"/>
            <a:ext cx="0" cy="187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4211960" y="177281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100392" y="27089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020272" y="38610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300192" y="429309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2,5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148064" y="514790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2,5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788024" y="557994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2,5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563888" y="63000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555776" y="52919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822042" y="44278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55576" y="32489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028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30205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střešních rovin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3" name="Přímá spojnice 2"/>
          <p:cNvCxnSpPr/>
          <p:nvPr/>
        </p:nvCxnSpPr>
        <p:spPr>
          <a:xfrm flipV="1">
            <a:off x="1043608" y="1628800"/>
            <a:ext cx="7056784" cy="273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1043608" y="1628800"/>
            <a:ext cx="0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8100392" y="1628800"/>
            <a:ext cx="0" cy="18448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300192" y="3473624"/>
            <a:ext cx="1800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4788024" y="4639444"/>
            <a:ext cx="1512168" cy="136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843808" y="5877272"/>
            <a:ext cx="19442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300192" y="3456384"/>
            <a:ext cx="0" cy="1196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788024" y="4653136"/>
            <a:ext cx="0" cy="1196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043608" y="4048606"/>
            <a:ext cx="1800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843808" y="4005064"/>
            <a:ext cx="0" cy="187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047123" y="1656184"/>
            <a:ext cx="1148612" cy="11607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421582" y="2564904"/>
            <a:ext cx="900100" cy="8914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815916" y="4941169"/>
            <a:ext cx="972108" cy="93610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200292" y="2551212"/>
            <a:ext cx="914052" cy="9265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88024" y="3140968"/>
            <a:ext cx="1512168" cy="14889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822892" y="3717032"/>
            <a:ext cx="965132" cy="9128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1043608" y="2816932"/>
            <a:ext cx="1152127" cy="11881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2867018" y="2795442"/>
            <a:ext cx="1128918" cy="11864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2867018" y="4941169"/>
            <a:ext cx="948898" cy="93610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7200292" y="1652010"/>
            <a:ext cx="900100" cy="89920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421582" y="2564904"/>
            <a:ext cx="1800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300192" y="1628800"/>
            <a:ext cx="0" cy="1844824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843808" y="1628800"/>
            <a:ext cx="0" cy="2376264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5377742" y="1628800"/>
            <a:ext cx="929988" cy="936104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2195736" y="2795442"/>
            <a:ext cx="18002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2847324" y="1628800"/>
            <a:ext cx="1134958" cy="1188132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822892" y="3717032"/>
            <a:ext cx="0" cy="1224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3822948" y="3176470"/>
            <a:ext cx="504000" cy="54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4355976" y="3140968"/>
            <a:ext cx="432048" cy="136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3995936" y="12687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1691680" y="21235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686138" y="24836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067944" y="26996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4414330" y="28436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4860032" y="25556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228184" y="22675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7366658" y="18355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8100392" y="22768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7524328" y="20515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7524328" y="26996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7092280" y="34290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8252792" y="2429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73" name="TextovéPole 72"/>
          <p:cNvSpPr txBox="1"/>
          <p:nvPr/>
        </p:nvSpPr>
        <p:spPr>
          <a:xfrm>
            <a:off x="7294650" y="27809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228184" y="24928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5868144" y="27809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6286538" y="37797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77" name="TextovéPole 76"/>
          <p:cNvSpPr txBox="1"/>
          <p:nvPr/>
        </p:nvSpPr>
        <p:spPr>
          <a:xfrm>
            <a:off x="5076056" y="27089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78" name="TextovéPole 77"/>
          <p:cNvSpPr txBox="1"/>
          <p:nvPr/>
        </p:nvSpPr>
        <p:spPr>
          <a:xfrm>
            <a:off x="5580112" y="28529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79" name="TextovéPole 78"/>
          <p:cNvSpPr txBox="1"/>
          <p:nvPr/>
        </p:nvSpPr>
        <p:spPr>
          <a:xfrm>
            <a:off x="5364088" y="34290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80" name="TextovéPole 79"/>
          <p:cNvSpPr txBox="1"/>
          <p:nvPr/>
        </p:nvSpPr>
        <p:spPr>
          <a:xfrm>
            <a:off x="5350434" y="46438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5076056" y="35730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4414330" y="30689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3995936" y="33569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4283968" y="39237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30205" y="1052736"/>
            <a:ext cx="844462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4788024" y="50758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87" name="TextovéPole 86"/>
          <p:cNvSpPr txBox="1"/>
          <p:nvPr/>
        </p:nvSpPr>
        <p:spPr>
          <a:xfrm>
            <a:off x="4139952" y="41490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88" name="TextovéPole 87"/>
          <p:cNvSpPr txBox="1"/>
          <p:nvPr/>
        </p:nvSpPr>
        <p:spPr>
          <a:xfrm>
            <a:off x="3779912" y="42117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89" name="TextovéPole 88"/>
          <p:cNvSpPr txBox="1"/>
          <p:nvPr/>
        </p:nvSpPr>
        <p:spPr>
          <a:xfrm>
            <a:off x="4139952" y="50131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90" name="TextovéPole 89"/>
          <p:cNvSpPr txBox="1"/>
          <p:nvPr/>
        </p:nvSpPr>
        <p:spPr>
          <a:xfrm>
            <a:off x="3707904" y="58679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3982282" y="52292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3347864" y="52292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2555776" y="47158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94" name="TextovéPole 93"/>
          <p:cNvSpPr txBox="1"/>
          <p:nvPr/>
        </p:nvSpPr>
        <p:spPr>
          <a:xfrm>
            <a:off x="3190194" y="50038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95" name="TextovéPole 94"/>
          <p:cNvSpPr txBox="1"/>
          <p:nvPr/>
        </p:nvSpPr>
        <p:spPr>
          <a:xfrm>
            <a:off x="3550234" y="42210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96" name="TextovéPole 95"/>
          <p:cNvSpPr txBox="1"/>
          <p:nvPr/>
        </p:nvSpPr>
        <p:spPr>
          <a:xfrm>
            <a:off x="3838266" y="32036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97" name="TextovéPole 96"/>
          <p:cNvSpPr txBox="1"/>
          <p:nvPr/>
        </p:nvSpPr>
        <p:spPr>
          <a:xfrm>
            <a:off x="3923928" y="29156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98" name="TextovéPole 97"/>
          <p:cNvSpPr txBox="1"/>
          <p:nvPr/>
        </p:nvSpPr>
        <p:spPr>
          <a:xfrm>
            <a:off x="3334210" y="32849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99" name="TextovéPole 98"/>
          <p:cNvSpPr txBox="1"/>
          <p:nvPr/>
        </p:nvSpPr>
        <p:spPr>
          <a:xfrm>
            <a:off x="1835696" y="40050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3131840" y="32036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2686138" y="27426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1691680" y="32129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683568" y="263691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1331640" y="305966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1331640" y="220486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cxnSp>
        <p:nvCxnSpPr>
          <p:cNvPr id="106" name="Přímá spojnice 105"/>
          <p:cNvCxnSpPr/>
          <p:nvPr/>
        </p:nvCxnSpPr>
        <p:spPr>
          <a:xfrm flipH="1">
            <a:off x="4788024" y="2551212"/>
            <a:ext cx="589718" cy="599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>
            <a:off x="3982282" y="2816932"/>
            <a:ext cx="373694" cy="386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se šipkou 111"/>
          <p:cNvCxnSpPr/>
          <p:nvPr/>
        </p:nvCxnSpPr>
        <p:spPr>
          <a:xfrm flipH="1" flipV="1">
            <a:off x="1187624" y="2780928"/>
            <a:ext cx="562720" cy="176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se šipkou 113"/>
          <p:cNvCxnSpPr/>
          <p:nvPr/>
        </p:nvCxnSpPr>
        <p:spPr>
          <a:xfrm flipV="1">
            <a:off x="4572000" y="1835532"/>
            <a:ext cx="13654" cy="6573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se šipkou 115"/>
          <p:cNvCxnSpPr/>
          <p:nvPr/>
        </p:nvCxnSpPr>
        <p:spPr>
          <a:xfrm>
            <a:off x="7445493" y="2564904"/>
            <a:ext cx="380521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se šipkou 117"/>
          <p:cNvCxnSpPr/>
          <p:nvPr/>
        </p:nvCxnSpPr>
        <p:spPr>
          <a:xfrm>
            <a:off x="6732240" y="2816932"/>
            <a:ext cx="0" cy="4053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se šipkou 119"/>
          <p:cNvCxnSpPr>
            <a:stCxn id="79" idx="0"/>
          </p:cNvCxnSpPr>
          <p:nvPr/>
        </p:nvCxnSpPr>
        <p:spPr>
          <a:xfrm flipV="1">
            <a:off x="5514931" y="3397642"/>
            <a:ext cx="504056" cy="3135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se šipkou 121"/>
          <p:cNvCxnSpPr/>
          <p:nvPr/>
        </p:nvCxnSpPr>
        <p:spPr>
          <a:xfrm>
            <a:off x="4938867" y="3779748"/>
            <a:ext cx="0" cy="62600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se šipkou 123"/>
          <p:cNvCxnSpPr/>
          <p:nvPr/>
        </p:nvCxnSpPr>
        <p:spPr>
          <a:xfrm>
            <a:off x="4133125" y="4715852"/>
            <a:ext cx="452529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se šipkou 125"/>
          <p:cNvCxnSpPr/>
          <p:nvPr/>
        </p:nvCxnSpPr>
        <p:spPr>
          <a:xfrm flipH="1">
            <a:off x="3815916" y="5251512"/>
            <a:ext cx="22350" cy="3470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se šipkou 1023"/>
          <p:cNvCxnSpPr/>
          <p:nvPr/>
        </p:nvCxnSpPr>
        <p:spPr>
          <a:xfrm flipH="1">
            <a:off x="3131840" y="4715852"/>
            <a:ext cx="5040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7" name="Přímá spojnice se šipkou 1026"/>
          <p:cNvCxnSpPr/>
          <p:nvPr/>
        </p:nvCxnSpPr>
        <p:spPr>
          <a:xfrm>
            <a:off x="2555776" y="3150260"/>
            <a:ext cx="0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TextovéPole 106"/>
          <p:cNvSpPr txBox="1"/>
          <p:nvPr/>
        </p:nvSpPr>
        <p:spPr>
          <a:xfrm>
            <a:off x="470854" y="6309320"/>
            <a:ext cx="8229600" cy="43088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chemeClr val="tx1"/>
                </a:solidFill>
              </a:rPr>
              <a:t>Použité zdroje:  </a:t>
            </a:r>
            <a:r>
              <a:rPr lang="cs-CZ" sz="1100" dirty="0" smtClean="0">
                <a:solidFill>
                  <a:schemeClr val="tx1"/>
                </a:solidFill>
              </a:rPr>
              <a:t>Odborné </a:t>
            </a:r>
            <a:r>
              <a:rPr lang="cs-CZ" sz="1100" dirty="0">
                <a:solidFill>
                  <a:schemeClr val="tx1"/>
                </a:solidFill>
              </a:rPr>
              <a:t>kreslení pro 2. ročník  učebního oboru Tesař, PaedDr. Pavel Kačena – Ing. Miroslav Šulc, INFORMATORIUM, Praha 1994. ISBN </a:t>
            </a:r>
            <a:r>
              <a:rPr lang="cs-CZ" sz="1100" dirty="0" smtClean="0">
                <a:solidFill>
                  <a:schemeClr val="tx1"/>
                </a:solidFill>
              </a:rPr>
              <a:t>80-85427-49-4, </a:t>
            </a:r>
            <a:r>
              <a:rPr lang="cs-CZ" sz="1100" dirty="0">
                <a:solidFill>
                  <a:schemeClr val="tx1"/>
                </a:solidFill>
              </a:rPr>
              <a:t>Archiv </a:t>
            </a:r>
            <a:r>
              <a:rPr lang="cs-CZ" sz="1100" dirty="0" smtClean="0">
                <a:solidFill>
                  <a:schemeClr val="tx1"/>
                </a:solidFill>
              </a:rPr>
              <a:t>autora</a:t>
            </a:r>
            <a:endParaRPr lang="cs-CZ" sz="1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397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685</Words>
  <Application>Microsoft Office PowerPoint</Application>
  <PresentationFormat>Předvádění na obrazovce (4:3)</PresentationFormat>
  <Paragraphs>245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Řešení střešních rovin</vt:lpstr>
      <vt:lpstr>3</vt:lpstr>
      <vt:lpstr>Prezentace aplikace PowerPoint</vt:lpstr>
      <vt:lpstr>Řešení střešních rovin</vt:lpstr>
      <vt:lpstr>Řešení  střešních rovin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2013-01-14T16:01:43Z</dcterms:created>
  <dcterms:modified xsi:type="dcterms:W3CDTF">2013-01-14T19:09:28Z</dcterms:modified>
</cp:coreProperties>
</file>