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73A30-DD85-4644-ABCD-2ABEAC250CBC}" type="datetimeFigureOut">
              <a:rPr lang="cs-CZ" smtClean="0"/>
              <a:t>12.2.2013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AC5A2-48EC-4F45-98CC-D3850A1F7D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89410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73A30-DD85-4644-ABCD-2ABEAC250CBC}" type="datetimeFigureOut">
              <a:rPr lang="cs-CZ" smtClean="0"/>
              <a:t>12.2.2013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AC5A2-48EC-4F45-98CC-D3850A1F7D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19048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73A30-DD85-4644-ABCD-2ABEAC250CBC}" type="datetimeFigureOut">
              <a:rPr lang="cs-CZ" smtClean="0"/>
              <a:t>12.2.2013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AC5A2-48EC-4F45-98CC-D3850A1F7D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95476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73A30-DD85-4644-ABCD-2ABEAC250CBC}" type="datetimeFigureOut">
              <a:rPr lang="cs-CZ" smtClean="0"/>
              <a:t>12.2.2013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AC5A2-48EC-4F45-98CC-D3850A1F7D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31809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73A30-DD85-4644-ABCD-2ABEAC250CBC}" type="datetimeFigureOut">
              <a:rPr lang="cs-CZ" smtClean="0"/>
              <a:t>12.2.2013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AC5A2-48EC-4F45-98CC-D3850A1F7D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73587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73A30-DD85-4644-ABCD-2ABEAC250CBC}" type="datetimeFigureOut">
              <a:rPr lang="cs-CZ" smtClean="0"/>
              <a:t>12.2.2013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AC5A2-48EC-4F45-98CC-D3850A1F7D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41696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73A30-DD85-4644-ABCD-2ABEAC250CBC}" type="datetimeFigureOut">
              <a:rPr lang="cs-CZ" smtClean="0"/>
              <a:t>12.2.2013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AC5A2-48EC-4F45-98CC-D3850A1F7D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1360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73A30-DD85-4644-ABCD-2ABEAC250CBC}" type="datetimeFigureOut">
              <a:rPr lang="cs-CZ" smtClean="0"/>
              <a:t>12.2.2013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AC5A2-48EC-4F45-98CC-D3850A1F7D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03287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73A30-DD85-4644-ABCD-2ABEAC250CBC}" type="datetimeFigureOut">
              <a:rPr lang="cs-CZ" smtClean="0"/>
              <a:t>12.2.2013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AC5A2-48EC-4F45-98CC-D3850A1F7D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88904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73A30-DD85-4644-ABCD-2ABEAC250CBC}" type="datetimeFigureOut">
              <a:rPr lang="cs-CZ" smtClean="0"/>
              <a:t>12.2.2013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AC5A2-48EC-4F45-98CC-D3850A1F7D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52605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73A30-DD85-4644-ABCD-2ABEAC250CBC}" type="datetimeFigureOut">
              <a:rPr lang="cs-CZ" smtClean="0"/>
              <a:t>12.2.2013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AC5A2-48EC-4F45-98CC-D3850A1F7D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60896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A73A30-DD85-4644-ABCD-2ABEAC250CBC}" type="datetimeFigureOut">
              <a:rPr lang="cs-CZ" smtClean="0"/>
              <a:t>12.2.2013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FAC5A2-48EC-4F45-98CC-D3850A1F7D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2169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448526"/>
            <a:ext cx="3294915" cy="7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ovéPole 2"/>
          <p:cNvSpPr txBox="1"/>
          <p:nvPr/>
        </p:nvSpPr>
        <p:spPr>
          <a:xfrm>
            <a:off x="539552" y="1548081"/>
            <a:ext cx="8064896" cy="584775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all" dirty="0" smtClean="0">
                <a:ln w="0"/>
                <a:solidFill>
                  <a:schemeClr val="accent3">
                    <a:lumMod val="50000"/>
                  </a:schemeClr>
                </a:solidFill>
                <a:effectLst/>
                <a:latin typeface="Arial Black" pitchFamily="34" charset="0"/>
              </a:rPr>
              <a:t>Nosníky roštové</a:t>
            </a:r>
            <a:endParaRPr lang="cs-CZ" sz="3200" b="1" cap="all" dirty="0">
              <a:ln w="0"/>
              <a:solidFill>
                <a:schemeClr val="accent3">
                  <a:lumMod val="50000"/>
                </a:schemeClr>
              </a:solidFill>
              <a:effectLst/>
              <a:latin typeface="Arial Black" pitchFamily="34" charset="0"/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7198180"/>
              </p:ext>
            </p:extLst>
          </p:nvPr>
        </p:nvGraphicFramePr>
        <p:xfrm>
          <a:off x="539552" y="2420888"/>
          <a:ext cx="8064896" cy="2762879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tableStyleId>{5940675A-B579-460E-94D1-54222C63F5DA}</a:tableStyleId>
              </a:tblPr>
              <a:tblGrid>
                <a:gridCol w="1980220"/>
                <a:gridCol w="6084676"/>
              </a:tblGrid>
              <a:tr h="451479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CZ.1.07/1.5.00/34.0762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Číslo materiálu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VY_32_INOVACE_OK_TP_16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Název školy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Střední</a:t>
                      </a:r>
                      <a:r>
                        <a:rPr lang="cs-CZ" sz="1200" baseline="0" dirty="0" smtClean="0"/>
                        <a:t> odborné  učiliště a Středisko praktického vyučování s.r.o.,</a:t>
                      </a:r>
                    </a:p>
                    <a:p>
                      <a:r>
                        <a:rPr lang="cs-CZ" sz="1200" baseline="0" dirty="0" smtClean="0"/>
                        <a:t>Zádveřice č. 5, Zádveřice –Raková, 763 12</a:t>
                      </a:r>
                      <a:endParaRPr lang="cs-CZ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Ing. Josef Kůra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Tematický</a:t>
                      </a:r>
                      <a:r>
                        <a:rPr lang="cs-CZ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celek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Odborné</a:t>
                      </a:r>
                      <a:r>
                        <a:rPr lang="cs-CZ" baseline="0" dirty="0" smtClean="0"/>
                        <a:t> kreslení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3. Ročník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Datum tvorby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aseline="0" dirty="0" smtClean="0"/>
                        <a:t>Únor 2</a:t>
                      </a:r>
                      <a:r>
                        <a:rPr lang="cs-CZ" dirty="0" smtClean="0"/>
                        <a:t>013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9845284"/>
              </p:ext>
            </p:extLst>
          </p:nvPr>
        </p:nvGraphicFramePr>
        <p:xfrm>
          <a:off x="506521" y="5314080"/>
          <a:ext cx="8097927" cy="12112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097927"/>
              </a:tblGrid>
              <a:tr h="405980"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/>
                        <a:t>Anotace</a:t>
                      </a:r>
                      <a:endParaRPr lang="cs-CZ" sz="1400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805284">
                <a:tc>
                  <a:txBody>
                    <a:bodyPr/>
                    <a:lstStyle/>
                    <a:p>
                      <a:r>
                        <a:rPr lang="cs-CZ" sz="12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Materiál slouží pro výuku </a:t>
                      </a:r>
                      <a:r>
                        <a:rPr lang="cs-CZ" sz="1200" b="0" i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speciálních oborů, pro žáky  oboru tesařské práce. </a:t>
                      </a:r>
                      <a:r>
                        <a:rPr lang="cs-CZ" sz="12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Prezentace obsahuje</a:t>
                      </a:r>
                      <a:r>
                        <a:rPr lang="cs-CZ" sz="1200" b="0" i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nosníky roštové. Popisuje účel roštových nosníků,  jejich spojeni a ztužení tesařskými skobami a ocelovými svorníky s ocelovými hmoždíky.</a:t>
                      </a:r>
                      <a:endParaRPr lang="cs-CZ" sz="900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01055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188">
        <p:split orient="vert"/>
      </p:transition>
    </mc:Choice>
    <mc:Fallback xmlns="">
      <p:transition spd="slow" advTm="1188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08911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Nosníky roštové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98825" y="1195886"/>
            <a:ext cx="2128959" cy="100897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000" b="1" dirty="0" smtClean="0">
                <a:solidFill>
                  <a:schemeClr val="tx1"/>
                </a:solidFill>
              </a:rPr>
              <a:t>Rošty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498826" y="2564904"/>
            <a:ext cx="2128958" cy="79208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000" b="1" dirty="0" smtClean="0">
                <a:solidFill>
                  <a:schemeClr val="tx1"/>
                </a:solidFill>
              </a:rPr>
              <a:t>Trámy roštu se spojují a ztužují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2699792" y="2564904"/>
            <a:ext cx="6048805" cy="79208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000" dirty="0" smtClean="0">
                <a:solidFill>
                  <a:schemeClr val="tx1"/>
                </a:solidFill>
              </a:rPr>
              <a:t>- tesařskými skobami – zatloukají se od středu ve tvaru V</a:t>
            </a:r>
          </a:p>
          <a:p>
            <a:r>
              <a:rPr lang="cs-CZ" sz="2000" dirty="0">
                <a:solidFill>
                  <a:schemeClr val="tx1"/>
                </a:solidFill>
              </a:rPr>
              <a:t> </a:t>
            </a:r>
            <a:r>
              <a:rPr lang="cs-CZ" sz="2000" dirty="0" smtClean="0">
                <a:solidFill>
                  <a:schemeClr val="tx1"/>
                </a:solidFill>
              </a:rPr>
              <a:t> vzepětí roštu  je  0,75% rozponu.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699792" y="1196752"/>
            <a:ext cx="5979385" cy="100811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000" b="1" dirty="0" smtClean="0">
                <a:solidFill>
                  <a:schemeClr val="tx1"/>
                </a:solidFill>
              </a:rPr>
              <a:t>Účelem roštu je získat únosnější nosník, než jsou dva nebo tři trámy obdélníkového průřezu, které se jen volně na sebe položí.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699792" y="3645024"/>
            <a:ext cx="6048805" cy="158417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000" dirty="0" smtClean="0">
                <a:solidFill>
                  <a:schemeClr val="tx1"/>
                </a:solidFill>
              </a:rPr>
              <a:t> - ocelovými svorníky s ocelovými hmoždíky, svorníky se </a:t>
            </a:r>
          </a:p>
          <a:p>
            <a:r>
              <a:rPr lang="cs-CZ" sz="2000" dirty="0">
                <a:solidFill>
                  <a:schemeClr val="tx1"/>
                </a:solidFill>
              </a:rPr>
              <a:t> </a:t>
            </a:r>
            <a:r>
              <a:rPr lang="cs-CZ" sz="2000" dirty="0" smtClean="0">
                <a:solidFill>
                  <a:schemeClr val="tx1"/>
                </a:solidFill>
              </a:rPr>
              <a:t>  vkládají do svislé provrtaných trámů- hlavami nahoru a </a:t>
            </a:r>
          </a:p>
          <a:p>
            <a:r>
              <a:rPr lang="cs-CZ" sz="2000" dirty="0">
                <a:solidFill>
                  <a:schemeClr val="tx1"/>
                </a:solidFill>
              </a:rPr>
              <a:t> </a:t>
            </a:r>
            <a:r>
              <a:rPr lang="cs-CZ" sz="2000" dirty="0" smtClean="0">
                <a:solidFill>
                  <a:schemeClr val="tx1"/>
                </a:solidFill>
              </a:rPr>
              <a:t>  maticí dolů.  Mezi trámy jsou vloženy ocelové  </a:t>
            </a:r>
          </a:p>
          <a:p>
            <a:r>
              <a:rPr lang="cs-CZ" sz="2000" dirty="0">
                <a:solidFill>
                  <a:schemeClr val="tx1"/>
                </a:solidFill>
              </a:rPr>
              <a:t> </a:t>
            </a:r>
            <a:r>
              <a:rPr lang="cs-CZ" sz="2000" dirty="0" smtClean="0">
                <a:solidFill>
                  <a:schemeClr val="tx1"/>
                </a:solidFill>
              </a:rPr>
              <a:t>  hmoždíky Bulldog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699792" y="5517232"/>
            <a:ext cx="6048805" cy="100811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000" dirty="0" smtClean="0">
                <a:solidFill>
                  <a:schemeClr val="tx1"/>
                </a:solidFill>
              </a:rPr>
              <a:t>- Ocelovými svorníky  nebo ozuby  s klíny  a ocelovými </a:t>
            </a:r>
          </a:p>
          <a:p>
            <a:r>
              <a:rPr lang="cs-CZ" sz="2000" dirty="0" smtClean="0">
                <a:solidFill>
                  <a:schemeClr val="tx1"/>
                </a:solidFill>
              </a:rPr>
              <a:t>  svorníky, nebo dřevěnými hmoždíky s ocelovými  </a:t>
            </a:r>
          </a:p>
          <a:p>
            <a:r>
              <a:rPr lang="cs-CZ" sz="2000" dirty="0">
                <a:solidFill>
                  <a:schemeClr val="tx1"/>
                </a:solidFill>
              </a:rPr>
              <a:t> </a:t>
            </a:r>
            <a:r>
              <a:rPr lang="cs-CZ" sz="2000" dirty="0" smtClean="0">
                <a:solidFill>
                  <a:schemeClr val="tx1"/>
                </a:solidFill>
              </a:rPr>
              <a:t> svorníky.</a:t>
            </a:r>
            <a:endParaRPr lang="cs-CZ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6374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08911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Nosníky roštové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467544" y="1124744"/>
            <a:ext cx="8208912" cy="648072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000" b="1" dirty="0" smtClean="0">
                <a:solidFill>
                  <a:schemeClr val="tx1"/>
                </a:solidFill>
              </a:rPr>
              <a:t>Roštový nosník ztužený tesařskými skobami  </a:t>
            </a:r>
            <a:endParaRPr lang="cs-CZ" sz="2000" b="1" dirty="0">
              <a:solidFill>
                <a:schemeClr val="tx1"/>
              </a:solidFill>
            </a:endParaRPr>
          </a:p>
        </p:txBody>
      </p:sp>
      <p:cxnSp>
        <p:nvCxnSpPr>
          <p:cNvPr id="7" name="Přímá spojnice 6"/>
          <p:cNvCxnSpPr/>
          <p:nvPr/>
        </p:nvCxnSpPr>
        <p:spPr>
          <a:xfrm>
            <a:off x="467544" y="4077072"/>
            <a:ext cx="72008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nice 42"/>
          <p:cNvCxnSpPr/>
          <p:nvPr/>
        </p:nvCxnSpPr>
        <p:spPr>
          <a:xfrm>
            <a:off x="7956376" y="4077072"/>
            <a:ext cx="72008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1187624" y="4063424"/>
            <a:ext cx="0" cy="80573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Přímá spojnice 47"/>
          <p:cNvCxnSpPr/>
          <p:nvPr/>
        </p:nvCxnSpPr>
        <p:spPr>
          <a:xfrm>
            <a:off x="7956376" y="4063424"/>
            <a:ext cx="0" cy="80573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 flipV="1">
            <a:off x="1259632" y="3916907"/>
            <a:ext cx="3326016" cy="16016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nice 51"/>
          <p:cNvCxnSpPr/>
          <p:nvPr/>
        </p:nvCxnSpPr>
        <p:spPr>
          <a:xfrm flipV="1">
            <a:off x="1259632" y="4221088"/>
            <a:ext cx="3312368" cy="14401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nice 52"/>
          <p:cNvCxnSpPr/>
          <p:nvPr/>
        </p:nvCxnSpPr>
        <p:spPr>
          <a:xfrm flipV="1">
            <a:off x="1259632" y="4509120"/>
            <a:ext cx="3312368" cy="14401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29"/>
          <p:cNvCxnSpPr/>
          <p:nvPr/>
        </p:nvCxnSpPr>
        <p:spPr>
          <a:xfrm>
            <a:off x="1259632" y="4077072"/>
            <a:ext cx="0" cy="2880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Přímá spojnice 58"/>
          <p:cNvCxnSpPr/>
          <p:nvPr/>
        </p:nvCxnSpPr>
        <p:spPr>
          <a:xfrm>
            <a:off x="1259632" y="4365104"/>
            <a:ext cx="0" cy="2880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31"/>
          <p:cNvCxnSpPr/>
          <p:nvPr/>
        </p:nvCxnSpPr>
        <p:spPr>
          <a:xfrm flipH="1" flipV="1">
            <a:off x="4572000" y="3916907"/>
            <a:ext cx="3240360" cy="16016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Přímá spojnice 61"/>
          <p:cNvCxnSpPr/>
          <p:nvPr/>
        </p:nvCxnSpPr>
        <p:spPr>
          <a:xfrm flipH="1" flipV="1">
            <a:off x="4572000" y="4204939"/>
            <a:ext cx="3240360" cy="16016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Přímá spojnice 62"/>
          <p:cNvCxnSpPr/>
          <p:nvPr/>
        </p:nvCxnSpPr>
        <p:spPr>
          <a:xfrm flipH="1" flipV="1">
            <a:off x="4572000" y="4492972"/>
            <a:ext cx="3281304" cy="16016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Přímá spojnice 79"/>
          <p:cNvCxnSpPr/>
          <p:nvPr/>
        </p:nvCxnSpPr>
        <p:spPr>
          <a:xfrm>
            <a:off x="7853304" y="4077072"/>
            <a:ext cx="0" cy="2880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Přímá spojnice 81"/>
          <p:cNvCxnSpPr/>
          <p:nvPr/>
        </p:nvCxnSpPr>
        <p:spPr>
          <a:xfrm>
            <a:off x="7843424" y="4365104"/>
            <a:ext cx="0" cy="2880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36"/>
          <p:cNvCxnSpPr/>
          <p:nvPr/>
        </p:nvCxnSpPr>
        <p:spPr>
          <a:xfrm>
            <a:off x="1187624" y="4869160"/>
            <a:ext cx="50405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Přímá spojnice 83"/>
          <p:cNvCxnSpPr/>
          <p:nvPr/>
        </p:nvCxnSpPr>
        <p:spPr>
          <a:xfrm>
            <a:off x="7452320" y="4869160"/>
            <a:ext cx="50405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39"/>
          <p:cNvCxnSpPr/>
          <p:nvPr/>
        </p:nvCxnSpPr>
        <p:spPr>
          <a:xfrm>
            <a:off x="1691680" y="4869160"/>
            <a:ext cx="0" cy="100811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Přímá spojnice 86"/>
          <p:cNvCxnSpPr/>
          <p:nvPr/>
        </p:nvCxnSpPr>
        <p:spPr>
          <a:xfrm>
            <a:off x="7452320" y="4869160"/>
            <a:ext cx="0" cy="100811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Obdélník 40"/>
          <p:cNvSpPr/>
          <p:nvPr/>
        </p:nvSpPr>
        <p:spPr>
          <a:xfrm>
            <a:off x="1327872" y="4653136"/>
            <a:ext cx="288032" cy="216024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4" name="Přímá spojnice 43"/>
          <p:cNvCxnSpPr/>
          <p:nvPr/>
        </p:nvCxnSpPr>
        <p:spPr>
          <a:xfrm>
            <a:off x="1327872" y="4774796"/>
            <a:ext cx="28803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Přímá spojnice 87"/>
          <p:cNvCxnSpPr/>
          <p:nvPr/>
        </p:nvCxnSpPr>
        <p:spPr>
          <a:xfrm>
            <a:off x="1330144" y="4831660"/>
            <a:ext cx="28803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Přímá spojnice 88"/>
          <p:cNvCxnSpPr/>
          <p:nvPr/>
        </p:nvCxnSpPr>
        <p:spPr>
          <a:xfrm>
            <a:off x="1330144" y="4804364"/>
            <a:ext cx="28803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Přímá spojnice 89"/>
          <p:cNvCxnSpPr/>
          <p:nvPr/>
        </p:nvCxnSpPr>
        <p:spPr>
          <a:xfrm>
            <a:off x="1327456" y="4736124"/>
            <a:ext cx="28803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Přímá spojnice 90"/>
          <p:cNvCxnSpPr/>
          <p:nvPr/>
        </p:nvCxnSpPr>
        <p:spPr>
          <a:xfrm>
            <a:off x="1329728" y="4711100"/>
            <a:ext cx="28803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Obdélník 91"/>
          <p:cNvSpPr/>
          <p:nvPr/>
        </p:nvSpPr>
        <p:spPr>
          <a:xfrm>
            <a:off x="7494760" y="4653136"/>
            <a:ext cx="288032" cy="216024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93" name="Přímá spojnice 92"/>
          <p:cNvCxnSpPr/>
          <p:nvPr/>
        </p:nvCxnSpPr>
        <p:spPr>
          <a:xfrm>
            <a:off x="7494760" y="4774796"/>
            <a:ext cx="28803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Přímá spojnice 93"/>
          <p:cNvCxnSpPr/>
          <p:nvPr/>
        </p:nvCxnSpPr>
        <p:spPr>
          <a:xfrm>
            <a:off x="7497032" y="4831660"/>
            <a:ext cx="28803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Přímá spojnice 94"/>
          <p:cNvCxnSpPr/>
          <p:nvPr/>
        </p:nvCxnSpPr>
        <p:spPr>
          <a:xfrm>
            <a:off x="7497032" y="4804364"/>
            <a:ext cx="28803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Přímá spojnice 95"/>
          <p:cNvCxnSpPr/>
          <p:nvPr/>
        </p:nvCxnSpPr>
        <p:spPr>
          <a:xfrm>
            <a:off x="7494344" y="4736124"/>
            <a:ext cx="28803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Přímá spojnice 96"/>
          <p:cNvCxnSpPr/>
          <p:nvPr/>
        </p:nvCxnSpPr>
        <p:spPr>
          <a:xfrm>
            <a:off x="7496616" y="4711100"/>
            <a:ext cx="28803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nice 45"/>
          <p:cNvCxnSpPr/>
          <p:nvPr/>
        </p:nvCxnSpPr>
        <p:spPr>
          <a:xfrm>
            <a:off x="4067944" y="4653136"/>
            <a:ext cx="936104" cy="0"/>
          </a:xfrm>
          <a:prstGeom prst="line">
            <a:avLst/>
          </a:prstGeom>
          <a:ln w="19050"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nice 48"/>
          <p:cNvCxnSpPr/>
          <p:nvPr/>
        </p:nvCxnSpPr>
        <p:spPr>
          <a:xfrm>
            <a:off x="4572000" y="2431608"/>
            <a:ext cx="0" cy="222152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nice 54"/>
          <p:cNvCxnSpPr/>
          <p:nvPr/>
        </p:nvCxnSpPr>
        <p:spPr>
          <a:xfrm rot="2700000">
            <a:off x="4468357" y="4662415"/>
            <a:ext cx="21602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Přímá spojnice 97"/>
          <p:cNvCxnSpPr/>
          <p:nvPr/>
        </p:nvCxnSpPr>
        <p:spPr>
          <a:xfrm rot="2700000">
            <a:off x="4482005" y="4513489"/>
            <a:ext cx="21602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TextovéPole 56"/>
          <p:cNvSpPr txBox="1"/>
          <p:nvPr/>
        </p:nvSpPr>
        <p:spPr>
          <a:xfrm rot="16200000">
            <a:off x="3763280" y="3691107"/>
            <a:ext cx="12666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0,75%  l=45</a:t>
            </a:r>
            <a:endParaRPr lang="cs-CZ" dirty="0"/>
          </a:p>
        </p:txBody>
      </p:sp>
      <p:sp>
        <p:nvSpPr>
          <p:cNvPr id="58" name="TextovéPole 57"/>
          <p:cNvSpPr txBox="1"/>
          <p:nvPr/>
        </p:nvSpPr>
        <p:spPr>
          <a:xfrm rot="16200000">
            <a:off x="3974294" y="2673630"/>
            <a:ext cx="8533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vzepětí</a:t>
            </a:r>
            <a:endParaRPr lang="cs-CZ" dirty="0"/>
          </a:p>
        </p:txBody>
      </p:sp>
      <p:cxnSp>
        <p:nvCxnSpPr>
          <p:cNvPr id="99" name="Přímá spojnice 98"/>
          <p:cNvCxnSpPr/>
          <p:nvPr/>
        </p:nvCxnSpPr>
        <p:spPr>
          <a:xfrm flipH="1">
            <a:off x="448683" y="4106693"/>
            <a:ext cx="273504" cy="25841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Přímá spojnice 99"/>
          <p:cNvCxnSpPr/>
          <p:nvPr/>
        </p:nvCxnSpPr>
        <p:spPr>
          <a:xfrm flipH="1">
            <a:off x="448684" y="4104369"/>
            <a:ext cx="452351" cy="40912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Přímá spojnice 100"/>
          <p:cNvCxnSpPr/>
          <p:nvPr/>
        </p:nvCxnSpPr>
        <p:spPr>
          <a:xfrm flipH="1">
            <a:off x="448686" y="4365104"/>
            <a:ext cx="738938" cy="72007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Přímá spojnice 101"/>
          <p:cNvCxnSpPr/>
          <p:nvPr/>
        </p:nvCxnSpPr>
        <p:spPr>
          <a:xfrm rot="-60000" flipH="1">
            <a:off x="467544" y="4563713"/>
            <a:ext cx="720079" cy="66781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Přímá spojnice 102"/>
          <p:cNvCxnSpPr/>
          <p:nvPr/>
        </p:nvCxnSpPr>
        <p:spPr>
          <a:xfrm flipH="1">
            <a:off x="448682" y="4902549"/>
            <a:ext cx="861773" cy="84579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Přímá spojnice 103"/>
          <p:cNvCxnSpPr/>
          <p:nvPr/>
        </p:nvCxnSpPr>
        <p:spPr>
          <a:xfrm rot="-60000" flipH="1">
            <a:off x="489626" y="4900225"/>
            <a:ext cx="1040621" cy="98503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Přímá spojnice 104"/>
          <p:cNvCxnSpPr/>
          <p:nvPr/>
        </p:nvCxnSpPr>
        <p:spPr>
          <a:xfrm flipH="1">
            <a:off x="1009936" y="5190581"/>
            <a:ext cx="674207" cy="70368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Přímá spojnice 105"/>
          <p:cNvCxnSpPr/>
          <p:nvPr/>
        </p:nvCxnSpPr>
        <p:spPr>
          <a:xfrm rot="2700000">
            <a:off x="1439652" y="5251107"/>
            <a:ext cx="0" cy="7920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Přímá spojnice 106"/>
          <p:cNvCxnSpPr/>
          <p:nvPr/>
        </p:nvCxnSpPr>
        <p:spPr>
          <a:xfrm rot="2700000">
            <a:off x="8128849" y="4043427"/>
            <a:ext cx="0" cy="432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Přímá spojnice 107"/>
          <p:cNvCxnSpPr/>
          <p:nvPr/>
        </p:nvCxnSpPr>
        <p:spPr>
          <a:xfrm rot="2700000">
            <a:off x="8218601" y="4004199"/>
            <a:ext cx="0" cy="684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Přímá spojnice 108"/>
          <p:cNvCxnSpPr/>
          <p:nvPr/>
        </p:nvCxnSpPr>
        <p:spPr>
          <a:xfrm flipH="1">
            <a:off x="7494345" y="4346199"/>
            <a:ext cx="1182111" cy="119622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Přímá spojnice 109"/>
          <p:cNvCxnSpPr/>
          <p:nvPr/>
        </p:nvCxnSpPr>
        <p:spPr>
          <a:xfrm flipH="1">
            <a:off x="7452320" y="4517409"/>
            <a:ext cx="1214009" cy="123093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Přímá spojnice 110"/>
          <p:cNvCxnSpPr/>
          <p:nvPr/>
        </p:nvCxnSpPr>
        <p:spPr>
          <a:xfrm flipH="1">
            <a:off x="7785064" y="5101157"/>
            <a:ext cx="801319" cy="77611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Přímá spojnice 111"/>
          <p:cNvCxnSpPr/>
          <p:nvPr/>
        </p:nvCxnSpPr>
        <p:spPr>
          <a:xfrm rot="120000" flipH="1">
            <a:off x="7976770" y="5237756"/>
            <a:ext cx="609613" cy="64517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Přímá spojnice 112"/>
          <p:cNvCxnSpPr/>
          <p:nvPr/>
        </p:nvCxnSpPr>
        <p:spPr>
          <a:xfrm flipH="1">
            <a:off x="8388074" y="5652812"/>
            <a:ext cx="209381" cy="17884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Přímá spojnice 113"/>
          <p:cNvCxnSpPr/>
          <p:nvPr/>
        </p:nvCxnSpPr>
        <p:spPr>
          <a:xfrm rot="1020000" flipH="1">
            <a:off x="8523195" y="5796476"/>
            <a:ext cx="79946" cy="14002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4" name="TextovéPole 133"/>
          <p:cNvSpPr txBox="1"/>
          <p:nvPr/>
        </p:nvSpPr>
        <p:spPr>
          <a:xfrm>
            <a:off x="4499992" y="4725144"/>
            <a:ext cx="24312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Impregnované podložky</a:t>
            </a:r>
            <a:endParaRPr lang="cs-CZ" dirty="0"/>
          </a:p>
        </p:txBody>
      </p:sp>
      <p:cxnSp>
        <p:nvCxnSpPr>
          <p:cNvPr id="136" name="Přímá spojnice se šipkou 135"/>
          <p:cNvCxnSpPr>
            <a:stCxn id="134" idx="3"/>
            <a:endCxn id="92" idx="0"/>
          </p:cNvCxnSpPr>
          <p:nvPr/>
        </p:nvCxnSpPr>
        <p:spPr>
          <a:xfrm flipV="1">
            <a:off x="6931235" y="4653136"/>
            <a:ext cx="707541" cy="25667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9" name="Přímá spojnice 138"/>
          <p:cNvCxnSpPr/>
          <p:nvPr/>
        </p:nvCxnSpPr>
        <p:spPr>
          <a:xfrm rot="2700000">
            <a:off x="3679033" y="4246193"/>
            <a:ext cx="540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0" name="Přímá spojnice 139"/>
          <p:cNvCxnSpPr/>
          <p:nvPr/>
        </p:nvCxnSpPr>
        <p:spPr>
          <a:xfrm rot="2700000">
            <a:off x="3174977" y="4254343"/>
            <a:ext cx="540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1" name="Přímá spojnice 140"/>
          <p:cNvCxnSpPr/>
          <p:nvPr/>
        </p:nvCxnSpPr>
        <p:spPr>
          <a:xfrm rot="2700000">
            <a:off x="2670921" y="4267991"/>
            <a:ext cx="540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Přímá spojnice 141"/>
          <p:cNvCxnSpPr/>
          <p:nvPr/>
        </p:nvCxnSpPr>
        <p:spPr>
          <a:xfrm rot="2700000">
            <a:off x="2238873" y="4295287"/>
            <a:ext cx="540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" name="Přímá spojnice 142"/>
          <p:cNvCxnSpPr/>
          <p:nvPr/>
        </p:nvCxnSpPr>
        <p:spPr>
          <a:xfrm rot="2700000">
            <a:off x="1806825" y="4312703"/>
            <a:ext cx="540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4" name="Přímá spojnice 143"/>
          <p:cNvCxnSpPr/>
          <p:nvPr/>
        </p:nvCxnSpPr>
        <p:spPr>
          <a:xfrm rot="2700000">
            <a:off x="1374777" y="4353647"/>
            <a:ext cx="540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6" name="Přímá spojnice 145"/>
          <p:cNvCxnSpPr/>
          <p:nvPr/>
        </p:nvCxnSpPr>
        <p:spPr>
          <a:xfrm rot="8100000">
            <a:off x="4852959" y="4236927"/>
            <a:ext cx="540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Přímá spojnice 146"/>
          <p:cNvCxnSpPr/>
          <p:nvPr/>
        </p:nvCxnSpPr>
        <p:spPr>
          <a:xfrm rot="8100000">
            <a:off x="5357015" y="4264223"/>
            <a:ext cx="540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8" name="Přímá spojnice 147"/>
          <p:cNvCxnSpPr/>
          <p:nvPr/>
        </p:nvCxnSpPr>
        <p:spPr>
          <a:xfrm rot="8100000">
            <a:off x="5789063" y="4308935"/>
            <a:ext cx="540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Přímá spojnice 148"/>
          <p:cNvCxnSpPr/>
          <p:nvPr/>
        </p:nvCxnSpPr>
        <p:spPr>
          <a:xfrm rot="8100000">
            <a:off x="6293119" y="4281639"/>
            <a:ext cx="540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Přímá spojnice 149"/>
          <p:cNvCxnSpPr/>
          <p:nvPr/>
        </p:nvCxnSpPr>
        <p:spPr>
          <a:xfrm rot="8100000">
            <a:off x="6725167" y="4312703"/>
            <a:ext cx="540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1" name="Přímá spojnice 150"/>
          <p:cNvCxnSpPr/>
          <p:nvPr/>
        </p:nvCxnSpPr>
        <p:spPr>
          <a:xfrm rot="8100000">
            <a:off x="7201927" y="4362913"/>
            <a:ext cx="540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3" name="Přímá spojnice 152"/>
          <p:cNvCxnSpPr/>
          <p:nvPr/>
        </p:nvCxnSpPr>
        <p:spPr>
          <a:xfrm>
            <a:off x="1439652" y="5515075"/>
            <a:ext cx="0" cy="50621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5" name="Přímá spojnice 154"/>
          <p:cNvCxnSpPr/>
          <p:nvPr/>
        </p:nvCxnSpPr>
        <p:spPr>
          <a:xfrm>
            <a:off x="7623632" y="5587083"/>
            <a:ext cx="0" cy="50621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7" name="Přímá spojnice 156"/>
          <p:cNvCxnSpPr/>
          <p:nvPr/>
        </p:nvCxnSpPr>
        <p:spPr>
          <a:xfrm>
            <a:off x="1439652" y="5894264"/>
            <a:ext cx="62013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9" name="Přímá spojnice 158"/>
          <p:cNvCxnSpPr/>
          <p:nvPr/>
        </p:nvCxnSpPr>
        <p:spPr>
          <a:xfrm rot="8100000">
            <a:off x="1284152" y="5896929"/>
            <a:ext cx="31313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0" name="Přímá spojnice 159"/>
          <p:cNvCxnSpPr/>
          <p:nvPr/>
        </p:nvCxnSpPr>
        <p:spPr>
          <a:xfrm rot="8100000">
            <a:off x="7486720" y="5885553"/>
            <a:ext cx="31313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1" name="TextovéPole 160"/>
          <p:cNvSpPr txBox="1"/>
          <p:nvPr/>
        </p:nvSpPr>
        <p:spPr>
          <a:xfrm>
            <a:off x="4148704" y="5579948"/>
            <a:ext cx="4058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l =</a:t>
            </a:r>
            <a:endParaRPr lang="cs-CZ" dirty="0"/>
          </a:p>
        </p:txBody>
      </p:sp>
      <p:sp>
        <p:nvSpPr>
          <p:cNvPr id="162" name="TextovéPole 161"/>
          <p:cNvSpPr txBox="1"/>
          <p:nvPr/>
        </p:nvSpPr>
        <p:spPr>
          <a:xfrm>
            <a:off x="4495321" y="5579948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6000</a:t>
            </a:r>
            <a:endParaRPr lang="cs-CZ" dirty="0"/>
          </a:p>
        </p:txBody>
      </p:sp>
      <p:sp>
        <p:nvSpPr>
          <p:cNvPr id="163" name="TextovéPole 162"/>
          <p:cNvSpPr txBox="1"/>
          <p:nvPr/>
        </p:nvSpPr>
        <p:spPr>
          <a:xfrm>
            <a:off x="1719698" y="3284984"/>
            <a:ext cx="9664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T.SK.400</a:t>
            </a:r>
            <a:endParaRPr lang="cs-CZ" dirty="0"/>
          </a:p>
        </p:txBody>
      </p:sp>
      <p:cxnSp>
        <p:nvCxnSpPr>
          <p:cNvPr id="165" name="Přímá spojnice se šipkou 164"/>
          <p:cNvCxnSpPr>
            <a:stCxn id="163" idx="1"/>
          </p:cNvCxnSpPr>
          <p:nvPr/>
        </p:nvCxnSpPr>
        <p:spPr>
          <a:xfrm flipH="1">
            <a:off x="1538764" y="3469650"/>
            <a:ext cx="180934" cy="776543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7" name="Přímá spojnice 166"/>
          <p:cNvCxnSpPr/>
          <p:nvPr/>
        </p:nvCxnSpPr>
        <p:spPr>
          <a:xfrm flipV="1">
            <a:off x="5313878" y="3429000"/>
            <a:ext cx="0" cy="42892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8" name="Přímá spojnice 167"/>
          <p:cNvCxnSpPr/>
          <p:nvPr/>
        </p:nvCxnSpPr>
        <p:spPr>
          <a:xfrm flipV="1">
            <a:off x="5796136" y="3429000"/>
            <a:ext cx="0" cy="42892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0" name="Přímá spojnice 169"/>
          <p:cNvCxnSpPr/>
          <p:nvPr/>
        </p:nvCxnSpPr>
        <p:spPr>
          <a:xfrm>
            <a:off x="5313878" y="3542372"/>
            <a:ext cx="50405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1" name="Přímá spojnice 170"/>
          <p:cNvCxnSpPr/>
          <p:nvPr/>
        </p:nvCxnSpPr>
        <p:spPr>
          <a:xfrm rot="8100000">
            <a:off x="5164335" y="3557127"/>
            <a:ext cx="31313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2" name="Přímá spojnice 171"/>
          <p:cNvCxnSpPr/>
          <p:nvPr/>
        </p:nvCxnSpPr>
        <p:spPr>
          <a:xfrm rot="8100000">
            <a:off x="5659224" y="3553359"/>
            <a:ext cx="31313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3" name="TextovéPole 172"/>
          <p:cNvSpPr txBox="1"/>
          <p:nvPr/>
        </p:nvSpPr>
        <p:spPr>
          <a:xfrm>
            <a:off x="5220072" y="3131676"/>
            <a:ext cx="8611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 = 500</a:t>
            </a:r>
            <a:endParaRPr lang="cs-CZ" dirty="0"/>
          </a:p>
        </p:txBody>
      </p:sp>
      <p:cxnSp>
        <p:nvCxnSpPr>
          <p:cNvPr id="175" name="Přímá spojnice 174"/>
          <p:cNvCxnSpPr/>
          <p:nvPr/>
        </p:nvCxnSpPr>
        <p:spPr>
          <a:xfrm flipH="1">
            <a:off x="3444977" y="3242426"/>
            <a:ext cx="1590" cy="148271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6" name="Přímá spojnice 175"/>
          <p:cNvCxnSpPr/>
          <p:nvPr/>
        </p:nvCxnSpPr>
        <p:spPr>
          <a:xfrm rot="2700000">
            <a:off x="3329877" y="4571849"/>
            <a:ext cx="21602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7" name="Přímá spojnice 176"/>
          <p:cNvCxnSpPr/>
          <p:nvPr/>
        </p:nvCxnSpPr>
        <p:spPr>
          <a:xfrm rot="2700000">
            <a:off x="3338555" y="3985905"/>
            <a:ext cx="21602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8" name="TextovéPole 177"/>
          <p:cNvSpPr txBox="1"/>
          <p:nvPr/>
        </p:nvSpPr>
        <p:spPr>
          <a:xfrm rot="16200000">
            <a:off x="2894973" y="3344272"/>
            <a:ext cx="8082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 =520</a:t>
            </a:r>
            <a:endParaRPr lang="cs-CZ" dirty="0"/>
          </a:p>
        </p:txBody>
      </p:sp>
      <p:cxnSp>
        <p:nvCxnSpPr>
          <p:cNvPr id="181" name="Přímá spojnice se šipkou 180"/>
          <p:cNvCxnSpPr/>
          <p:nvPr/>
        </p:nvCxnSpPr>
        <p:spPr>
          <a:xfrm flipH="1">
            <a:off x="6249982" y="3557127"/>
            <a:ext cx="313137" cy="663961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3" name="Přímá spojnice se šipkou 182"/>
          <p:cNvCxnSpPr/>
          <p:nvPr/>
        </p:nvCxnSpPr>
        <p:spPr>
          <a:xfrm flipH="1">
            <a:off x="6249982" y="3557127"/>
            <a:ext cx="313137" cy="87998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" name="TextovéPole 183"/>
          <p:cNvSpPr txBox="1"/>
          <p:nvPr/>
        </p:nvSpPr>
        <p:spPr>
          <a:xfrm>
            <a:off x="6516216" y="3275692"/>
            <a:ext cx="12025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2x260x260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44486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9" name="Přímá spojnice 118"/>
          <p:cNvCxnSpPr/>
          <p:nvPr/>
        </p:nvCxnSpPr>
        <p:spPr>
          <a:xfrm>
            <a:off x="-2484784" y="4335358"/>
            <a:ext cx="0" cy="1737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08911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Nosníky roštové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8" name="Obdélník 37"/>
          <p:cNvSpPr/>
          <p:nvPr/>
        </p:nvSpPr>
        <p:spPr>
          <a:xfrm>
            <a:off x="467544" y="1124744"/>
            <a:ext cx="8208912" cy="648072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000" b="1" dirty="0" smtClean="0">
                <a:solidFill>
                  <a:schemeClr val="tx1"/>
                </a:solidFill>
              </a:rPr>
              <a:t>Roštový nosník ztužený  ocelovými  svorníky a hmoždíky Bulldog</a:t>
            </a:r>
            <a:endParaRPr lang="cs-CZ" sz="2000" b="1" dirty="0">
              <a:solidFill>
                <a:schemeClr val="tx1"/>
              </a:solidFill>
            </a:endParaRPr>
          </a:p>
        </p:txBody>
      </p:sp>
      <p:cxnSp>
        <p:nvCxnSpPr>
          <p:cNvPr id="39" name="Přímá spojnice 38"/>
          <p:cNvCxnSpPr/>
          <p:nvPr/>
        </p:nvCxnSpPr>
        <p:spPr>
          <a:xfrm>
            <a:off x="198374" y="4077072"/>
            <a:ext cx="72008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39"/>
          <p:cNvCxnSpPr/>
          <p:nvPr/>
        </p:nvCxnSpPr>
        <p:spPr>
          <a:xfrm>
            <a:off x="8172400" y="4077072"/>
            <a:ext cx="72008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nice 40"/>
          <p:cNvCxnSpPr/>
          <p:nvPr/>
        </p:nvCxnSpPr>
        <p:spPr>
          <a:xfrm>
            <a:off x="918454" y="4063424"/>
            <a:ext cx="0" cy="80573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41"/>
          <p:cNvCxnSpPr/>
          <p:nvPr/>
        </p:nvCxnSpPr>
        <p:spPr>
          <a:xfrm>
            <a:off x="8172400" y="4063424"/>
            <a:ext cx="0" cy="80573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nice 52"/>
          <p:cNvCxnSpPr/>
          <p:nvPr/>
        </p:nvCxnSpPr>
        <p:spPr>
          <a:xfrm>
            <a:off x="918454" y="4869160"/>
            <a:ext cx="50405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Přímá spojnice 53"/>
          <p:cNvCxnSpPr/>
          <p:nvPr/>
        </p:nvCxnSpPr>
        <p:spPr>
          <a:xfrm>
            <a:off x="7668344" y="4869160"/>
            <a:ext cx="50405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nice 54"/>
          <p:cNvCxnSpPr/>
          <p:nvPr/>
        </p:nvCxnSpPr>
        <p:spPr>
          <a:xfrm>
            <a:off x="1422510" y="4869160"/>
            <a:ext cx="0" cy="100811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Přímá spojnice 55"/>
          <p:cNvCxnSpPr/>
          <p:nvPr/>
        </p:nvCxnSpPr>
        <p:spPr>
          <a:xfrm>
            <a:off x="7668344" y="4869160"/>
            <a:ext cx="0" cy="100811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Obdélník 56"/>
          <p:cNvSpPr/>
          <p:nvPr/>
        </p:nvSpPr>
        <p:spPr>
          <a:xfrm>
            <a:off x="1058702" y="4653136"/>
            <a:ext cx="288032" cy="216024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8" name="Přímá spojnice 57"/>
          <p:cNvCxnSpPr/>
          <p:nvPr/>
        </p:nvCxnSpPr>
        <p:spPr>
          <a:xfrm>
            <a:off x="1058702" y="4774796"/>
            <a:ext cx="28803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Přímá spojnice 58"/>
          <p:cNvCxnSpPr/>
          <p:nvPr/>
        </p:nvCxnSpPr>
        <p:spPr>
          <a:xfrm>
            <a:off x="1060974" y="4831660"/>
            <a:ext cx="28803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Přímá spojnice 59"/>
          <p:cNvCxnSpPr/>
          <p:nvPr/>
        </p:nvCxnSpPr>
        <p:spPr>
          <a:xfrm>
            <a:off x="1060974" y="4804364"/>
            <a:ext cx="28803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Přímá spojnice 60"/>
          <p:cNvCxnSpPr/>
          <p:nvPr/>
        </p:nvCxnSpPr>
        <p:spPr>
          <a:xfrm>
            <a:off x="1058286" y="4736124"/>
            <a:ext cx="28803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Přímá spojnice 61"/>
          <p:cNvCxnSpPr/>
          <p:nvPr/>
        </p:nvCxnSpPr>
        <p:spPr>
          <a:xfrm>
            <a:off x="1060558" y="4711100"/>
            <a:ext cx="28803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Obdélník 62"/>
          <p:cNvSpPr/>
          <p:nvPr/>
        </p:nvSpPr>
        <p:spPr>
          <a:xfrm>
            <a:off x="7710784" y="4653136"/>
            <a:ext cx="288032" cy="216024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4" name="Přímá spojnice 63"/>
          <p:cNvCxnSpPr/>
          <p:nvPr/>
        </p:nvCxnSpPr>
        <p:spPr>
          <a:xfrm>
            <a:off x="7710784" y="4774796"/>
            <a:ext cx="28803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Přímá spojnice 64"/>
          <p:cNvCxnSpPr/>
          <p:nvPr/>
        </p:nvCxnSpPr>
        <p:spPr>
          <a:xfrm>
            <a:off x="7713056" y="4831660"/>
            <a:ext cx="28803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Přímá spojnice 65"/>
          <p:cNvCxnSpPr/>
          <p:nvPr/>
        </p:nvCxnSpPr>
        <p:spPr>
          <a:xfrm>
            <a:off x="7713056" y="4804364"/>
            <a:ext cx="28803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Přímá spojnice 66"/>
          <p:cNvCxnSpPr/>
          <p:nvPr/>
        </p:nvCxnSpPr>
        <p:spPr>
          <a:xfrm>
            <a:off x="7710368" y="4736124"/>
            <a:ext cx="28803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Přímá spojnice 67"/>
          <p:cNvCxnSpPr/>
          <p:nvPr/>
        </p:nvCxnSpPr>
        <p:spPr>
          <a:xfrm>
            <a:off x="7712640" y="4711100"/>
            <a:ext cx="28803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Přímá spojnice 82"/>
          <p:cNvCxnSpPr/>
          <p:nvPr/>
        </p:nvCxnSpPr>
        <p:spPr>
          <a:xfrm flipH="1">
            <a:off x="179513" y="4106693"/>
            <a:ext cx="273504" cy="25841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Přímá spojnice 85"/>
          <p:cNvCxnSpPr/>
          <p:nvPr/>
        </p:nvCxnSpPr>
        <p:spPr>
          <a:xfrm flipH="1">
            <a:off x="179514" y="4104369"/>
            <a:ext cx="452351" cy="40912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Přímá spojnice 86"/>
          <p:cNvCxnSpPr/>
          <p:nvPr/>
        </p:nvCxnSpPr>
        <p:spPr>
          <a:xfrm flipH="1">
            <a:off x="179516" y="4365104"/>
            <a:ext cx="738938" cy="72007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Přímá spojnice 87"/>
          <p:cNvCxnSpPr/>
          <p:nvPr/>
        </p:nvCxnSpPr>
        <p:spPr>
          <a:xfrm rot="-60000" flipH="1">
            <a:off x="198374" y="4563713"/>
            <a:ext cx="720079" cy="66781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Přímá spojnice 88"/>
          <p:cNvCxnSpPr/>
          <p:nvPr/>
        </p:nvCxnSpPr>
        <p:spPr>
          <a:xfrm flipH="1">
            <a:off x="179512" y="4902549"/>
            <a:ext cx="861773" cy="84579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Přímá spojnice 89"/>
          <p:cNvCxnSpPr/>
          <p:nvPr/>
        </p:nvCxnSpPr>
        <p:spPr>
          <a:xfrm rot="-60000" flipH="1">
            <a:off x="220456" y="4900225"/>
            <a:ext cx="1040621" cy="98503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Přímá spojnice 90"/>
          <p:cNvCxnSpPr/>
          <p:nvPr/>
        </p:nvCxnSpPr>
        <p:spPr>
          <a:xfrm flipH="1">
            <a:off x="740766" y="5190581"/>
            <a:ext cx="674207" cy="70368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Přímá spojnice 91"/>
          <p:cNvCxnSpPr/>
          <p:nvPr/>
        </p:nvCxnSpPr>
        <p:spPr>
          <a:xfrm rot="2700000">
            <a:off x="1170482" y="5251107"/>
            <a:ext cx="0" cy="7920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Přímá spojnice 92"/>
          <p:cNvCxnSpPr/>
          <p:nvPr/>
        </p:nvCxnSpPr>
        <p:spPr>
          <a:xfrm rot="2700000">
            <a:off x="8344873" y="4043427"/>
            <a:ext cx="0" cy="432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Přímá spojnice 93"/>
          <p:cNvCxnSpPr/>
          <p:nvPr/>
        </p:nvCxnSpPr>
        <p:spPr>
          <a:xfrm rot="2700000">
            <a:off x="8434625" y="4004199"/>
            <a:ext cx="0" cy="684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Přímá spojnice 95"/>
          <p:cNvCxnSpPr/>
          <p:nvPr/>
        </p:nvCxnSpPr>
        <p:spPr>
          <a:xfrm flipH="1">
            <a:off x="7710369" y="4346199"/>
            <a:ext cx="1182111" cy="119622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Přímá spojnice 97"/>
          <p:cNvCxnSpPr/>
          <p:nvPr/>
        </p:nvCxnSpPr>
        <p:spPr>
          <a:xfrm flipH="1">
            <a:off x="7668344" y="4517409"/>
            <a:ext cx="1214009" cy="123093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Přímá spojnice 99"/>
          <p:cNvCxnSpPr/>
          <p:nvPr/>
        </p:nvCxnSpPr>
        <p:spPr>
          <a:xfrm flipH="1">
            <a:off x="8001088" y="5101157"/>
            <a:ext cx="801319" cy="77611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Přímá spojnice 100"/>
          <p:cNvCxnSpPr/>
          <p:nvPr/>
        </p:nvCxnSpPr>
        <p:spPr>
          <a:xfrm rot="120000" flipH="1">
            <a:off x="8192794" y="5237756"/>
            <a:ext cx="609613" cy="64517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Přímá spojnice 101"/>
          <p:cNvCxnSpPr/>
          <p:nvPr/>
        </p:nvCxnSpPr>
        <p:spPr>
          <a:xfrm flipH="1">
            <a:off x="8604098" y="5652812"/>
            <a:ext cx="209381" cy="17884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Přímá spojnice 102"/>
          <p:cNvCxnSpPr/>
          <p:nvPr/>
        </p:nvCxnSpPr>
        <p:spPr>
          <a:xfrm rot="1020000" flipH="1">
            <a:off x="8739219" y="5796476"/>
            <a:ext cx="79946" cy="14002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Přímá spojnice 123"/>
          <p:cNvCxnSpPr/>
          <p:nvPr/>
        </p:nvCxnSpPr>
        <p:spPr>
          <a:xfrm>
            <a:off x="1170482" y="5515075"/>
            <a:ext cx="0" cy="50621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Přímá spojnice 124"/>
          <p:cNvCxnSpPr/>
          <p:nvPr/>
        </p:nvCxnSpPr>
        <p:spPr>
          <a:xfrm>
            <a:off x="7839656" y="5587083"/>
            <a:ext cx="0" cy="50621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Přímá spojnice 125"/>
          <p:cNvCxnSpPr/>
          <p:nvPr/>
        </p:nvCxnSpPr>
        <p:spPr>
          <a:xfrm flipV="1">
            <a:off x="1171550" y="5896929"/>
            <a:ext cx="6682834" cy="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Přímá spojnice 126"/>
          <p:cNvCxnSpPr/>
          <p:nvPr/>
        </p:nvCxnSpPr>
        <p:spPr>
          <a:xfrm rot="8100000">
            <a:off x="1014982" y="5896929"/>
            <a:ext cx="31313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" name="Přímá spojnice 131"/>
          <p:cNvCxnSpPr/>
          <p:nvPr/>
        </p:nvCxnSpPr>
        <p:spPr>
          <a:xfrm rot="8100000">
            <a:off x="7702744" y="5885553"/>
            <a:ext cx="31313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3" name="TextovéPole 132"/>
          <p:cNvSpPr txBox="1"/>
          <p:nvPr/>
        </p:nvSpPr>
        <p:spPr>
          <a:xfrm>
            <a:off x="4148704" y="5579948"/>
            <a:ext cx="4058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l =</a:t>
            </a:r>
            <a:endParaRPr lang="cs-CZ" dirty="0"/>
          </a:p>
        </p:txBody>
      </p:sp>
      <p:sp>
        <p:nvSpPr>
          <p:cNvPr id="134" name="TextovéPole 133"/>
          <p:cNvSpPr txBox="1"/>
          <p:nvPr/>
        </p:nvSpPr>
        <p:spPr>
          <a:xfrm>
            <a:off x="4495321" y="5579948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7</a:t>
            </a:r>
            <a:r>
              <a:rPr lang="cs-CZ" dirty="0" smtClean="0"/>
              <a:t>000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982777" y="4454807"/>
            <a:ext cx="7128000" cy="18684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0" name="Obdélník 149"/>
          <p:cNvSpPr/>
          <p:nvPr/>
        </p:nvSpPr>
        <p:spPr>
          <a:xfrm>
            <a:off x="981479" y="4275679"/>
            <a:ext cx="7128000" cy="180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1" name="Obdélník 150"/>
          <p:cNvSpPr/>
          <p:nvPr/>
        </p:nvSpPr>
        <p:spPr>
          <a:xfrm>
            <a:off x="981478" y="4104368"/>
            <a:ext cx="7128000" cy="180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6" name="Přímá spojnice 15"/>
          <p:cNvCxnSpPr/>
          <p:nvPr/>
        </p:nvCxnSpPr>
        <p:spPr>
          <a:xfrm>
            <a:off x="4260988" y="4063424"/>
            <a:ext cx="0" cy="64767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 rot="-180000">
            <a:off x="4184560" y="4059656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 rot="-240000">
            <a:off x="4197218" y="4000647"/>
            <a:ext cx="126616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3" name="Přímá spojnice 152"/>
          <p:cNvCxnSpPr/>
          <p:nvPr/>
        </p:nvCxnSpPr>
        <p:spPr>
          <a:xfrm rot="-180000">
            <a:off x="4193208" y="4680202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5" name="Přímá spojnice 154"/>
          <p:cNvCxnSpPr/>
          <p:nvPr/>
        </p:nvCxnSpPr>
        <p:spPr>
          <a:xfrm rot="-2880000">
            <a:off x="4182750" y="4750267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6" name="Přímá spojnice 155"/>
          <p:cNvCxnSpPr/>
          <p:nvPr/>
        </p:nvCxnSpPr>
        <p:spPr>
          <a:xfrm rot="-8280000">
            <a:off x="4190531" y="4752668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7" name="Přímá spojnice 156"/>
          <p:cNvCxnSpPr/>
          <p:nvPr/>
        </p:nvCxnSpPr>
        <p:spPr>
          <a:xfrm>
            <a:off x="4847156" y="4072258"/>
            <a:ext cx="0" cy="64767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8" name="Přímá spojnice 157"/>
          <p:cNvCxnSpPr/>
          <p:nvPr/>
        </p:nvCxnSpPr>
        <p:spPr>
          <a:xfrm rot="-180000">
            <a:off x="4770728" y="4068490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9" name="Přímá spojnice 158"/>
          <p:cNvCxnSpPr/>
          <p:nvPr/>
        </p:nvCxnSpPr>
        <p:spPr>
          <a:xfrm rot="-240000">
            <a:off x="4783386" y="4009481"/>
            <a:ext cx="126616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0" name="Přímá spojnice 159"/>
          <p:cNvCxnSpPr/>
          <p:nvPr/>
        </p:nvCxnSpPr>
        <p:spPr>
          <a:xfrm rot="-180000">
            <a:off x="4779376" y="4689036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1" name="Přímá spojnice 160"/>
          <p:cNvCxnSpPr/>
          <p:nvPr/>
        </p:nvCxnSpPr>
        <p:spPr>
          <a:xfrm rot="-2880000">
            <a:off x="4768918" y="4759101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2" name="Přímá spojnice 161"/>
          <p:cNvCxnSpPr/>
          <p:nvPr/>
        </p:nvCxnSpPr>
        <p:spPr>
          <a:xfrm rot="-8280000">
            <a:off x="4776699" y="4761502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3" name="Přímá spojnice 162"/>
          <p:cNvCxnSpPr/>
          <p:nvPr/>
        </p:nvCxnSpPr>
        <p:spPr>
          <a:xfrm>
            <a:off x="5351212" y="4072258"/>
            <a:ext cx="0" cy="64767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4" name="Přímá spojnice 163"/>
          <p:cNvCxnSpPr/>
          <p:nvPr/>
        </p:nvCxnSpPr>
        <p:spPr>
          <a:xfrm rot="-180000">
            <a:off x="5274784" y="4068490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5" name="Přímá spojnice 164"/>
          <p:cNvCxnSpPr/>
          <p:nvPr/>
        </p:nvCxnSpPr>
        <p:spPr>
          <a:xfrm rot="-240000">
            <a:off x="5287442" y="4009481"/>
            <a:ext cx="126616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6" name="Přímá spojnice 165"/>
          <p:cNvCxnSpPr/>
          <p:nvPr/>
        </p:nvCxnSpPr>
        <p:spPr>
          <a:xfrm rot="-180000">
            <a:off x="5283432" y="4689036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7" name="Přímá spojnice 166"/>
          <p:cNvCxnSpPr/>
          <p:nvPr/>
        </p:nvCxnSpPr>
        <p:spPr>
          <a:xfrm rot="-2880000">
            <a:off x="5272974" y="4759101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8" name="Přímá spojnice 167"/>
          <p:cNvCxnSpPr/>
          <p:nvPr/>
        </p:nvCxnSpPr>
        <p:spPr>
          <a:xfrm rot="-8280000">
            <a:off x="5280755" y="4761502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9" name="Přímá spojnice 168"/>
          <p:cNvCxnSpPr/>
          <p:nvPr/>
        </p:nvCxnSpPr>
        <p:spPr>
          <a:xfrm>
            <a:off x="5855268" y="4072258"/>
            <a:ext cx="0" cy="64767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0" name="Přímá spojnice 169"/>
          <p:cNvCxnSpPr/>
          <p:nvPr/>
        </p:nvCxnSpPr>
        <p:spPr>
          <a:xfrm rot="-180000">
            <a:off x="5778840" y="4068490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1" name="Přímá spojnice 170"/>
          <p:cNvCxnSpPr/>
          <p:nvPr/>
        </p:nvCxnSpPr>
        <p:spPr>
          <a:xfrm rot="-240000">
            <a:off x="5791498" y="4009481"/>
            <a:ext cx="126616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2" name="Přímá spojnice 171"/>
          <p:cNvCxnSpPr/>
          <p:nvPr/>
        </p:nvCxnSpPr>
        <p:spPr>
          <a:xfrm rot="-180000">
            <a:off x="5787488" y="4689036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3" name="Přímá spojnice 172"/>
          <p:cNvCxnSpPr/>
          <p:nvPr/>
        </p:nvCxnSpPr>
        <p:spPr>
          <a:xfrm rot="-2880000">
            <a:off x="5777030" y="4759101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4" name="Přímá spojnice 173"/>
          <p:cNvCxnSpPr/>
          <p:nvPr/>
        </p:nvCxnSpPr>
        <p:spPr>
          <a:xfrm rot="-8280000">
            <a:off x="5784811" y="4761502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5" name="Přímá spojnice 174"/>
          <p:cNvCxnSpPr/>
          <p:nvPr/>
        </p:nvCxnSpPr>
        <p:spPr>
          <a:xfrm>
            <a:off x="6359324" y="4072258"/>
            <a:ext cx="0" cy="64767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6" name="Přímá spojnice 175"/>
          <p:cNvCxnSpPr/>
          <p:nvPr/>
        </p:nvCxnSpPr>
        <p:spPr>
          <a:xfrm rot="-180000">
            <a:off x="6282896" y="4068490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7" name="Přímá spojnice 176"/>
          <p:cNvCxnSpPr/>
          <p:nvPr/>
        </p:nvCxnSpPr>
        <p:spPr>
          <a:xfrm rot="-240000">
            <a:off x="6295554" y="4009481"/>
            <a:ext cx="126616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8" name="Přímá spojnice 177"/>
          <p:cNvCxnSpPr/>
          <p:nvPr/>
        </p:nvCxnSpPr>
        <p:spPr>
          <a:xfrm rot="-180000">
            <a:off x="6291544" y="4689036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9" name="Přímá spojnice 178"/>
          <p:cNvCxnSpPr/>
          <p:nvPr/>
        </p:nvCxnSpPr>
        <p:spPr>
          <a:xfrm rot="-2880000">
            <a:off x="6281086" y="4759101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0" name="Přímá spojnice 179"/>
          <p:cNvCxnSpPr/>
          <p:nvPr/>
        </p:nvCxnSpPr>
        <p:spPr>
          <a:xfrm rot="-8280000">
            <a:off x="6288867" y="4761502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1" name="Přímá spojnice 180"/>
          <p:cNvCxnSpPr/>
          <p:nvPr/>
        </p:nvCxnSpPr>
        <p:spPr>
          <a:xfrm>
            <a:off x="6863380" y="4072258"/>
            <a:ext cx="0" cy="64767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2" name="Přímá spojnice 181"/>
          <p:cNvCxnSpPr/>
          <p:nvPr/>
        </p:nvCxnSpPr>
        <p:spPr>
          <a:xfrm rot="-180000">
            <a:off x="6786952" y="4068490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3" name="Přímá spojnice 182"/>
          <p:cNvCxnSpPr/>
          <p:nvPr/>
        </p:nvCxnSpPr>
        <p:spPr>
          <a:xfrm rot="-240000">
            <a:off x="6799610" y="4009481"/>
            <a:ext cx="126616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4" name="Přímá spojnice 183"/>
          <p:cNvCxnSpPr/>
          <p:nvPr/>
        </p:nvCxnSpPr>
        <p:spPr>
          <a:xfrm rot="-180000">
            <a:off x="6795600" y="4689036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5" name="Přímá spojnice 184"/>
          <p:cNvCxnSpPr/>
          <p:nvPr/>
        </p:nvCxnSpPr>
        <p:spPr>
          <a:xfrm rot="-2880000">
            <a:off x="6785142" y="4759101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6" name="Přímá spojnice 185"/>
          <p:cNvCxnSpPr/>
          <p:nvPr/>
        </p:nvCxnSpPr>
        <p:spPr>
          <a:xfrm rot="-8280000">
            <a:off x="6792923" y="4761502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7" name="Přímá spojnice 186"/>
          <p:cNvCxnSpPr/>
          <p:nvPr/>
        </p:nvCxnSpPr>
        <p:spPr>
          <a:xfrm>
            <a:off x="7367436" y="4072258"/>
            <a:ext cx="0" cy="64767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8" name="Přímá spojnice 187"/>
          <p:cNvCxnSpPr/>
          <p:nvPr/>
        </p:nvCxnSpPr>
        <p:spPr>
          <a:xfrm rot="-180000">
            <a:off x="7291008" y="4068490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9" name="Přímá spojnice 188"/>
          <p:cNvCxnSpPr/>
          <p:nvPr/>
        </p:nvCxnSpPr>
        <p:spPr>
          <a:xfrm rot="-240000">
            <a:off x="7303666" y="4009481"/>
            <a:ext cx="126616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0" name="Přímá spojnice 189"/>
          <p:cNvCxnSpPr/>
          <p:nvPr/>
        </p:nvCxnSpPr>
        <p:spPr>
          <a:xfrm rot="-180000">
            <a:off x="7299656" y="4689036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1" name="Přímá spojnice 190"/>
          <p:cNvCxnSpPr/>
          <p:nvPr/>
        </p:nvCxnSpPr>
        <p:spPr>
          <a:xfrm rot="-2880000">
            <a:off x="7289198" y="4759101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2" name="Přímá spojnice 191"/>
          <p:cNvCxnSpPr/>
          <p:nvPr/>
        </p:nvCxnSpPr>
        <p:spPr>
          <a:xfrm rot="-8280000">
            <a:off x="7296979" y="4761502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3" name="Přímá spojnice 192"/>
          <p:cNvCxnSpPr/>
          <p:nvPr/>
        </p:nvCxnSpPr>
        <p:spPr>
          <a:xfrm>
            <a:off x="7871492" y="4072258"/>
            <a:ext cx="0" cy="64767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4" name="Přímá spojnice 193"/>
          <p:cNvCxnSpPr/>
          <p:nvPr/>
        </p:nvCxnSpPr>
        <p:spPr>
          <a:xfrm rot="-180000">
            <a:off x="7795064" y="4068490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5" name="Přímá spojnice 194"/>
          <p:cNvCxnSpPr/>
          <p:nvPr/>
        </p:nvCxnSpPr>
        <p:spPr>
          <a:xfrm rot="-240000">
            <a:off x="7807722" y="4009481"/>
            <a:ext cx="126616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6" name="Přímá spojnice 195"/>
          <p:cNvCxnSpPr/>
          <p:nvPr/>
        </p:nvCxnSpPr>
        <p:spPr>
          <a:xfrm rot="-180000">
            <a:off x="7803712" y="4689036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7" name="Přímá spojnice 196"/>
          <p:cNvCxnSpPr/>
          <p:nvPr/>
        </p:nvCxnSpPr>
        <p:spPr>
          <a:xfrm rot="-2880000">
            <a:off x="7793254" y="4759101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8" name="Přímá spojnice 197"/>
          <p:cNvCxnSpPr/>
          <p:nvPr/>
        </p:nvCxnSpPr>
        <p:spPr>
          <a:xfrm rot="-8280000">
            <a:off x="7801035" y="4761502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9" name="Přímá spojnice 198"/>
          <p:cNvCxnSpPr/>
          <p:nvPr/>
        </p:nvCxnSpPr>
        <p:spPr>
          <a:xfrm>
            <a:off x="3726092" y="4072258"/>
            <a:ext cx="0" cy="64767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0" name="Přímá spojnice 199"/>
          <p:cNvCxnSpPr/>
          <p:nvPr/>
        </p:nvCxnSpPr>
        <p:spPr>
          <a:xfrm rot="-180000">
            <a:off x="3649664" y="4068490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1" name="Přímá spojnice 200"/>
          <p:cNvCxnSpPr/>
          <p:nvPr/>
        </p:nvCxnSpPr>
        <p:spPr>
          <a:xfrm rot="-240000">
            <a:off x="3662322" y="4009481"/>
            <a:ext cx="126616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2" name="Přímá spojnice 201"/>
          <p:cNvCxnSpPr/>
          <p:nvPr/>
        </p:nvCxnSpPr>
        <p:spPr>
          <a:xfrm rot="-180000">
            <a:off x="3658312" y="4689036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3" name="Přímá spojnice 202"/>
          <p:cNvCxnSpPr/>
          <p:nvPr/>
        </p:nvCxnSpPr>
        <p:spPr>
          <a:xfrm rot="-2880000">
            <a:off x="3647854" y="4759101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4" name="Přímá spojnice 203"/>
          <p:cNvCxnSpPr/>
          <p:nvPr/>
        </p:nvCxnSpPr>
        <p:spPr>
          <a:xfrm rot="-8280000">
            <a:off x="3655635" y="4761502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5" name="Přímá spojnice 204"/>
          <p:cNvCxnSpPr/>
          <p:nvPr/>
        </p:nvCxnSpPr>
        <p:spPr>
          <a:xfrm>
            <a:off x="3208164" y="4072258"/>
            <a:ext cx="0" cy="64767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6" name="Přímá spojnice 205"/>
          <p:cNvCxnSpPr/>
          <p:nvPr/>
        </p:nvCxnSpPr>
        <p:spPr>
          <a:xfrm rot="-180000">
            <a:off x="3131736" y="4068490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7" name="Přímá spojnice 206"/>
          <p:cNvCxnSpPr/>
          <p:nvPr/>
        </p:nvCxnSpPr>
        <p:spPr>
          <a:xfrm rot="-240000">
            <a:off x="3144394" y="4009481"/>
            <a:ext cx="126616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8" name="Přímá spojnice 207"/>
          <p:cNvCxnSpPr/>
          <p:nvPr/>
        </p:nvCxnSpPr>
        <p:spPr>
          <a:xfrm rot="-180000">
            <a:off x="3140384" y="4689036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9" name="Přímá spojnice 208"/>
          <p:cNvCxnSpPr/>
          <p:nvPr/>
        </p:nvCxnSpPr>
        <p:spPr>
          <a:xfrm rot="-2880000">
            <a:off x="3129926" y="4759101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0" name="Přímá spojnice 209"/>
          <p:cNvCxnSpPr/>
          <p:nvPr/>
        </p:nvCxnSpPr>
        <p:spPr>
          <a:xfrm rot="-8280000">
            <a:off x="3137707" y="4761502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1" name="Přímá spojnice 210"/>
          <p:cNvCxnSpPr/>
          <p:nvPr/>
        </p:nvCxnSpPr>
        <p:spPr>
          <a:xfrm>
            <a:off x="2704108" y="4072258"/>
            <a:ext cx="0" cy="64767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2" name="Přímá spojnice 211"/>
          <p:cNvCxnSpPr/>
          <p:nvPr/>
        </p:nvCxnSpPr>
        <p:spPr>
          <a:xfrm rot="-180000">
            <a:off x="2627680" y="4068490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3" name="Přímá spojnice 212"/>
          <p:cNvCxnSpPr/>
          <p:nvPr/>
        </p:nvCxnSpPr>
        <p:spPr>
          <a:xfrm rot="-240000">
            <a:off x="2640338" y="4009481"/>
            <a:ext cx="126616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4" name="Přímá spojnice 213"/>
          <p:cNvCxnSpPr/>
          <p:nvPr/>
        </p:nvCxnSpPr>
        <p:spPr>
          <a:xfrm rot="-180000">
            <a:off x="2636328" y="4689036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5" name="Přímá spojnice 214"/>
          <p:cNvCxnSpPr/>
          <p:nvPr/>
        </p:nvCxnSpPr>
        <p:spPr>
          <a:xfrm rot="-2880000">
            <a:off x="2625870" y="4759101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6" name="Přímá spojnice 215"/>
          <p:cNvCxnSpPr/>
          <p:nvPr/>
        </p:nvCxnSpPr>
        <p:spPr>
          <a:xfrm rot="-8280000">
            <a:off x="2633651" y="4761502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7" name="Přímá spojnice 216"/>
          <p:cNvCxnSpPr/>
          <p:nvPr/>
        </p:nvCxnSpPr>
        <p:spPr>
          <a:xfrm>
            <a:off x="2200052" y="4072258"/>
            <a:ext cx="0" cy="64767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" name="Přímá spojnice 217"/>
          <p:cNvCxnSpPr/>
          <p:nvPr/>
        </p:nvCxnSpPr>
        <p:spPr>
          <a:xfrm rot="-180000">
            <a:off x="2123624" y="4068490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9" name="Přímá spojnice 218"/>
          <p:cNvCxnSpPr/>
          <p:nvPr/>
        </p:nvCxnSpPr>
        <p:spPr>
          <a:xfrm rot="-240000">
            <a:off x="2136282" y="4009481"/>
            <a:ext cx="126616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0" name="Přímá spojnice 219"/>
          <p:cNvCxnSpPr/>
          <p:nvPr/>
        </p:nvCxnSpPr>
        <p:spPr>
          <a:xfrm rot="-180000">
            <a:off x="2132272" y="4689036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1" name="Přímá spojnice 220"/>
          <p:cNvCxnSpPr/>
          <p:nvPr/>
        </p:nvCxnSpPr>
        <p:spPr>
          <a:xfrm rot="-2880000">
            <a:off x="2121814" y="4759101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2" name="Přímá spojnice 221"/>
          <p:cNvCxnSpPr/>
          <p:nvPr/>
        </p:nvCxnSpPr>
        <p:spPr>
          <a:xfrm rot="-8280000">
            <a:off x="2129595" y="4761502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3" name="Přímá spojnice 222"/>
          <p:cNvCxnSpPr/>
          <p:nvPr/>
        </p:nvCxnSpPr>
        <p:spPr>
          <a:xfrm>
            <a:off x="1678804" y="4072258"/>
            <a:ext cx="0" cy="64767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4" name="Přímá spojnice 223"/>
          <p:cNvCxnSpPr/>
          <p:nvPr/>
        </p:nvCxnSpPr>
        <p:spPr>
          <a:xfrm rot="-180000">
            <a:off x="1602376" y="4068490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5" name="Přímá spojnice 224"/>
          <p:cNvCxnSpPr/>
          <p:nvPr/>
        </p:nvCxnSpPr>
        <p:spPr>
          <a:xfrm rot="-240000">
            <a:off x="1615034" y="4009481"/>
            <a:ext cx="126616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6" name="Přímá spojnice 225"/>
          <p:cNvCxnSpPr/>
          <p:nvPr/>
        </p:nvCxnSpPr>
        <p:spPr>
          <a:xfrm rot="-180000">
            <a:off x="1611024" y="4689036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7" name="Přímá spojnice 226"/>
          <p:cNvCxnSpPr/>
          <p:nvPr/>
        </p:nvCxnSpPr>
        <p:spPr>
          <a:xfrm rot="-2880000">
            <a:off x="1600566" y="4759101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8" name="Přímá spojnice 227"/>
          <p:cNvCxnSpPr/>
          <p:nvPr/>
        </p:nvCxnSpPr>
        <p:spPr>
          <a:xfrm rot="-8280000">
            <a:off x="1608347" y="4761502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9" name="Přímá spojnice 228"/>
          <p:cNvCxnSpPr/>
          <p:nvPr/>
        </p:nvCxnSpPr>
        <p:spPr>
          <a:xfrm>
            <a:off x="1191940" y="4072258"/>
            <a:ext cx="0" cy="64767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0" name="Přímá spojnice 229"/>
          <p:cNvCxnSpPr/>
          <p:nvPr/>
        </p:nvCxnSpPr>
        <p:spPr>
          <a:xfrm rot="-180000">
            <a:off x="1115512" y="4068490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1" name="Přímá spojnice 230"/>
          <p:cNvCxnSpPr/>
          <p:nvPr/>
        </p:nvCxnSpPr>
        <p:spPr>
          <a:xfrm rot="-240000">
            <a:off x="1128170" y="4009481"/>
            <a:ext cx="126616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2" name="Přímá spojnice 231"/>
          <p:cNvCxnSpPr/>
          <p:nvPr/>
        </p:nvCxnSpPr>
        <p:spPr>
          <a:xfrm rot="-180000">
            <a:off x="1124160" y="4689036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3" name="Přímá spojnice 232"/>
          <p:cNvCxnSpPr/>
          <p:nvPr/>
        </p:nvCxnSpPr>
        <p:spPr>
          <a:xfrm rot="-2880000">
            <a:off x="1113702" y="4759101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4" name="Přímá spojnice 233"/>
          <p:cNvCxnSpPr/>
          <p:nvPr/>
        </p:nvCxnSpPr>
        <p:spPr>
          <a:xfrm rot="-8280000">
            <a:off x="1121483" y="4761502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Obdélník 25"/>
          <p:cNvSpPr/>
          <p:nvPr/>
        </p:nvSpPr>
        <p:spPr>
          <a:xfrm>
            <a:off x="1115616" y="4261025"/>
            <a:ext cx="144016" cy="4571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6" name="Obdélník 235"/>
          <p:cNvSpPr/>
          <p:nvPr/>
        </p:nvSpPr>
        <p:spPr>
          <a:xfrm>
            <a:off x="1606024" y="4265800"/>
            <a:ext cx="144016" cy="4571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7" name="Obdélník 236"/>
          <p:cNvSpPr/>
          <p:nvPr/>
        </p:nvSpPr>
        <p:spPr>
          <a:xfrm>
            <a:off x="2123728" y="4252152"/>
            <a:ext cx="144016" cy="4571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8" name="Obdélník 237"/>
          <p:cNvSpPr/>
          <p:nvPr/>
        </p:nvSpPr>
        <p:spPr>
          <a:xfrm>
            <a:off x="2627784" y="4262032"/>
            <a:ext cx="144016" cy="4571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9" name="Obdélník 238"/>
          <p:cNvSpPr/>
          <p:nvPr/>
        </p:nvSpPr>
        <p:spPr>
          <a:xfrm>
            <a:off x="3131840" y="4262032"/>
            <a:ext cx="144016" cy="4571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0" name="Obdélník 239"/>
          <p:cNvSpPr/>
          <p:nvPr/>
        </p:nvSpPr>
        <p:spPr>
          <a:xfrm>
            <a:off x="3653312" y="4248384"/>
            <a:ext cx="144016" cy="4571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1" name="Obdélník 240"/>
          <p:cNvSpPr/>
          <p:nvPr/>
        </p:nvSpPr>
        <p:spPr>
          <a:xfrm>
            <a:off x="4180896" y="4265800"/>
            <a:ext cx="144016" cy="4571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2" name="Obdélník 241"/>
          <p:cNvSpPr/>
          <p:nvPr/>
        </p:nvSpPr>
        <p:spPr>
          <a:xfrm>
            <a:off x="4788024" y="4268072"/>
            <a:ext cx="144016" cy="4571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3" name="Obdélník 242"/>
          <p:cNvSpPr/>
          <p:nvPr/>
        </p:nvSpPr>
        <p:spPr>
          <a:xfrm>
            <a:off x="5278432" y="4270344"/>
            <a:ext cx="144016" cy="4571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4" name="Obdélník 243"/>
          <p:cNvSpPr/>
          <p:nvPr/>
        </p:nvSpPr>
        <p:spPr>
          <a:xfrm>
            <a:off x="5782488" y="4262032"/>
            <a:ext cx="144016" cy="4571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5" name="Obdélník 244"/>
          <p:cNvSpPr/>
          <p:nvPr/>
        </p:nvSpPr>
        <p:spPr>
          <a:xfrm>
            <a:off x="6300192" y="4262032"/>
            <a:ext cx="144016" cy="4571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6" name="Obdélník 245"/>
          <p:cNvSpPr/>
          <p:nvPr/>
        </p:nvSpPr>
        <p:spPr>
          <a:xfrm>
            <a:off x="6804248" y="4264304"/>
            <a:ext cx="144016" cy="4571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7" name="Obdélník 246"/>
          <p:cNvSpPr/>
          <p:nvPr/>
        </p:nvSpPr>
        <p:spPr>
          <a:xfrm>
            <a:off x="7294656" y="4262032"/>
            <a:ext cx="144016" cy="4571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8" name="Obdélník 247"/>
          <p:cNvSpPr/>
          <p:nvPr/>
        </p:nvSpPr>
        <p:spPr>
          <a:xfrm>
            <a:off x="7798712" y="4262032"/>
            <a:ext cx="144016" cy="4571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9" name="Obdélník 248"/>
          <p:cNvSpPr/>
          <p:nvPr/>
        </p:nvSpPr>
        <p:spPr>
          <a:xfrm>
            <a:off x="1115616" y="4427073"/>
            <a:ext cx="144016" cy="4571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0" name="Obdélník 249"/>
          <p:cNvSpPr/>
          <p:nvPr/>
        </p:nvSpPr>
        <p:spPr>
          <a:xfrm>
            <a:off x="1619672" y="4437112"/>
            <a:ext cx="144016" cy="4571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1" name="Obdélník 250"/>
          <p:cNvSpPr/>
          <p:nvPr/>
        </p:nvSpPr>
        <p:spPr>
          <a:xfrm>
            <a:off x="2123728" y="4423464"/>
            <a:ext cx="144016" cy="4571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2" name="Obdélník 251"/>
          <p:cNvSpPr/>
          <p:nvPr/>
        </p:nvSpPr>
        <p:spPr>
          <a:xfrm>
            <a:off x="2627784" y="4437112"/>
            <a:ext cx="144016" cy="4571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3" name="Obdélník 252"/>
          <p:cNvSpPr/>
          <p:nvPr/>
        </p:nvSpPr>
        <p:spPr>
          <a:xfrm>
            <a:off x="3131840" y="4423464"/>
            <a:ext cx="144016" cy="4571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4" name="Obdélník 253"/>
          <p:cNvSpPr/>
          <p:nvPr/>
        </p:nvSpPr>
        <p:spPr>
          <a:xfrm>
            <a:off x="3649544" y="4423464"/>
            <a:ext cx="144016" cy="4571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5" name="Obdélník 254"/>
          <p:cNvSpPr/>
          <p:nvPr/>
        </p:nvSpPr>
        <p:spPr>
          <a:xfrm>
            <a:off x="4198312" y="4432337"/>
            <a:ext cx="144016" cy="4571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6" name="Obdélník 255"/>
          <p:cNvSpPr/>
          <p:nvPr/>
        </p:nvSpPr>
        <p:spPr>
          <a:xfrm>
            <a:off x="4770608" y="4423464"/>
            <a:ext cx="144016" cy="4571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7" name="Obdélník 256"/>
          <p:cNvSpPr/>
          <p:nvPr/>
        </p:nvSpPr>
        <p:spPr>
          <a:xfrm>
            <a:off x="5278432" y="4423464"/>
            <a:ext cx="144016" cy="4571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8" name="Obdélník 257"/>
          <p:cNvSpPr/>
          <p:nvPr/>
        </p:nvSpPr>
        <p:spPr>
          <a:xfrm>
            <a:off x="5796136" y="4437112"/>
            <a:ext cx="144016" cy="4571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9" name="Obdélník 258"/>
          <p:cNvSpPr/>
          <p:nvPr/>
        </p:nvSpPr>
        <p:spPr>
          <a:xfrm>
            <a:off x="6286544" y="4425736"/>
            <a:ext cx="144016" cy="4571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0" name="Obdélník 259"/>
          <p:cNvSpPr/>
          <p:nvPr/>
        </p:nvSpPr>
        <p:spPr>
          <a:xfrm>
            <a:off x="6790600" y="4428008"/>
            <a:ext cx="144016" cy="4571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1" name="Obdélník 260"/>
          <p:cNvSpPr/>
          <p:nvPr/>
        </p:nvSpPr>
        <p:spPr>
          <a:xfrm>
            <a:off x="7294656" y="4433344"/>
            <a:ext cx="144016" cy="4571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2" name="Obdélník 261"/>
          <p:cNvSpPr/>
          <p:nvPr/>
        </p:nvSpPr>
        <p:spPr>
          <a:xfrm>
            <a:off x="7812360" y="4423464"/>
            <a:ext cx="144016" cy="4571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8" name="Přímá spojnice se šipkou 27"/>
          <p:cNvCxnSpPr/>
          <p:nvPr/>
        </p:nvCxnSpPr>
        <p:spPr>
          <a:xfrm>
            <a:off x="4572000" y="3068960"/>
            <a:ext cx="0" cy="92727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ovéPole 29"/>
          <p:cNvSpPr txBox="1"/>
          <p:nvPr/>
        </p:nvSpPr>
        <p:spPr>
          <a:xfrm>
            <a:off x="4572000" y="2924944"/>
            <a:ext cx="11336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 = 40knN</a:t>
            </a:r>
            <a:endParaRPr lang="cs-CZ" dirty="0"/>
          </a:p>
        </p:txBody>
      </p:sp>
      <p:cxnSp>
        <p:nvCxnSpPr>
          <p:cNvPr id="34" name="Přímá spojnice 33"/>
          <p:cNvCxnSpPr/>
          <p:nvPr/>
        </p:nvCxnSpPr>
        <p:spPr>
          <a:xfrm flipV="1">
            <a:off x="1346318" y="3429000"/>
            <a:ext cx="104210" cy="765368"/>
          </a:xfrm>
          <a:prstGeom prst="line">
            <a:avLst/>
          </a:prstGeom>
          <a:ln>
            <a:solidFill>
              <a:schemeClr val="tx1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nice se šipkou 35"/>
          <p:cNvCxnSpPr/>
          <p:nvPr/>
        </p:nvCxnSpPr>
        <p:spPr>
          <a:xfrm flipH="1">
            <a:off x="1398423" y="3429000"/>
            <a:ext cx="52105" cy="96709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4" name="Přímá spojnice se šipkou 263"/>
          <p:cNvCxnSpPr/>
          <p:nvPr/>
        </p:nvCxnSpPr>
        <p:spPr>
          <a:xfrm>
            <a:off x="1450528" y="3429000"/>
            <a:ext cx="67092" cy="11212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6" name="TextovéPole 265"/>
          <p:cNvSpPr txBox="1"/>
          <p:nvPr/>
        </p:nvSpPr>
        <p:spPr>
          <a:xfrm>
            <a:off x="1475656" y="3140968"/>
            <a:ext cx="12025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3x200x200</a:t>
            </a:r>
            <a:endParaRPr lang="cs-CZ" dirty="0"/>
          </a:p>
        </p:txBody>
      </p:sp>
      <p:cxnSp>
        <p:nvCxnSpPr>
          <p:cNvPr id="268" name="Přímá spojnice se šipkou 267"/>
          <p:cNvCxnSpPr/>
          <p:nvPr/>
        </p:nvCxnSpPr>
        <p:spPr>
          <a:xfrm flipH="1">
            <a:off x="6084168" y="3532595"/>
            <a:ext cx="198832" cy="57409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9" name="TextovéPole 268"/>
          <p:cNvSpPr txBox="1"/>
          <p:nvPr/>
        </p:nvSpPr>
        <p:spPr>
          <a:xfrm>
            <a:off x="6300192" y="3284984"/>
            <a:ext cx="14141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q = 9,5kN/m´</a:t>
            </a:r>
            <a:endParaRPr lang="cs-CZ" dirty="0"/>
          </a:p>
        </p:txBody>
      </p:sp>
      <p:cxnSp>
        <p:nvCxnSpPr>
          <p:cNvPr id="273" name="Přímá spojnice se šipkou 272"/>
          <p:cNvCxnSpPr>
            <a:endCxn id="247" idx="1"/>
          </p:cNvCxnSpPr>
          <p:nvPr/>
        </p:nvCxnSpPr>
        <p:spPr>
          <a:xfrm flipV="1">
            <a:off x="6812542" y="4284892"/>
            <a:ext cx="482114" cy="84798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5" name="Přímá spojnice se šipkou 274"/>
          <p:cNvCxnSpPr>
            <a:endCxn id="261" idx="0"/>
          </p:cNvCxnSpPr>
          <p:nvPr/>
        </p:nvCxnSpPr>
        <p:spPr>
          <a:xfrm flipV="1">
            <a:off x="6795704" y="4433344"/>
            <a:ext cx="570960" cy="69953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7" name="TextovéPole 276"/>
          <p:cNvSpPr txBox="1"/>
          <p:nvPr/>
        </p:nvSpPr>
        <p:spPr>
          <a:xfrm>
            <a:off x="4427984" y="5013176"/>
            <a:ext cx="23471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HM.BULLDOG 100x100</a:t>
            </a:r>
            <a:endParaRPr lang="cs-CZ" dirty="0"/>
          </a:p>
        </p:txBody>
      </p:sp>
      <p:cxnSp>
        <p:nvCxnSpPr>
          <p:cNvPr id="279" name="Přímá spojnice se šipkou 278"/>
          <p:cNvCxnSpPr/>
          <p:nvPr/>
        </p:nvCxnSpPr>
        <p:spPr>
          <a:xfrm flipV="1">
            <a:off x="4148704" y="4750267"/>
            <a:ext cx="110430" cy="48749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1" name="Přímá spojnice se šipkou 280"/>
          <p:cNvCxnSpPr/>
          <p:nvPr/>
        </p:nvCxnSpPr>
        <p:spPr>
          <a:xfrm flipH="1" flipV="1">
            <a:off x="3810976" y="4783111"/>
            <a:ext cx="337728" cy="45464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2" name="TextovéPole 281"/>
          <p:cNvSpPr txBox="1"/>
          <p:nvPr/>
        </p:nvSpPr>
        <p:spPr>
          <a:xfrm>
            <a:off x="2914937" y="5085184"/>
            <a:ext cx="12250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SV</a:t>
            </a:r>
            <a:r>
              <a:rPr lang="cs-CZ" dirty="0" smtClean="0">
                <a:sym typeface="Symbol"/>
              </a:rPr>
              <a:t>20x800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37452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08911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Nosníky roštové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1" name="Obdélník 40"/>
          <p:cNvSpPr/>
          <p:nvPr/>
        </p:nvSpPr>
        <p:spPr>
          <a:xfrm>
            <a:off x="470848" y="1038222"/>
            <a:ext cx="4114800" cy="446038"/>
          </a:xfrm>
          <a:prstGeom prst="rect">
            <a:avLst/>
          </a:prstGeom>
          <a:solidFill>
            <a:schemeClr val="accent2"/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Zodpovězte následující otázky:</a:t>
            </a:r>
          </a:p>
        </p:txBody>
      </p:sp>
      <p:sp>
        <p:nvSpPr>
          <p:cNvPr id="42" name="Obdélník 41"/>
          <p:cNvSpPr/>
          <p:nvPr/>
        </p:nvSpPr>
        <p:spPr>
          <a:xfrm>
            <a:off x="4572000" y="1038222"/>
            <a:ext cx="4114800" cy="446038"/>
          </a:xfrm>
          <a:prstGeom prst="rect">
            <a:avLst/>
          </a:prstGeom>
          <a:solidFill>
            <a:schemeClr val="accent2"/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Odpovědi</a:t>
            </a:r>
            <a:r>
              <a:rPr lang="cs-CZ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endParaRPr lang="cs-CZ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4" name="Obdélník 43"/>
          <p:cNvSpPr/>
          <p:nvPr/>
        </p:nvSpPr>
        <p:spPr>
          <a:xfrm>
            <a:off x="457200" y="1614810"/>
            <a:ext cx="4114800" cy="44603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1. Co je účelem roštu?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6" name="Obdélník 45"/>
          <p:cNvSpPr/>
          <p:nvPr/>
        </p:nvSpPr>
        <p:spPr>
          <a:xfrm>
            <a:off x="4572000" y="1614286"/>
            <a:ext cx="4081520" cy="44603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dirty="0" smtClean="0">
              <a:solidFill>
                <a:schemeClr val="tx1"/>
              </a:solidFill>
            </a:endParaRPr>
          </a:p>
          <a:p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8" name="Obdélník 47"/>
          <p:cNvSpPr/>
          <p:nvPr/>
        </p:nvSpPr>
        <p:spPr>
          <a:xfrm>
            <a:off x="467544" y="2262882"/>
            <a:ext cx="4114800" cy="44603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>
                <a:solidFill>
                  <a:schemeClr val="tx1"/>
                </a:solidFill>
              </a:rPr>
              <a:t>2</a:t>
            </a:r>
            <a:r>
              <a:rPr lang="cs-CZ" dirty="0" smtClean="0">
                <a:solidFill>
                  <a:schemeClr val="tx1"/>
                </a:solidFill>
              </a:rPr>
              <a:t>. Jak spojujeme a ztužujeme trámy roštu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9" name="Obdélník 48"/>
          <p:cNvSpPr/>
          <p:nvPr/>
        </p:nvSpPr>
        <p:spPr>
          <a:xfrm>
            <a:off x="4582344" y="2262358"/>
            <a:ext cx="4104456" cy="44603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a) 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860032" y="2290520"/>
            <a:ext cx="2034339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Tesařskými skobami</a:t>
            </a:r>
            <a:endParaRPr lang="cs-CZ" dirty="0"/>
          </a:p>
        </p:txBody>
      </p:sp>
      <p:sp>
        <p:nvSpPr>
          <p:cNvPr id="51" name="Obdélník 50"/>
          <p:cNvSpPr/>
          <p:nvPr/>
        </p:nvSpPr>
        <p:spPr>
          <a:xfrm>
            <a:off x="4606834" y="2878158"/>
            <a:ext cx="4104456" cy="80607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b) 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932040" y="2926685"/>
            <a:ext cx="3148491" cy="64633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Ocelovými svorníky s ocelovými</a:t>
            </a:r>
          </a:p>
          <a:p>
            <a:r>
              <a:rPr lang="cs-CZ" dirty="0" smtClean="0"/>
              <a:t> hmoždíky</a:t>
            </a:r>
            <a:endParaRPr lang="cs-CZ" dirty="0"/>
          </a:p>
        </p:txBody>
      </p:sp>
      <p:sp>
        <p:nvSpPr>
          <p:cNvPr id="53" name="Obdélník 52"/>
          <p:cNvSpPr/>
          <p:nvPr/>
        </p:nvSpPr>
        <p:spPr>
          <a:xfrm>
            <a:off x="477888" y="3847058"/>
            <a:ext cx="4104456" cy="44603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3. Jak zatloukáme u roštu tesařské skoby? 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4" name="Obdélník 53"/>
          <p:cNvSpPr/>
          <p:nvPr/>
        </p:nvSpPr>
        <p:spPr>
          <a:xfrm>
            <a:off x="4572000" y="3847058"/>
            <a:ext cx="4104456" cy="44603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585648" y="1646804"/>
            <a:ext cx="2328201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/>
              <a:t>Získat únosnější </a:t>
            </a:r>
            <a:r>
              <a:rPr lang="cs-CZ" dirty="0" smtClean="0"/>
              <a:t>nosník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572000" y="3888344"/>
            <a:ext cx="3301673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/>
              <a:t>Zatloukají se od středu ve tvaru </a:t>
            </a:r>
            <a:r>
              <a:rPr lang="cs-CZ" b="1" dirty="0" smtClean="0"/>
              <a:t>V</a:t>
            </a:r>
            <a:endParaRPr lang="cs-CZ" b="1" dirty="0"/>
          </a:p>
        </p:txBody>
      </p:sp>
      <p:sp>
        <p:nvSpPr>
          <p:cNvPr id="55" name="Obdélník 54"/>
          <p:cNvSpPr/>
          <p:nvPr/>
        </p:nvSpPr>
        <p:spPr>
          <a:xfrm>
            <a:off x="467544" y="4495130"/>
            <a:ext cx="4104456" cy="80607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>
                <a:solidFill>
                  <a:schemeClr val="tx1"/>
                </a:solidFill>
              </a:rPr>
              <a:t>4</a:t>
            </a:r>
            <a:r>
              <a:rPr lang="cs-CZ" dirty="0" smtClean="0">
                <a:solidFill>
                  <a:schemeClr val="tx1"/>
                </a:solidFill>
              </a:rPr>
              <a:t>. Co vkládáme mezi trámy roštu při </a:t>
            </a:r>
          </a:p>
          <a:p>
            <a:r>
              <a:rPr lang="cs-CZ" dirty="0">
                <a:solidFill>
                  <a:schemeClr val="tx1"/>
                </a:solidFill>
              </a:rPr>
              <a:t> </a:t>
            </a:r>
            <a:r>
              <a:rPr lang="cs-CZ" dirty="0" smtClean="0">
                <a:solidFill>
                  <a:schemeClr val="tx1"/>
                </a:solidFill>
              </a:rPr>
              <a:t>    ztužení ocelovými svorníky?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6" name="Obdélník 55"/>
          <p:cNvSpPr/>
          <p:nvPr/>
        </p:nvSpPr>
        <p:spPr>
          <a:xfrm>
            <a:off x="4572000" y="4495130"/>
            <a:ext cx="4131752" cy="82006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644008" y="4725144"/>
            <a:ext cx="3312368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Ocelové hmoždíky Bulldog</a:t>
            </a:r>
            <a:endParaRPr lang="cs-CZ" dirty="0"/>
          </a:p>
        </p:txBody>
      </p:sp>
      <p:sp>
        <p:nvSpPr>
          <p:cNvPr id="57" name="Obdélník 56"/>
          <p:cNvSpPr/>
          <p:nvPr/>
        </p:nvSpPr>
        <p:spPr>
          <a:xfrm>
            <a:off x="467544" y="5520316"/>
            <a:ext cx="4104456" cy="82006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>
                <a:solidFill>
                  <a:schemeClr val="tx1"/>
                </a:solidFill>
              </a:rPr>
              <a:t>5</a:t>
            </a:r>
            <a:r>
              <a:rPr lang="cs-CZ" dirty="0" smtClean="0">
                <a:solidFill>
                  <a:schemeClr val="tx1"/>
                </a:solidFill>
              </a:rPr>
              <a:t>. Jaké je vzepětí  u roštu spojeny  </a:t>
            </a:r>
          </a:p>
          <a:p>
            <a:r>
              <a:rPr lang="cs-CZ" dirty="0">
                <a:solidFill>
                  <a:schemeClr val="tx1"/>
                </a:solidFill>
              </a:rPr>
              <a:t> </a:t>
            </a:r>
            <a:r>
              <a:rPr lang="cs-CZ" dirty="0" smtClean="0">
                <a:solidFill>
                  <a:schemeClr val="tx1"/>
                </a:solidFill>
              </a:rPr>
              <a:t>   tesařskými skobami?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9" name="Obdélník 58"/>
          <p:cNvSpPr/>
          <p:nvPr/>
        </p:nvSpPr>
        <p:spPr>
          <a:xfrm>
            <a:off x="4572000" y="5520316"/>
            <a:ext cx="4104456" cy="82006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606834" y="5723964"/>
            <a:ext cx="2989502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Vzepětí je 0,75%  rozponu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81885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08911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Nosníky roštové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483756" y="980728"/>
            <a:ext cx="5192699" cy="369332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Roštový nosník ztužený tesařskými skobami  </a:t>
            </a:r>
            <a:endParaRPr lang="cs-CZ" dirty="0">
              <a:solidFill>
                <a:schemeClr val="tx1"/>
              </a:solidFill>
            </a:endParaRPr>
          </a:p>
        </p:txBody>
      </p:sp>
      <p:cxnSp>
        <p:nvCxnSpPr>
          <p:cNvPr id="5" name="Přímá spojnice 4"/>
          <p:cNvCxnSpPr/>
          <p:nvPr/>
        </p:nvCxnSpPr>
        <p:spPr>
          <a:xfrm>
            <a:off x="467544" y="4077072"/>
            <a:ext cx="72008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7956376" y="4077072"/>
            <a:ext cx="72008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1187624" y="4063424"/>
            <a:ext cx="0" cy="80573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7956376" y="4063424"/>
            <a:ext cx="0" cy="80573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 flipV="1">
            <a:off x="1259632" y="3916907"/>
            <a:ext cx="3326016" cy="16016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 flipV="1">
            <a:off x="1259632" y="4221088"/>
            <a:ext cx="3312368" cy="14401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 flipV="1">
            <a:off x="1259632" y="4509120"/>
            <a:ext cx="3312368" cy="14401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1259632" y="4077072"/>
            <a:ext cx="0" cy="2880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1259632" y="4365104"/>
            <a:ext cx="0" cy="2880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 flipH="1" flipV="1">
            <a:off x="4572000" y="3916907"/>
            <a:ext cx="3240360" cy="16016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 flipH="1" flipV="1">
            <a:off x="4572000" y="4204939"/>
            <a:ext cx="3240360" cy="16016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 flipH="1" flipV="1">
            <a:off x="4572000" y="4492972"/>
            <a:ext cx="3281304" cy="16016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7853304" y="4077072"/>
            <a:ext cx="0" cy="2880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7843424" y="4365104"/>
            <a:ext cx="0" cy="2880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>
            <a:off x="1187624" y="4869160"/>
            <a:ext cx="50405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>
            <a:off x="7452320" y="4869160"/>
            <a:ext cx="50405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>
            <a:off x="1691680" y="4869160"/>
            <a:ext cx="0" cy="100811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>
            <a:off x="7452320" y="4869160"/>
            <a:ext cx="0" cy="100811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Obdélník 22"/>
          <p:cNvSpPr/>
          <p:nvPr/>
        </p:nvSpPr>
        <p:spPr>
          <a:xfrm>
            <a:off x="1327872" y="4653136"/>
            <a:ext cx="288032" cy="216024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4" name="Přímá spojnice 23"/>
          <p:cNvCxnSpPr/>
          <p:nvPr/>
        </p:nvCxnSpPr>
        <p:spPr>
          <a:xfrm>
            <a:off x="1327872" y="4774796"/>
            <a:ext cx="28803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>
            <a:off x="1330144" y="4831660"/>
            <a:ext cx="28803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/>
          <p:cNvCxnSpPr/>
          <p:nvPr/>
        </p:nvCxnSpPr>
        <p:spPr>
          <a:xfrm>
            <a:off x="1330144" y="4804364"/>
            <a:ext cx="28803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26"/>
          <p:cNvCxnSpPr/>
          <p:nvPr/>
        </p:nvCxnSpPr>
        <p:spPr>
          <a:xfrm>
            <a:off x="1327456" y="4736124"/>
            <a:ext cx="28803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>
            <a:off x="1329728" y="4711100"/>
            <a:ext cx="28803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Obdélník 28"/>
          <p:cNvSpPr/>
          <p:nvPr/>
        </p:nvSpPr>
        <p:spPr>
          <a:xfrm>
            <a:off x="7494760" y="4653136"/>
            <a:ext cx="288032" cy="216024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0" name="Přímá spojnice 29"/>
          <p:cNvCxnSpPr/>
          <p:nvPr/>
        </p:nvCxnSpPr>
        <p:spPr>
          <a:xfrm>
            <a:off x="7494760" y="4774796"/>
            <a:ext cx="28803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/>
          <p:cNvCxnSpPr/>
          <p:nvPr/>
        </p:nvCxnSpPr>
        <p:spPr>
          <a:xfrm>
            <a:off x="7497032" y="4831660"/>
            <a:ext cx="28803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31"/>
          <p:cNvCxnSpPr/>
          <p:nvPr/>
        </p:nvCxnSpPr>
        <p:spPr>
          <a:xfrm>
            <a:off x="7497032" y="4804364"/>
            <a:ext cx="28803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32"/>
          <p:cNvCxnSpPr/>
          <p:nvPr/>
        </p:nvCxnSpPr>
        <p:spPr>
          <a:xfrm>
            <a:off x="7494344" y="4736124"/>
            <a:ext cx="28803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nice 33"/>
          <p:cNvCxnSpPr/>
          <p:nvPr/>
        </p:nvCxnSpPr>
        <p:spPr>
          <a:xfrm>
            <a:off x="7496616" y="4711100"/>
            <a:ext cx="28803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34"/>
          <p:cNvCxnSpPr/>
          <p:nvPr/>
        </p:nvCxnSpPr>
        <p:spPr>
          <a:xfrm>
            <a:off x="4067944" y="4653136"/>
            <a:ext cx="936104" cy="0"/>
          </a:xfrm>
          <a:prstGeom prst="line">
            <a:avLst/>
          </a:prstGeom>
          <a:ln w="19050"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nice 35"/>
          <p:cNvCxnSpPr/>
          <p:nvPr/>
        </p:nvCxnSpPr>
        <p:spPr>
          <a:xfrm>
            <a:off x="4572000" y="4437112"/>
            <a:ext cx="0" cy="21602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36"/>
          <p:cNvCxnSpPr/>
          <p:nvPr/>
        </p:nvCxnSpPr>
        <p:spPr>
          <a:xfrm rot="2700000">
            <a:off x="4468357" y="4662415"/>
            <a:ext cx="21602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37"/>
          <p:cNvCxnSpPr/>
          <p:nvPr/>
        </p:nvCxnSpPr>
        <p:spPr>
          <a:xfrm rot="2700000">
            <a:off x="4482005" y="4513489"/>
            <a:ext cx="21602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ovéPole 38"/>
          <p:cNvSpPr txBox="1"/>
          <p:nvPr/>
        </p:nvSpPr>
        <p:spPr>
          <a:xfrm rot="16200000">
            <a:off x="4208112" y="4639997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b)</a:t>
            </a:r>
            <a:endParaRPr lang="cs-CZ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3923928" y="1844824"/>
            <a:ext cx="21054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Vzepětí  0,75% délky</a:t>
            </a:r>
            <a:endParaRPr lang="cs-CZ" dirty="0"/>
          </a:p>
        </p:txBody>
      </p:sp>
      <p:cxnSp>
        <p:nvCxnSpPr>
          <p:cNvPr id="41" name="Přímá spojnice 40"/>
          <p:cNvCxnSpPr/>
          <p:nvPr/>
        </p:nvCxnSpPr>
        <p:spPr>
          <a:xfrm flipH="1">
            <a:off x="448683" y="4106693"/>
            <a:ext cx="273504" cy="25841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41"/>
          <p:cNvCxnSpPr/>
          <p:nvPr/>
        </p:nvCxnSpPr>
        <p:spPr>
          <a:xfrm flipH="1">
            <a:off x="448684" y="4104369"/>
            <a:ext cx="452351" cy="40912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nice 42"/>
          <p:cNvCxnSpPr/>
          <p:nvPr/>
        </p:nvCxnSpPr>
        <p:spPr>
          <a:xfrm flipH="1">
            <a:off x="448686" y="4365104"/>
            <a:ext cx="738938" cy="72007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43"/>
          <p:cNvCxnSpPr/>
          <p:nvPr/>
        </p:nvCxnSpPr>
        <p:spPr>
          <a:xfrm rot="-60000" flipH="1">
            <a:off x="467544" y="4563713"/>
            <a:ext cx="720079" cy="66781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nice 44"/>
          <p:cNvCxnSpPr/>
          <p:nvPr/>
        </p:nvCxnSpPr>
        <p:spPr>
          <a:xfrm flipH="1">
            <a:off x="448682" y="4902549"/>
            <a:ext cx="861773" cy="84579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nice 45"/>
          <p:cNvCxnSpPr/>
          <p:nvPr/>
        </p:nvCxnSpPr>
        <p:spPr>
          <a:xfrm rot="-60000" flipH="1">
            <a:off x="489626" y="4900225"/>
            <a:ext cx="1040621" cy="98503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nice 46"/>
          <p:cNvCxnSpPr/>
          <p:nvPr/>
        </p:nvCxnSpPr>
        <p:spPr>
          <a:xfrm flipH="1">
            <a:off x="1009936" y="5190581"/>
            <a:ext cx="674207" cy="70368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Přímá spojnice 47"/>
          <p:cNvCxnSpPr/>
          <p:nvPr/>
        </p:nvCxnSpPr>
        <p:spPr>
          <a:xfrm rot="2700000">
            <a:off x="1439652" y="5251107"/>
            <a:ext cx="0" cy="7920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nice 48"/>
          <p:cNvCxnSpPr/>
          <p:nvPr/>
        </p:nvCxnSpPr>
        <p:spPr>
          <a:xfrm rot="2700000">
            <a:off x="8128849" y="4043427"/>
            <a:ext cx="0" cy="432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Přímá spojnice 49"/>
          <p:cNvCxnSpPr/>
          <p:nvPr/>
        </p:nvCxnSpPr>
        <p:spPr>
          <a:xfrm rot="2700000">
            <a:off x="8218601" y="4004199"/>
            <a:ext cx="0" cy="684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nice 50"/>
          <p:cNvCxnSpPr/>
          <p:nvPr/>
        </p:nvCxnSpPr>
        <p:spPr>
          <a:xfrm flipH="1">
            <a:off x="7494345" y="4346199"/>
            <a:ext cx="1182111" cy="119622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nice 51"/>
          <p:cNvCxnSpPr/>
          <p:nvPr/>
        </p:nvCxnSpPr>
        <p:spPr>
          <a:xfrm flipH="1">
            <a:off x="7452320" y="4517409"/>
            <a:ext cx="1214009" cy="123093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nice 52"/>
          <p:cNvCxnSpPr/>
          <p:nvPr/>
        </p:nvCxnSpPr>
        <p:spPr>
          <a:xfrm flipH="1">
            <a:off x="7785064" y="5101157"/>
            <a:ext cx="801319" cy="77611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Přímá spojnice 53"/>
          <p:cNvCxnSpPr/>
          <p:nvPr/>
        </p:nvCxnSpPr>
        <p:spPr>
          <a:xfrm rot="120000" flipH="1">
            <a:off x="7976770" y="5237756"/>
            <a:ext cx="609613" cy="64517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nice 54"/>
          <p:cNvCxnSpPr/>
          <p:nvPr/>
        </p:nvCxnSpPr>
        <p:spPr>
          <a:xfrm flipH="1">
            <a:off x="8388074" y="5652812"/>
            <a:ext cx="209381" cy="17884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Přímá spojnice 55"/>
          <p:cNvCxnSpPr/>
          <p:nvPr/>
        </p:nvCxnSpPr>
        <p:spPr>
          <a:xfrm rot="1020000" flipH="1">
            <a:off x="8523195" y="5796476"/>
            <a:ext cx="79946" cy="14002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TextovéPole 56"/>
          <p:cNvSpPr txBox="1"/>
          <p:nvPr/>
        </p:nvSpPr>
        <p:spPr>
          <a:xfrm>
            <a:off x="6948264" y="4725144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d)</a:t>
            </a:r>
            <a:endParaRPr lang="cs-CZ" dirty="0"/>
          </a:p>
        </p:txBody>
      </p:sp>
      <p:cxnSp>
        <p:nvCxnSpPr>
          <p:cNvPr id="58" name="Přímá spojnice se šipkou 57"/>
          <p:cNvCxnSpPr>
            <a:stCxn id="57" idx="3"/>
            <a:endCxn id="29" idx="0"/>
          </p:cNvCxnSpPr>
          <p:nvPr/>
        </p:nvCxnSpPr>
        <p:spPr>
          <a:xfrm flipV="1">
            <a:off x="7325290" y="4653136"/>
            <a:ext cx="313486" cy="25667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Přímá spojnice 58"/>
          <p:cNvCxnSpPr/>
          <p:nvPr/>
        </p:nvCxnSpPr>
        <p:spPr>
          <a:xfrm rot="2700000">
            <a:off x="3679033" y="4246193"/>
            <a:ext cx="540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Přímá spojnice 59"/>
          <p:cNvCxnSpPr/>
          <p:nvPr/>
        </p:nvCxnSpPr>
        <p:spPr>
          <a:xfrm rot="2700000">
            <a:off x="3174977" y="4254343"/>
            <a:ext cx="540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Přímá spojnice 60"/>
          <p:cNvCxnSpPr/>
          <p:nvPr/>
        </p:nvCxnSpPr>
        <p:spPr>
          <a:xfrm rot="2700000">
            <a:off x="2670921" y="4267991"/>
            <a:ext cx="540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Přímá spojnice 61"/>
          <p:cNvCxnSpPr/>
          <p:nvPr/>
        </p:nvCxnSpPr>
        <p:spPr>
          <a:xfrm rot="2700000">
            <a:off x="2238873" y="4295287"/>
            <a:ext cx="540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Přímá spojnice 62"/>
          <p:cNvCxnSpPr/>
          <p:nvPr/>
        </p:nvCxnSpPr>
        <p:spPr>
          <a:xfrm rot="2700000">
            <a:off x="1806825" y="4312703"/>
            <a:ext cx="540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Přímá spojnice 63"/>
          <p:cNvCxnSpPr/>
          <p:nvPr/>
        </p:nvCxnSpPr>
        <p:spPr>
          <a:xfrm rot="2700000">
            <a:off x="1374777" y="4353647"/>
            <a:ext cx="540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Přímá spojnice 64"/>
          <p:cNvCxnSpPr/>
          <p:nvPr/>
        </p:nvCxnSpPr>
        <p:spPr>
          <a:xfrm rot="8100000">
            <a:off x="4852959" y="4236927"/>
            <a:ext cx="540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Přímá spojnice 65"/>
          <p:cNvCxnSpPr/>
          <p:nvPr/>
        </p:nvCxnSpPr>
        <p:spPr>
          <a:xfrm rot="8100000">
            <a:off x="5357015" y="4264223"/>
            <a:ext cx="540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Přímá spojnice 66"/>
          <p:cNvCxnSpPr/>
          <p:nvPr/>
        </p:nvCxnSpPr>
        <p:spPr>
          <a:xfrm rot="8100000">
            <a:off x="5789063" y="4308935"/>
            <a:ext cx="540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Přímá spojnice 67"/>
          <p:cNvCxnSpPr/>
          <p:nvPr/>
        </p:nvCxnSpPr>
        <p:spPr>
          <a:xfrm rot="8100000">
            <a:off x="6293119" y="4281639"/>
            <a:ext cx="540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Přímá spojnice 68"/>
          <p:cNvCxnSpPr/>
          <p:nvPr/>
        </p:nvCxnSpPr>
        <p:spPr>
          <a:xfrm rot="8100000">
            <a:off x="6725167" y="4312703"/>
            <a:ext cx="540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Přímá spojnice 69"/>
          <p:cNvCxnSpPr/>
          <p:nvPr/>
        </p:nvCxnSpPr>
        <p:spPr>
          <a:xfrm rot="8100000">
            <a:off x="7201927" y="4362913"/>
            <a:ext cx="540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Přímá spojnice 70"/>
          <p:cNvCxnSpPr/>
          <p:nvPr/>
        </p:nvCxnSpPr>
        <p:spPr>
          <a:xfrm>
            <a:off x="1439652" y="5515075"/>
            <a:ext cx="0" cy="50621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Přímá spojnice 71"/>
          <p:cNvCxnSpPr/>
          <p:nvPr/>
        </p:nvCxnSpPr>
        <p:spPr>
          <a:xfrm>
            <a:off x="7623632" y="5587083"/>
            <a:ext cx="0" cy="50621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Přímá spojnice 72"/>
          <p:cNvCxnSpPr/>
          <p:nvPr/>
        </p:nvCxnSpPr>
        <p:spPr>
          <a:xfrm>
            <a:off x="1439652" y="5894264"/>
            <a:ext cx="62013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Přímá spojnice 73"/>
          <p:cNvCxnSpPr/>
          <p:nvPr/>
        </p:nvCxnSpPr>
        <p:spPr>
          <a:xfrm rot="8100000">
            <a:off x="1284152" y="5896929"/>
            <a:ext cx="31313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Přímá spojnice 74"/>
          <p:cNvCxnSpPr/>
          <p:nvPr/>
        </p:nvCxnSpPr>
        <p:spPr>
          <a:xfrm rot="8100000">
            <a:off x="7486720" y="5885553"/>
            <a:ext cx="31313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TextovéPole 75"/>
          <p:cNvSpPr txBox="1"/>
          <p:nvPr/>
        </p:nvSpPr>
        <p:spPr>
          <a:xfrm>
            <a:off x="4148704" y="5579948"/>
            <a:ext cx="4058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l =</a:t>
            </a:r>
            <a:endParaRPr lang="cs-CZ" dirty="0"/>
          </a:p>
        </p:txBody>
      </p:sp>
      <p:sp>
        <p:nvSpPr>
          <p:cNvPr id="77" name="TextovéPole 76"/>
          <p:cNvSpPr txBox="1"/>
          <p:nvPr/>
        </p:nvSpPr>
        <p:spPr>
          <a:xfrm>
            <a:off x="4495321" y="5579948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6000</a:t>
            </a:r>
            <a:endParaRPr lang="cs-CZ" dirty="0"/>
          </a:p>
        </p:txBody>
      </p:sp>
      <p:sp>
        <p:nvSpPr>
          <p:cNvPr id="78" name="TextovéPole 77"/>
          <p:cNvSpPr txBox="1"/>
          <p:nvPr/>
        </p:nvSpPr>
        <p:spPr>
          <a:xfrm>
            <a:off x="1719698" y="3284984"/>
            <a:ext cx="3529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c)</a:t>
            </a:r>
            <a:endParaRPr lang="cs-CZ" dirty="0"/>
          </a:p>
        </p:txBody>
      </p:sp>
      <p:cxnSp>
        <p:nvCxnSpPr>
          <p:cNvPr id="79" name="Přímá spojnice se šipkou 78"/>
          <p:cNvCxnSpPr>
            <a:stCxn id="78" idx="1"/>
          </p:cNvCxnSpPr>
          <p:nvPr/>
        </p:nvCxnSpPr>
        <p:spPr>
          <a:xfrm flipH="1">
            <a:off x="1538764" y="3469650"/>
            <a:ext cx="180934" cy="776543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Přímá spojnice 79"/>
          <p:cNvCxnSpPr/>
          <p:nvPr/>
        </p:nvCxnSpPr>
        <p:spPr>
          <a:xfrm flipV="1">
            <a:off x="5313878" y="3429000"/>
            <a:ext cx="0" cy="42892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Přímá spojnice 80"/>
          <p:cNvCxnSpPr/>
          <p:nvPr/>
        </p:nvCxnSpPr>
        <p:spPr>
          <a:xfrm flipV="1">
            <a:off x="5796136" y="3429000"/>
            <a:ext cx="0" cy="42892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Přímá spojnice 81"/>
          <p:cNvCxnSpPr/>
          <p:nvPr/>
        </p:nvCxnSpPr>
        <p:spPr>
          <a:xfrm>
            <a:off x="5313878" y="3542372"/>
            <a:ext cx="50405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Přímá spojnice 82"/>
          <p:cNvCxnSpPr/>
          <p:nvPr/>
        </p:nvCxnSpPr>
        <p:spPr>
          <a:xfrm rot="8100000">
            <a:off x="5164335" y="3557127"/>
            <a:ext cx="31313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Přímá spojnice 83"/>
          <p:cNvCxnSpPr/>
          <p:nvPr/>
        </p:nvCxnSpPr>
        <p:spPr>
          <a:xfrm rot="8100000">
            <a:off x="5659224" y="3553359"/>
            <a:ext cx="31313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TextovéPole 84"/>
          <p:cNvSpPr txBox="1"/>
          <p:nvPr/>
        </p:nvSpPr>
        <p:spPr>
          <a:xfrm>
            <a:off x="5220072" y="3131676"/>
            <a:ext cx="8611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 = 500</a:t>
            </a:r>
            <a:endParaRPr lang="cs-CZ" dirty="0"/>
          </a:p>
        </p:txBody>
      </p:sp>
      <p:cxnSp>
        <p:nvCxnSpPr>
          <p:cNvPr id="86" name="Přímá spojnice 85"/>
          <p:cNvCxnSpPr/>
          <p:nvPr/>
        </p:nvCxnSpPr>
        <p:spPr>
          <a:xfrm flipH="1">
            <a:off x="3444977" y="3242426"/>
            <a:ext cx="1590" cy="148271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Přímá spojnice 86"/>
          <p:cNvCxnSpPr/>
          <p:nvPr/>
        </p:nvCxnSpPr>
        <p:spPr>
          <a:xfrm rot="2700000">
            <a:off x="3329877" y="4571849"/>
            <a:ext cx="21602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Přímá spojnice 87"/>
          <p:cNvCxnSpPr/>
          <p:nvPr/>
        </p:nvCxnSpPr>
        <p:spPr>
          <a:xfrm rot="2700000">
            <a:off x="3338555" y="3985905"/>
            <a:ext cx="21602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TextovéPole 88"/>
          <p:cNvSpPr txBox="1"/>
          <p:nvPr/>
        </p:nvSpPr>
        <p:spPr>
          <a:xfrm rot="16200000">
            <a:off x="2894973" y="3344272"/>
            <a:ext cx="8082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 =520</a:t>
            </a:r>
            <a:endParaRPr lang="cs-CZ" dirty="0"/>
          </a:p>
        </p:txBody>
      </p:sp>
      <p:cxnSp>
        <p:nvCxnSpPr>
          <p:cNvPr id="90" name="Přímá spojnice se šipkou 89"/>
          <p:cNvCxnSpPr/>
          <p:nvPr/>
        </p:nvCxnSpPr>
        <p:spPr>
          <a:xfrm flipH="1">
            <a:off x="6249982" y="3557127"/>
            <a:ext cx="313137" cy="663961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Přímá spojnice se šipkou 90"/>
          <p:cNvCxnSpPr/>
          <p:nvPr/>
        </p:nvCxnSpPr>
        <p:spPr>
          <a:xfrm flipH="1">
            <a:off x="6249982" y="3557127"/>
            <a:ext cx="313137" cy="87998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TextovéPole 91"/>
          <p:cNvSpPr txBox="1"/>
          <p:nvPr/>
        </p:nvSpPr>
        <p:spPr>
          <a:xfrm>
            <a:off x="6516216" y="3275692"/>
            <a:ext cx="3658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a)</a:t>
            </a:r>
            <a:endParaRPr lang="cs-CZ" dirty="0"/>
          </a:p>
        </p:txBody>
      </p:sp>
      <p:sp>
        <p:nvSpPr>
          <p:cNvPr id="93" name="TextovéPole 92"/>
          <p:cNvSpPr txBox="1"/>
          <p:nvPr/>
        </p:nvSpPr>
        <p:spPr>
          <a:xfrm>
            <a:off x="467544" y="980728"/>
            <a:ext cx="2664296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6. Jaký rošt je na obrázku?</a:t>
            </a:r>
            <a:endParaRPr lang="cs-CZ" dirty="0"/>
          </a:p>
        </p:txBody>
      </p:sp>
      <p:sp>
        <p:nvSpPr>
          <p:cNvPr id="94" name="TextovéPole 93"/>
          <p:cNvSpPr txBox="1"/>
          <p:nvPr/>
        </p:nvSpPr>
        <p:spPr>
          <a:xfrm>
            <a:off x="467544" y="1484784"/>
            <a:ext cx="2914580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7. Popiš jednotlivé části roštu</a:t>
            </a:r>
            <a:endParaRPr lang="cs-CZ" dirty="0"/>
          </a:p>
        </p:txBody>
      </p:sp>
      <p:sp>
        <p:nvSpPr>
          <p:cNvPr id="95" name="TextovéPole 94"/>
          <p:cNvSpPr txBox="1"/>
          <p:nvPr/>
        </p:nvSpPr>
        <p:spPr>
          <a:xfrm>
            <a:off x="3563888" y="1484784"/>
            <a:ext cx="3658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a)</a:t>
            </a:r>
            <a:endParaRPr lang="cs-CZ" dirty="0"/>
          </a:p>
        </p:txBody>
      </p:sp>
      <p:sp>
        <p:nvSpPr>
          <p:cNvPr id="96" name="TextovéPole 95"/>
          <p:cNvSpPr txBox="1"/>
          <p:nvPr/>
        </p:nvSpPr>
        <p:spPr>
          <a:xfrm>
            <a:off x="3923928" y="1484784"/>
            <a:ext cx="12899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Trámy roštu</a:t>
            </a:r>
            <a:endParaRPr lang="cs-CZ" dirty="0"/>
          </a:p>
        </p:txBody>
      </p:sp>
      <p:sp>
        <p:nvSpPr>
          <p:cNvPr id="97" name="TextovéPole 96"/>
          <p:cNvSpPr txBox="1"/>
          <p:nvPr/>
        </p:nvSpPr>
        <p:spPr>
          <a:xfrm>
            <a:off x="3563888" y="1844824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b)</a:t>
            </a:r>
            <a:endParaRPr lang="cs-CZ" dirty="0"/>
          </a:p>
        </p:txBody>
      </p:sp>
      <p:sp>
        <p:nvSpPr>
          <p:cNvPr id="100" name="TextovéPole 99"/>
          <p:cNvSpPr txBox="1"/>
          <p:nvPr/>
        </p:nvSpPr>
        <p:spPr>
          <a:xfrm>
            <a:off x="3563888" y="2204864"/>
            <a:ext cx="3529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c)</a:t>
            </a:r>
            <a:endParaRPr lang="cs-CZ" dirty="0"/>
          </a:p>
        </p:txBody>
      </p:sp>
      <p:sp>
        <p:nvSpPr>
          <p:cNvPr id="101" name="TextovéPole 100"/>
          <p:cNvSpPr txBox="1"/>
          <p:nvPr/>
        </p:nvSpPr>
        <p:spPr>
          <a:xfrm>
            <a:off x="3923928" y="2195572"/>
            <a:ext cx="15622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Tesařská skoba</a:t>
            </a:r>
            <a:endParaRPr lang="cs-CZ" dirty="0"/>
          </a:p>
        </p:txBody>
      </p:sp>
      <p:sp>
        <p:nvSpPr>
          <p:cNvPr id="102" name="TextovéPole 101"/>
          <p:cNvSpPr txBox="1"/>
          <p:nvPr/>
        </p:nvSpPr>
        <p:spPr>
          <a:xfrm flipH="1">
            <a:off x="3563888" y="2564904"/>
            <a:ext cx="389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d)</a:t>
            </a:r>
            <a:endParaRPr lang="cs-CZ" dirty="0"/>
          </a:p>
        </p:txBody>
      </p:sp>
      <p:sp>
        <p:nvSpPr>
          <p:cNvPr id="103" name="TextovéPole 102"/>
          <p:cNvSpPr txBox="1"/>
          <p:nvPr/>
        </p:nvSpPr>
        <p:spPr>
          <a:xfrm>
            <a:off x="3923928" y="2555612"/>
            <a:ext cx="2428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Impregnovaná podložka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94765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0" grpId="0"/>
      <p:bldP spid="96" grpId="0"/>
      <p:bldP spid="101" grpId="0"/>
      <p:bldP spid="10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08911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Nosníky roštové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141550" y="908720"/>
            <a:ext cx="5521257" cy="576064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Roštový nosník ztužený  ocelovými  svorníky a hmoždíky Bulldog</a:t>
            </a:r>
            <a:endParaRPr lang="cs-CZ" dirty="0">
              <a:solidFill>
                <a:schemeClr val="tx1"/>
              </a:solidFill>
            </a:endParaRPr>
          </a:p>
        </p:txBody>
      </p:sp>
      <p:cxnSp>
        <p:nvCxnSpPr>
          <p:cNvPr id="5" name="Přímá spojnice 4"/>
          <p:cNvCxnSpPr/>
          <p:nvPr/>
        </p:nvCxnSpPr>
        <p:spPr>
          <a:xfrm>
            <a:off x="198374" y="4077072"/>
            <a:ext cx="72008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8172400" y="4077072"/>
            <a:ext cx="72008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918454" y="4063424"/>
            <a:ext cx="0" cy="80573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8172400" y="4063424"/>
            <a:ext cx="0" cy="80573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918454" y="4869160"/>
            <a:ext cx="50405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7668344" y="4869160"/>
            <a:ext cx="50405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1422510" y="4869160"/>
            <a:ext cx="0" cy="100811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7668344" y="4869160"/>
            <a:ext cx="0" cy="100811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bdélník 12"/>
          <p:cNvSpPr/>
          <p:nvPr/>
        </p:nvSpPr>
        <p:spPr>
          <a:xfrm>
            <a:off x="1058702" y="4653136"/>
            <a:ext cx="288032" cy="216024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4" name="Přímá spojnice 13"/>
          <p:cNvCxnSpPr/>
          <p:nvPr/>
        </p:nvCxnSpPr>
        <p:spPr>
          <a:xfrm>
            <a:off x="1058702" y="4774796"/>
            <a:ext cx="28803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1060974" y="4831660"/>
            <a:ext cx="28803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1060974" y="4804364"/>
            <a:ext cx="28803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1058286" y="4736124"/>
            <a:ext cx="28803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1060558" y="4711100"/>
            <a:ext cx="28803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Obdélník 18"/>
          <p:cNvSpPr/>
          <p:nvPr/>
        </p:nvSpPr>
        <p:spPr>
          <a:xfrm>
            <a:off x="7710784" y="4653136"/>
            <a:ext cx="288032" cy="216024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0" name="Přímá spojnice 19"/>
          <p:cNvCxnSpPr/>
          <p:nvPr/>
        </p:nvCxnSpPr>
        <p:spPr>
          <a:xfrm>
            <a:off x="7710784" y="4774796"/>
            <a:ext cx="28803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>
            <a:off x="7713056" y="4831660"/>
            <a:ext cx="28803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>
            <a:off x="7713056" y="4804364"/>
            <a:ext cx="28803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>
            <a:off x="7710368" y="4736124"/>
            <a:ext cx="28803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>
            <a:off x="7712640" y="4711100"/>
            <a:ext cx="28803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 flipH="1">
            <a:off x="179513" y="4106693"/>
            <a:ext cx="273504" cy="25841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/>
          <p:cNvCxnSpPr/>
          <p:nvPr/>
        </p:nvCxnSpPr>
        <p:spPr>
          <a:xfrm flipH="1">
            <a:off x="179514" y="4104369"/>
            <a:ext cx="452351" cy="40912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26"/>
          <p:cNvCxnSpPr/>
          <p:nvPr/>
        </p:nvCxnSpPr>
        <p:spPr>
          <a:xfrm flipH="1">
            <a:off x="179516" y="4365104"/>
            <a:ext cx="738938" cy="72007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 rot="-60000" flipH="1">
            <a:off x="198374" y="4563713"/>
            <a:ext cx="720079" cy="66781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28"/>
          <p:cNvCxnSpPr/>
          <p:nvPr/>
        </p:nvCxnSpPr>
        <p:spPr>
          <a:xfrm flipH="1">
            <a:off x="179512" y="4902549"/>
            <a:ext cx="861773" cy="84579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29"/>
          <p:cNvCxnSpPr/>
          <p:nvPr/>
        </p:nvCxnSpPr>
        <p:spPr>
          <a:xfrm rot="-60000" flipH="1">
            <a:off x="220456" y="4900225"/>
            <a:ext cx="1040621" cy="98503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/>
          <p:cNvCxnSpPr/>
          <p:nvPr/>
        </p:nvCxnSpPr>
        <p:spPr>
          <a:xfrm flipH="1">
            <a:off x="740766" y="5190581"/>
            <a:ext cx="674207" cy="70368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31"/>
          <p:cNvCxnSpPr/>
          <p:nvPr/>
        </p:nvCxnSpPr>
        <p:spPr>
          <a:xfrm rot="2700000">
            <a:off x="1170482" y="5251107"/>
            <a:ext cx="0" cy="7920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32"/>
          <p:cNvCxnSpPr/>
          <p:nvPr/>
        </p:nvCxnSpPr>
        <p:spPr>
          <a:xfrm rot="2700000">
            <a:off x="8344873" y="4043427"/>
            <a:ext cx="0" cy="432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nice 33"/>
          <p:cNvCxnSpPr/>
          <p:nvPr/>
        </p:nvCxnSpPr>
        <p:spPr>
          <a:xfrm rot="2700000">
            <a:off x="8434625" y="4004199"/>
            <a:ext cx="0" cy="684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34"/>
          <p:cNvCxnSpPr/>
          <p:nvPr/>
        </p:nvCxnSpPr>
        <p:spPr>
          <a:xfrm flipH="1">
            <a:off x="7710369" y="4346199"/>
            <a:ext cx="1182111" cy="119622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nice 35"/>
          <p:cNvCxnSpPr/>
          <p:nvPr/>
        </p:nvCxnSpPr>
        <p:spPr>
          <a:xfrm flipH="1">
            <a:off x="7668344" y="4517409"/>
            <a:ext cx="1214009" cy="123093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36"/>
          <p:cNvCxnSpPr/>
          <p:nvPr/>
        </p:nvCxnSpPr>
        <p:spPr>
          <a:xfrm flipH="1">
            <a:off x="8001088" y="5101157"/>
            <a:ext cx="801319" cy="77611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37"/>
          <p:cNvCxnSpPr/>
          <p:nvPr/>
        </p:nvCxnSpPr>
        <p:spPr>
          <a:xfrm rot="120000" flipH="1">
            <a:off x="8192794" y="5237756"/>
            <a:ext cx="609613" cy="64517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38"/>
          <p:cNvCxnSpPr/>
          <p:nvPr/>
        </p:nvCxnSpPr>
        <p:spPr>
          <a:xfrm flipH="1">
            <a:off x="8604098" y="5652812"/>
            <a:ext cx="209381" cy="17884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39"/>
          <p:cNvCxnSpPr/>
          <p:nvPr/>
        </p:nvCxnSpPr>
        <p:spPr>
          <a:xfrm rot="1020000" flipH="1">
            <a:off x="8739219" y="5796476"/>
            <a:ext cx="79946" cy="14002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nice 40"/>
          <p:cNvCxnSpPr/>
          <p:nvPr/>
        </p:nvCxnSpPr>
        <p:spPr>
          <a:xfrm>
            <a:off x="1170482" y="5515075"/>
            <a:ext cx="0" cy="50621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41"/>
          <p:cNvCxnSpPr/>
          <p:nvPr/>
        </p:nvCxnSpPr>
        <p:spPr>
          <a:xfrm>
            <a:off x="7839656" y="5587083"/>
            <a:ext cx="0" cy="50621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nice 42"/>
          <p:cNvCxnSpPr/>
          <p:nvPr/>
        </p:nvCxnSpPr>
        <p:spPr>
          <a:xfrm flipV="1">
            <a:off x="1171550" y="5896929"/>
            <a:ext cx="6682834" cy="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43"/>
          <p:cNvCxnSpPr/>
          <p:nvPr/>
        </p:nvCxnSpPr>
        <p:spPr>
          <a:xfrm rot="8100000">
            <a:off x="1014982" y="5896929"/>
            <a:ext cx="31313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nice 44"/>
          <p:cNvCxnSpPr/>
          <p:nvPr/>
        </p:nvCxnSpPr>
        <p:spPr>
          <a:xfrm rot="8100000">
            <a:off x="7702744" y="5885553"/>
            <a:ext cx="31313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ovéPole 45"/>
          <p:cNvSpPr txBox="1"/>
          <p:nvPr/>
        </p:nvSpPr>
        <p:spPr>
          <a:xfrm>
            <a:off x="4148704" y="5579948"/>
            <a:ext cx="4058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l =</a:t>
            </a:r>
            <a:endParaRPr lang="cs-CZ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4495321" y="5579948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7</a:t>
            </a:r>
            <a:r>
              <a:rPr lang="cs-CZ" dirty="0" smtClean="0"/>
              <a:t>000</a:t>
            </a:r>
            <a:endParaRPr lang="cs-CZ" dirty="0"/>
          </a:p>
        </p:txBody>
      </p:sp>
      <p:sp>
        <p:nvSpPr>
          <p:cNvPr id="48" name="Obdélník 47"/>
          <p:cNvSpPr/>
          <p:nvPr/>
        </p:nvSpPr>
        <p:spPr>
          <a:xfrm>
            <a:off x="982777" y="4454807"/>
            <a:ext cx="7128000" cy="18684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Obdélník 48"/>
          <p:cNvSpPr/>
          <p:nvPr/>
        </p:nvSpPr>
        <p:spPr>
          <a:xfrm>
            <a:off x="981479" y="4275679"/>
            <a:ext cx="7128000" cy="180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Obdélník 49"/>
          <p:cNvSpPr/>
          <p:nvPr/>
        </p:nvSpPr>
        <p:spPr>
          <a:xfrm>
            <a:off x="981478" y="4104368"/>
            <a:ext cx="7128000" cy="180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1" name="Přímá spojnice 50"/>
          <p:cNvCxnSpPr/>
          <p:nvPr/>
        </p:nvCxnSpPr>
        <p:spPr>
          <a:xfrm>
            <a:off x="4260988" y="4063424"/>
            <a:ext cx="0" cy="64767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nice 51"/>
          <p:cNvCxnSpPr/>
          <p:nvPr/>
        </p:nvCxnSpPr>
        <p:spPr>
          <a:xfrm rot="-180000">
            <a:off x="4184560" y="4059656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nice 52"/>
          <p:cNvCxnSpPr/>
          <p:nvPr/>
        </p:nvCxnSpPr>
        <p:spPr>
          <a:xfrm rot="-240000">
            <a:off x="4197218" y="4000647"/>
            <a:ext cx="126616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Přímá spojnice 53"/>
          <p:cNvCxnSpPr/>
          <p:nvPr/>
        </p:nvCxnSpPr>
        <p:spPr>
          <a:xfrm rot="-180000">
            <a:off x="4193208" y="4680202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nice 54"/>
          <p:cNvCxnSpPr/>
          <p:nvPr/>
        </p:nvCxnSpPr>
        <p:spPr>
          <a:xfrm rot="-2880000">
            <a:off x="4182750" y="4750267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Přímá spojnice 55"/>
          <p:cNvCxnSpPr/>
          <p:nvPr/>
        </p:nvCxnSpPr>
        <p:spPr>
          <a:xfrm rot="-8280000">
            <a:off x="4190531" y="4752668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nice 56"/>
          <p:cNvCxnSpPr/>
          <p:nvPr/>
        </p:nvCxnSpPr>
        <p:spPr>
          <a:xfrm>
            <a:off x="4847156" y="4072258"/>
            <a:ext cx="0" cy="64767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Přímá spojnice 57"/>
          <p:cNvCxnSpPr/>
          <p:nvPr/>
        </p:nvCxnSpPr>
        <p:spPr>
          <a:xfrm rot="-180000">
            <a:off x="4770728" y="4068490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Přímá spojnice 58"/>
          <p:cNvCxnSpPr/>
          <p:nvPr/>
        </p:nvCxnSpPr>
        <p:spPr>
          <a:xfrm rot="-240000">
            <a:off x="4783386" y="4009481"/>
            <a:ext cx="126616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Přímá spojnice 59"/>
          <p:cNvCxnSpPr/>
          <p:nvPr/>
        </p:nvCxnSpPr>
        <p:spPr>
          <a:xfrm rot="-180000">
            <a:off x="4779376" y="4689036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Přímá spojnice 60"/>
          <p:cNvCxnSpPr/>
          <p:nvPr/>
        </p:nvCxnSpPr>
        <p:spPr>
          <a:xfrm rot="-2880000">
            <a:off x="4768918" y="4759101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Přímá spojnice 61"/>
          <p:cNvCxnSpPr/>
          <p:nvPr/>
        </p:nvCxnSpPr>
        <p:spPr>
          <a:xfrm rot="-8280000">
            <a:off x="4776699" y="4761502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Přímá spojnice 62"/>
          <p:cNvCxnSpPr/>
          <p:nvPr/>
        </p:nvCxnSpPr>
        <p:spPr>
          <a:xfrm>
            <a:off x="5351212" y="4072258"/>
            <a:ext cx="0" cy="64767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Přímá spojnice 63"/>
          <p:cNvCxnSpPr/>
          <p:nvPr/>
        </p:nvCxnSpPr>
        <p:spPr>
          <a:xfrm rot="-180000">
            <a:off x="5274784" y="4068490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Přímá spojnice 64"/>
          <p:cNvCxnSpPr/>
          <p:nvPr/>
        </p:nvCxnSpPr>
        <p:spPr>
          <a:xfrm rot="-240000">
            <a:off x="5287442" y="4009481"/>
            <a:ext cx="126616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Přímá spojnice 65"/>
          <p:cNvCxnSpPr/>
          <p:nvPr/>
        </p:nvCxnSpPr>
        <p:spPr>
          <a:xfrm rot="-180000">
            <a:off x="5283432" y="4689036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Přímá spojnice 66"/>
          <p:cNvCxnSpPr/>
          <p:nvPr/>
        </p:nvCxnSpPr>
        <p:spPr>
          <a:xfrm rot="-2880000">
            <a:off x="5272974" y="4759101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Přímá spojnice 67"/>
          <p:cNvCxnSpPr/>
          <p:nvPr/>
        </p:nvCxnSpPr>
        <p:spPr>
          <a:xfrm rot="-8280000">
            <a:off x="5280755" y="4761502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Přímá spojnice 68"/>
          <p:cNvCxnSpPr/>
          <p:nvPr/>
        </p:nvCxnSpPr>
        <p:spPr>
          <a:xfrm>
            <a:off x="5855268" y="4072258"/>
            <a:ext cx="0" cy="64767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Přímá spojnice 69"/>
          <p:cNvCxnSpPr/>
          <p:nvPr/>
        </p:nvCxnSpPr>
        <p:spPr>
          <a:xfrm rot="-180000">
            <a:off x="5778840" y="4068490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Přímá spojnice 70"/>
          <p:cNvCxnSpPr/>
          <p:nvPr/>
        </p:nvCxnSpPr>
        <p:spPr>
          <a:xfrm rot="-240000">
            <a:off x="5791498" y="4009481"/>
            <a:ext cx="126616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Přímá spojnice 71"/>
          <p:cNvCxnSpPr/>
          <p:nvPr/>
        </p:nvCxnSpPr>
        <p:spPr>
          <a:xfrm rot="-180000">
            <a:off x="5787488" y="4689036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Přímá spojnice 72"/>
          <p:cNvCxnSpPr/>
          <p:nvPr/>
        </p:nvCxnSpPr>
        <p:spPr>
          <a:xfrm rot="-2880000">
            <a:off x="5777030" y="4759101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Přímá spojnice 73"/>
          <p:cNvCxnSpPr/>
          <p:nvPr/>
        </p:nvCxnSpPr>
        <p:spPr>
          <a:xfrm rot="-8280000">
            <a:off x="5784811" y="4761502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Přímá spojnice 74"/>
          <p:cNvCxnSpPr/>
          <p:nvPr/>
        </p:nvCxnSpPr>
        <p:spPr>
          <a:xfrm>
            <a:off x="6359324" y="4072258"/>
            <a:ext cx="0" cy="64767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Přímá spojnice 75"/>
          <p:cNvCxnSpPr/>
          <p:nvPr/>
        </p:nvCxnSpPr>
        <p:spPr>
          <a:xfrm rot="-180000">
            <a:off x="6282896" y="4068490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Přímá spojnice 76"/>
          <p:cNvCxnSpPr/>
          <p:nvPr/>
        </p:nvCxnSpPr>
        <p:spPr>
          <a:xfrm rot="-240000">
            <a:off x="6295554" y="4009481"/>
            <a:ext cx="126616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Přímá spojnice 77"/>
          <p:cNvCxnSpPr/>
          <p:nvPr/>
        </p:nvCxnSpPr>
        <p:spPr>
          <a:xfrm rot="-180000">
            <a:off x="6291544" y="4689036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Přímá spojnice 78"/>
          <p:cNvCxnSpPr/>
          <p:nvPr/>
        </p:nvCxnSpPr>
        <p:spPr>
          <a:xfrm rot="-2880000">
            <a:off x="6281086" y="4759101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Přímá spojnice 79"/>
          <p:cNvCxnSpPr/>
          <p:nvPr/>
        </p:nvCxnSpPr>
        <p:spPr>
          <a:xfrm rot="-8280000">
            <a:off x="6288867" y="4761502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Přímá spojnice 80"/>
          <p:cNvCxnSpPr/>
          <p:nvPr/>
        </p:nvCxnSpPr>
        <p:spPr>
          <a:xfrm>
            <a:off x="6863380" y="4072258"/>
            <a:ext cx="0" cy="64767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Přímá spojnice 81"/>
          <p:cNvCxnSpPr/>
          <p:nvPr/>
        </p:nvCxnSpPr>
        <p:spPr>
          <a:xfrm rot="-180000">
            <a:off x="6786952" y="4068490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Přímá spojnice 82"/>
          <p:cNvCxnSpPr/>
          <p:nvPr/>
        </p:nvCxnSpPr>
        <p:spPr>
          <a:xfrm rot="-240000">
            <a:off x="6799610" y="4009481"/>
            <a:ext cx="126616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Přímá spojnice 83"/>
          <p:cNvCxnSpPr/>
          <p:nvPr/>
        </p:nvCxnSpPr>
        <p:spPr>
          <a:xfrm rot="-180000">
            <a:off x="6795600" y="4689036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Přímá spojnice 84"/>
          <p:cNvCxnSpPr/>
          <p:nvPr/>
        </p:nvCxnSpPr>
        <p:spPr>
          <a:xfrm rot="-2880000">
            <a:off x="6785142" y="4759101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Přímá spojnice 85"/>
          <p:cNvCxnSpPr/>
          <p:nvPr/>
        </p:nvCxnSpPr>
        <p:spPr>
          <a:xfrm rot="-8280000">
            <a:off x="6792923" y="4761502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Přímá spojnice 86"/>
          <p:cNvCxnSpPr/>
          <p:nvPr/>
        </p:nvCxnSpPr>
        <p:spPr>
          <a:xfrm>
            <a:off x="7367436" y="4072258"/>
            <a:ext cx="0" cy="64767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Přímá spojnice 87"/>
          <p:cNvCxnSpPr/>
          <p:nvPr/>
        </p:nvCxnSpPr>
        <p:spPr>
          <a:xfrm rot="-180000">
            <a:off x="7291008" y="4068490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Přímá spojnice 88"/>
          <p:cNvCxnSpPr/>
          <p:nvPr/>
        </p:nvCxnSpPr>
        <p:spPr>
          <a:xfrm rot="-240000">
            <a:off x="7303666" y="4009481"/>
            <a:ext cx="126616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Přímá spojnice 89"/>
          <p:cNvCxnSpPr/>
          <p:nvPr/>
        </p:nvCxnSpPr>
        <p:spPr>
          <a:xfrm rot="-180000">
            <a:off x="7299656" y="4689036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Přímá spojnice 90"/>
          <p:cNvCxnSpPr/>
          <p:nvPr/>
        </p:nvCxnSpPr>
        <p:spPr>
          <a:xfrm rot="-2880000">
            <a:off x="7289198" y="4759101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Přímá spojnice 91"/>
          <p:cNvCxnSpPr/>
          <p:nvPr/>
        </p:nvCxnSpPr>
        <p:spPr>
          <a:xfrm rot="-8280000">
            <a:off x="7296979" y="4761502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Přímá spojnice 92"/>
          <p:cNvCxnSpPr/>
          <p:nvPr/>
        </p:nvCxnSpPr>
        <p:spPr>
          <a:xfrm>
            <a:off x="7871492" y="4072258"/>
            <a:ext cx="0" cy="64767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Přímá spojnice 93"/>
          <p:cNvCxnSpPr/>
          <p:nvPr/>
        </p:nvCxnSpPr>
        <p:spPr>
          <a:xfrm rot="-180000">
            <a:off x="7795064" y="4068490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Přímá spojnice 94"/>
          <p:cNvCxnSpPr/>
          <p:nvPr/>
        </p:nvCxnSpPr>
        <p:spPr>
          <a:xfrm rot="-240000">
            <a:off x="7807722" y="4009481"/>
            <a:ext cx="126616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Přímá spojnice 95"/>
          <p:cNvCxnSpPr/>
          <p:nvPr/>
        </p:nvCxnSpPr>
        <p:spPr>
          <a:xfrm rot="-180000">
            <a:off x="7803712" y="4689036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Přímá spojnice 96"/>
          <p:cNvCxnSpPr/>
          <p:nvPr/>
        </p:nvCxnSpPr>
        <p:spPr>
          <a:xfrm rot="-2880000">
            <a:off x="7793254" y="4759101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Přímá spojnice 97"/>
          <p:cNvCxnSpPr/>
          <p:nvPr/>
        </p:nvCxnSpPr>
        <p:spPr>
          <a:xfrm rot="-8280000">
            <a:off x="7801035" y="4761502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Přímá spojnice 98"/>
          <p:cNvCxnSpPr/>
          <p:nvPr/>
        </p:nvCxnSpPr>
        <p:spPr>
          <a:xfrm>
            <a:off x="3726092" y="4072258"/>
            <a:ext cx="0" cy="64767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Přímá spojnice 99"/>
          <p:cNvCxnSpPr/>
          <p:nvPr/>
        </p:nvCxnSpPr>
        <p:spPr>
          <a:xfrm rot="-180000">
            <a:off x="3649664" y="4068490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Přímá spojnice 100"/>
          <p:cNvCxnSpPr/>
          <p:nvPr/>
        </p:nvCxnSpPr>
        <p:spPr>
          <a:xfrm rot="-240000">
            <a:off x="3662322" y="4009481"/>
            <a:ext cx="126616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Přímá spojnice 101"/>
          <p:cNvCxnSpPr/>
          <p:nvPr/>
        </p:nvCxnSpPr>
        <p:spPr>
          <a:xfrm rot="-180000">
            <a:off x="3658312" y="4689036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Přímá spojnice 102"/>
          <p:cNvCxnSpPr/>
          <p:nvPr/>
        </p:nvCxnSpPr>
        <p:spPr>
          <a:xfrm rot="-2880000">
            <a:off x="3647854" y="4759101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Přímá spojnice 103"/>
          <p:cNvCxnSpPr/>
          <p:nvPr/>
        </p:nvCxnSpPr>
        <p:spPr>
          <a:xfrm rot="-8280000">
            <a:off x="3655635" y="4761502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Přímá spojnice 104"/>
          <p:cNvCxnSpPr/>
          <p:nvPr/>
        </p:nvCxnSpPr>
        <p:spPr>
          <a:xfrm>
            <a:off x="3208164" y="4072258"/>
            <a:ext cx="0" cy="64767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Přímá spojnice 105"/>
          <p:cNvCxnSpPr/>
          <p:nvPr/>
        </p:nvCxnSpPr>
        <p:spPr>
          <a:xfrm rot="-180000">
            <a:off x="3131736" y="4068490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Přímá spojnice 106"/>
          <p:cNvCxnSpPr/>
          <p:nvPr/>
        </p:nvCxnSpPr>
        <p:spPr>
          <a:xfrm rot="-240000">
            <a:off x="3144394" y="4009481"/>
            <a:ext cx="126616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Přímá spojnice 107"/>
          <p:cNvCxnSpPr/>
          <p:nvPr/>
        </p:nvCxnSpPr>
        <p:spPr>
          <a:xfrm rot="-180000">
            <a:off x="3140384" y="4689036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Přímá spojnice 108"/>
          <p:cNvCxnSpPr/>
          <p:nvPr/>
        </p:nvCxnSpPr>
        <p:spPr>
          <a:xfrm rot="-2880000">
            <a:off x="3129926" y="4759101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Přímá spojnice 109"/>
          <p:cNvCxnSpPr/>
          <p:nvPr/>
        </p:nvCxnSpPr>
        <p:spPr>
          <a:xfrm rot="-8280000">
            <a:off x="3137707" y="4761502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Přímá spojnice 110"/>
          <p:cNvCxnSpPr/>
          <p:nvPr/>
        </p:nvCxnSpPr>
        <p:spPr>
          <a:xfrm>
            <a:off x="2704108" y="4072258"/>
            <a:ext cx="0" cy="64767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Přímá spojnice 111"/>
          <p:cNvCxnSpPr/>
          <p:nvPr/>
        </p:nvCxnSpPr>
        <p:spPr>
          <a:xfrm rot="-180000">
            <a:off x="2627680" y="4068490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Přímá spojnice 112"/>
          <p:cNvCxnSpPr/>
          <p:nvPr/>
        </p:nvCxnSpPr>
        <p:spPr>
          <a:xfrm rot="-240000">
            <a:off x="2640338" y="4009481"/>
            <a:ext cx="126616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Přímá spojnice 113"/>
          <p:cNvCxnSpPr/>
          <p:nvPr/>
        </p:nvCxnSpPr>
        <p:spPr>
          <a:xfrm rot="-180000">
            <a:off x="2636328" y="4689036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Přímá spojnice 114"/>
          <p:cNvCxnSpPr/>
          <p:nvPr/>
        </p:nvCxnSpPr>
        <p:spPr>
          <a:xfrm rot="-2880000">
            <a:off x="2625870" y="4759101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Přímá spojnice 115"/>
          <p:cNvCxnSpPr/>
          <p:nvPr/>
        </p:nvCxnSpPr>
        <p:spPr>
          <a:xfrm rot="-8280000">
            <a:off x="2633651" y="4761502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Přímá spojnice 116"/>
          <p:cNvCxnSpPr/>
          <p:nvPr/>
        </p:nvCxnSpPr>
        <p:spPr>
          <a:xfrm>
            <a:off x="2200052" y="4072258"/>
            <a:ext cx="0" cy="64767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Přímá spojnice 117"/>
          <p:cNvCxnSpPr/>
          <p:nvPr/>
        </p:nvCxnSpPr>
        <p:spPr>
          <a:xfrm rot="-180000">
            <a:off x="2123624" y="4068490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Přímá spojnice 118"/>
          <p:cNvCxnSpPr/>
          <p:nvPr/>
        </p:nvCxnSpPr>
        <p:spPr>
          <a:xfrm rot="-240000">
            <a:off x="2136282" y="4009481"/>
            <a:ext cx="126616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Přímá spojnice 119"/>
          <p:cNvCxnSpPr/>
          <p:nvPr/>
        </p:nvCxnSpPr>
        <p:spPr>
          <a:xfrm rot="-180000">
            <a:off x="2132272" y="4689036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Přímá spojnice 120"/>
          <p:cNvCxnSpPr/>
          <p:nvPr/>
        </p:nvCxnSpPr>
        <p:spPr>
          <a:xfrm rot="-2880000">
            <a:off x="2121814" y="4759101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Přímá spojnice 121"/>
          <p:cNvCxnSpPr/>
          <p:nvPr/>
        </p:nvCxnSpPr>
        <p:spPr>
          <a:xfrm rot="-8280000">
            <a:off x="2129595" y="4761502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Přímá spojnice 122"/>
          <p:cNvCxnSpPr/>
          <p:nvPr/>
        </p:nvCxnSpPr>
        <p:spPr>
          <a:xfrm>
            <a:off x="1678804" y="4072258"/>
            <a:ext cx="0" cy="64767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Přímá spojnice 123"/>
          <p:cNvCxnSpPr/>
          <p:nvPr/>
        </p:nvCxnSpPr>
        <p:spPr>
          <a:xfrm rot="-180000">
            <a:off x="1602376" y="4068490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Přímá spojnice 124"/>
          <p:cNvCxnSpPr/>
          <p:nvPr/>
        </p:nvCxnSpPr>
        <p:spPr>
          <a:xfrm rot="-240000">
            <a:off x="1615034" y="4009481"/>
            <a:ext cx="126616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Přímá spojnice 125"/>
          <p:cNvCxnSpPr/>
          <p:nvPr/>
        </p:nvCxnSpPr>
        <p:spPr>
          <a:xfrm rot="-180000">
            <a:off x="1611024" y="4689036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Přímá spojnice 126"/>
          <p:cNvCxnSpPr/>
          <p:nvPr/>
        </p:nvCxnSpPr>
        <p:spPr>
          <a:xfrm rot="-2880000">
            <a:off x="1600566" y="4759101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Přímá spojnice 127"/>
          <p:cNvCxnSpPr/>
          <p:nvPr/>
        </p:nvCxnSpPr>
        <p:spPr>
          <a:xfrm rot="-8280000">
            <a:off x="1608347" y="4761502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Přímá spojnice 128"/>
          <p:cNvCxnSpPr/>
          <p:nvPr/>
        </p:nvCxnSpPr>
        <p:spPr>
          <a:xfrm>
            <a:off x="1191940" y="4072258"/>
            <a:ext cx="0" cy="64767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Přímá spojnice 129"/>
          <p:cNvCxnSpPr/>
          <p:nvPr/>
        </p:nvCxnSpPr>
        <p:spPr>
          <a:xfrm rot="-180000">
            <a:off x="1115512" y="4068490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Přímá spojnice 130"/>
          <p:cNvCxnSpPr/>
          <p:nvPr/>
        </p:nvCxnSpPr>
        <p:spPr>
          <a:xfrm rot="-240000">
            <a:off x="1128170" y="4009481"/>
            <a:ext cx="126616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" name="Přímá spojnice 131"/>
          <p:cNvCxnSpPr/>
          <p:nvPr/>
        </p:nvCxnSpPr>
        <p:spPr>
          <a:xfrm rot="-180000">
            <a:off x="1124160" y="4689036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Přímá spojnice 132"/>
          <p:cNvCxnSpPr/>
          <p:nvPr/>
        </p:nvCxnSpPr>
        <p:spPr>
          <a:xfrm rot="-2880000">
            <a:off x="1113702" y="4759101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Přímá spojnice 133"/>
          <p:cNvCxnSpPr/>
          <p:nvPr/>
        </p:nvCxnSpPr>
        <p:spPr>
          <a:xfrm rot="-8280000">
            <a:off x="1121483" y="4761502"/>
            <a:ext cx="1527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5" name="Obdélník 134"/>
          <p:cNvSpPr/>
          <p:nvPr/>
        </p:nvSpPr>
        <p:spPr>
          <a:xfrm>
            <a:off x="1115616" y="4261025"/>
            <a:ext cx="144016" cy="4571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6" name="Obdélník 135"/>
          <p:cNvSpPr/>
          <p:nvPr/>
        </p:nvSpPr>
        <p:spPr>
          <a:xfrm>
            <a:off x="1606024" y="4265800"/>
            <a:ext cx="144016" cy="4571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7" name="Obdélník 136"/>
          <p:cNvSpPr/>
          <p:nvPr/>
        </p:nvSpPr>
        <p:spPr>
          <a:xfrm>
            <a:off x="2123728" y="4252152"/>
            <a:ext cx="144016" cy="4571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8" name="Obdélník 137"/>
          <p:cNvSpPr/>
          <p:nvPr/>
        </p:nvSpPr>
        <p:spPr>
          <a:xfrm>
            <a:off x="2627784" y="4262032"/>
            <a:ext cx="144016" cy="4571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9" name="Obdélník 138"/>
          <p:cNvSpPr/>
          <p:nvPr/>
        </p:nvSpPr>
        <p:spPr>
          <a:xfrm>
            <a:off x="3131840" y="4262032"/>
            <a:ext cx="144016" cy="4571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0" name="Obdélník 139"/>
          <p:cNvSpPr/>
          <p:nvPr/>
        </p:nvSpPr>
        <p:spPr>
          <a:xfrm>
            <a:off x="3653312" y="4248384"/>
            <a:ext cx="144016" cy="4571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1" name="Obdélník 140"/>
          <p:cNvSpPr/>
          <p:nvPr/>
        </p:nvSpPr>
        <p:spPr>
          <a:xfrm>
            <a:off x="4180896" y="4265800"/>
            <a:ext cx="144016" cy="4571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2" name="Obdélník 141"/>
          <p:cNvSpPr/>
          <p:nvPr/>
        </p:nvSpPr>
        <p:spPr>
          <a:xfrm>
            <a:off x="4788024" y="4268072"/>
            <a:ext cx="144016" cy="4571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3" name="Obdélník 142"/>
          <p:cNvSpPr/>
          <p:nvPr/>
        </p:nvSpPr>
        <p:spPr>
          <a:xfrm>
            <a:off x="5278432" y="4270344"/>
            <a:ext cx="144016" cy="4571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4" name="Obdélník 143"/>
          <p:cNvSpPr/>
          <p:nvPr/>
        </p:nvSpPr>
        <p:spPr>
          <a:xfrm>
            <a:off x="5782488" y="4262032"/>
            <a:ext cx="144016" cy="4571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5" name="Obdélník 144"/>
          <p:cNvSpPr/>
          <p:nvPr/>
        </p:nvSpPr>
        <p:spPr>
          <a:xfrm>
            <a:off x="6300192" y="4262032"/>
            <a:ext cx="144016" cy="4571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6" name="Obdélník 145"/>
          <p:cNvSpPr/>
          <p:nvPr/>
        </p:nvSpPr>
        <p:spPr>
          <a:xfrm>
            <a:off x="6804248" y="4264304"/>
            <a:ext cx="144016" cy="4571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7" name="Obdélník 146"/>
          <p:cNvSpPr/>
          <p:nvPr/>
        </p:nvSpPr>
        <p:spPr>
          <a:xfrm>
            <a:off x="7294656" y="4262032"/>
            <a:ext cx="144016" cy="4571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8" name="Obdélník 147"/>
          <p:cNvSpPr/>
          <p:nvPr/>
        </p:nvSpPr>
        <p:spPr>
          <a:xfrm>
            <a:off x="7798712" y="4262032"/>
            <a:ext cx="144016" cy="4571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9" name="Obdélník 148"/>
          <p:cNvSpPr/>
          <p:nvPr/>
        </p:nvSpPr>
        <p:spPr>
          <a:xfrm>
            <a:off x="1115616" y="4427073"/>
            <a:ext cx="144016" cy="4571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0" name="Obdélník 149"/>
          <p:cNvSpPr/>
          <p:nvPr/>
        </p:nvSpPr>
        <p:spPr>
          <a:xfrm>
            <a:off x="1619672" y="4437112"/>
            <a:ext cx="144016" cy="4571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1" name="Obdélník 150"/>
          <p:cNvSpPr/>
          <p:nvPr/>
        </p:nvSpPr>
        <p:spPr>
          <a:xfrm>
            <a:off x="2123728" y="4423464"/>
            <a:ext cx="144016" cy="4571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2" name="Obdélník 151"/>
          <p:cNvSpPr/>
          <p:nvPr/>
        </p:nvSpPr>
        <p:spPr>
          <a:xfrm>
            <a:off x="2627784" y="4437112"/>
            <a:ext cx="144016" cy="4571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3" name="Obdélník 152"/>
          <p:cNvSpPr/>
          <p:nvPr/>
        </p:nvSpPr>
        <p:spPr>
          <a:xfrm>
            <a:off x="3131840" y="4423464"/>
            <a:ext cx="144016" cy="4571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4" name="Obdélník 153"/>
          <p:cNvSpPr/>
          <p:nvPr/>
        </p:nvSpPr>
        <p:spPr>
          <a:xfrm>
            <a:off x="3649544" y="4423464"/>
            <a:ext cx="144016" cy="4571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5" name="Obdélník 154"/>
          <p:cNvSpPr/>
          <p:nvPr/>
        </p:nvSpPr>
        <p:spPr>
          <a:xfrm>
            <a:off x="4198312" y="4432337"/>
            <a:ext cx="144016" cy="4571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6" name="Obdélník 155"/>
          <p:cNvSpPr/>
          <p:nvPr/>
        </p:nvSpPr>
        <p:spPr>
          <a:xfrm>
            <a:off x="4770608" y="4423464"/>
            <a:ext cx="144016" cy="4571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7" name="Obdélník 156"/>
          <p:cNvSpPr/>
          <p:nvPr/>
        </p:nvSpPr>
        <p:spPr>
          <a:xfrm>
            <a:off x="5278432" y="4423464"/>
            <a:ext cx="144016" cy="4571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8" name="Obdélník 157"/>
          <p:cNvSpPr/>
          <p:nvPr/>
        </p:nvSpPr>
        <p:spPr>
          <a:xfrm>
            <a:off x="5796136" y="4437112"/>
            <a:ext cx="144016" cy="4571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9" name="Obdélník 158"/>
          <p:cNvSpPr/>
          <p:nvPr/>
        </p:nvSpPr>
        <p:spPr>
          <a:xfrm>
            <a:off x="6286544" y="4425736"/>
            <a:ext cx="144016" cy="4571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0" name="Obdélník 159"/>
          <p:cNvSpPr/>
          <p:nvPr/>
        </p:nvSpPr>
        <p:spPr>
          <a:xfrm>
            <a:off x="6790600" y="4428008"/>
            <a:ext cx="144016" cy="4571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1" name="Obdélník 160"/>
          <p:cNvSpPr/>
          <p:nvPr/>
        </p:nvSpPr>
        <p:spPr>
          <a:xfrm>
            <a:off x="7294656" y="4433344"/>
            <a:ext cx="144016" cy="4571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2" name="Obdélník 161"/>
          <p:cNvSpPr/>
          <p:nvPr/>
        </p:nvSpPr>
        <p:spPr>
          <a:xfrm>
            <a:off x="7812360" y="4423464"/>
            <a:ext cx="144016" cy="4571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63" name="Přímá spojnice se šipkou 162"/>
          <p:cNvCxnSpPr/>
          <p:nvPr/>
        </p:nvCxnSpPr>
        <p:spPr>
          <a:xfrm>
            <a:off x="4572000" y="3068960"/>
            <a:ext cx="0" cy="92727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4" name="TextovéPole 163"/>
          <p:cNvSpPr txBox="1"/>
          <p:nvPr/>
        </p:nvSpPr>
        <p:spPr>
          <a:xfrm>
            <a:off x="4572000" y="2924944"/>
            <a:ext cx="11336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 = 40knN</a:t>
            </a:r>
            <a:endParaRPr lang="cs-CZ" dirty="0"/>
          </a:p>
        </p:txBody>
      </p:sp>
      <p:cxnSp>
        <p:nvCxnSpPr>
          <p:cNvPr id="165" name="Přímá spojnice 164"/>
          <p:cNvCxnSpPr/>
          <p:nvPr/>
        </p:nvCxnSpPr>
        <p:spPr>
          <a:xfrm flipV="1">
            <a:off x="1346318" y="3429000"/>
            <a:ext cx="104210" cy="765368"/>
          </a:xfrm>
          <a:prstGeom prst="line">
            <a:avLst/>
          </a:prstGeom>
          <a:ln>
            <a:solidFill>
              <a:schemeClr val="tx1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6" name="Přímá spojnice se šipkou 165"/>
          <p:cNvCxnSpPr/>
          <p:nvPr/>
        </p:nvCxnSpPr>
        <p:spPr>
          <a:xfrm flipH="1">
            <a:off x="1398423" y="3429000"/>
            <a:ext cx="52105" cy="96709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7" name="Přímá spojnice se šipkou 166"/>
          <p:cNvCxnSpPr/>
          <p:nvPr/>
        </p:nvCxnSpPr>
        <p:spPr>
          <a:xfrm>
            <a:off x="1450528" y="3429000"/>
            <a:ext cx="67092" cy="112128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8" name="TextovéPole 167"/>
          <p:cNvSpPr txBox="1"/>
          <p:nvPr/>
        </p:nvSpPr>
        <p:spPr>
          <a:xfrm>
            <a:off x="1475656" y="3140968"/>
            <a:ext cx="3658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a)</a:t>
            </a:r>
            <a:endParaRPr lang="cs-CZ" dirty="0"/>
          </a:p>
        </p:txBody>
      </p:sp>
      <p:cxnSp>
        <p:nvCxnSpPr>
          <p:cNvPr id="169" name="Přímá spojnice se šipkou 168"/>
          <p:cNvCxnSpPr/>
          <p:nvPr/>
        </p:nvCxnSpPr>
        <p:spPr>
          <a:xfrm flipH="1">
            <a:off x="6084168" y="3532595"/>
            <a:ext cx="198832" cy="57409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0" name="TextovéPole 169"/>
          <p:cNvSpPr txBox="1"/>
          <p:nvPr/>
        </p:nvSpPr>
        <p:spPr>
          <a:xfrm>
            <a:off x="6300192" y="3284984"/>
            <a:ext cx="14141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q = 9,5kN/m´</a:t>
            </a:r>
            <a:endParaRPr lang="cs-CZ" dirty="0"/>
          </a:p>
        </p:txBody>
      </p:sp>
      <p:cxnSp>
        <p:nvCxnSpPr>
          <p:cNvPr id="171" name="Přímá spojnice se šipkou 170"/>
          <p:cNvCxnSpPr>
            <a:endCxn id="147" idx="1"/>
          </p:cNvCxnSpPr>
          <p:nvPr/>
        </p:nvCxnSpPr>
        <p:spPr>
          <a:xfrm flipV="1">
            <a:off x="6812542" y="4284892"/>
            <a:ext cx="482114" cy="84798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2" name="Přímá spojnice se šipkou 171"/>
          <p:cNvCxnSpPr>
            <a:endCxn id="161" idx="0"/>
          </p:cNvCxnSpPr>
          <p:nvPr/>
        </p:nvCxnSpPr>
        <p:spPr>
          <a:xfrm flipV="1">
            <a:off x="6795704" y="4433344"/>
            <a:ext cx="570960" cy="69953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3" name="TextovéPole 172"/>
          <p:cNvSpPr txBox="1"/>
          <p:nvPr/>
        </p:nvSpPr>
        <p:spPr>
          <a:xfrm>
            <a:off x="6444208" y="5013176"/>
            <a:ext cx="3529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c)</a:t>
            </a:r>
            <a:endParaRPr lang="cs-CZ" dirty="0"/>
          </a:p>
        </p:txBody>
      </p:sp>
      <p:cxnSp>
        <p:nvCxnSpPr>
          <p:cNvPr id="174" name="Přímá spojnice se šipkou 173"/>
          <p:cNvCxnSpPr/>
          <p:nvPr/>
        </p:nvCxnSpPr>
        <p:spPr>
          <a:xfrm flipV="1">
            <a:off x="4148704" y="4750267"/>
            <a:ext cx="110430" cy="48749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5" name="Přímá spojnice se šipkou 174"/>
          <p:cNvCxnSpPr/>
          <p:nvPr/>
        </p:nvCxnSpPr>
        <p:spPr>
          <a:xfrm flipH="1" flipV="1">
            <a:off x="3810976" y="4783111"/>
            <a:ext cx="337728" cy="45464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6" name="TextovéPole 175"/>
          <p:cNvSpPr txBox="1"/>
          <p:nvPr/>
        </p:nvSpPr>
        <p:spPr>
          <a:xfrm>
            <a:off x="2914937" y="5085184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b)</a:t>
            </a:r>
            <a:endParaRPr lang="cs-CZ" dirty="0"/>
          </a:p>
        </p:txBody>
      </p:sp>
      <p:sp>
        <p:nvSpPr>
          <p:cNvPr id="177" name="TextovéPole 176"/>
          <p:cNvSpPr txBox="1"/>
          <p:nvPr/>
        </p:nvSpPr>
        <p:spPr>
          <a:xfrm>
            <a:off x="467544" y="908720"/>
            <a:ext cx="2525500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/>
              <a:t>8</a:t>
            </a:r>
            <a:r>
              <a:rPr lang="cs-CZ" dirty="0" smtClean="0"/>
              <a:t>. Jaký rošt je na obrázku</a:t>
            </a:r>
            <a:endParaRPr lang="cs-CZ" dirty="0"/>
          </a:p>
        </p:txBody>
      </p:sp>
      <p:sp>
        <p:nvSpPr>
          <p:cNvPr id="178" name="TextovéPole 177"/>
          <p:cNvSpPr txBox="1"/>
          <p:nvPr/>
        </p:nvSpPr>
        <p:spPr>
          <a:xfrm>
            <a:off x="3923928" y="1844824"/>
            <a:ext cx="8539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svorník</a:t>
            </a:r>
            <a:endParaRPr lang="cs-CZ" dirty="0"/>
          </a:p>
        </p:txBody>
      </p:sp>
      <p:sp>
        <p:nvSpPr>
          <p:cNvPr id="179" name="TextovéPole 178"/>
          <p:cNvSpPr txBox="1"/>
          <p:nvPr/>
        </p:nvSpPr>
        <p:spPr>
          <a:xfrm>
            <a:off x="467544" y="1547500"/>
            <a:ext cx="2914580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/>
              <a:t>9</a:t>
            </a:r>
            <a:r>
              <a:rPr lang="cs-CZ" dirty="0" smtClean="0"/>
              <a:t>. Popiš jednotlivé části roštu</a:t>
            </a:r>
            <a:endParaRPr lang="cs-CZ" dirty="0"/>
          </a:p>
        </p:txBody>
      </p:sp>
      <p:sp>
        <p:nvSpPr>
          <p:cNvPr id="180" name="TextovéPole 179"/>
          <p:cNvSpPr txBox="1"/>
          <p:nvPr/>
        </p:nvSpPr>
        <p:spPr>
          <a:xfrm>
            <a:off x="3563888" y="1484784"/>
            <a:ext cx="3658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a)</a:t>
            </a:r>
            <a:endParaRPr lang="cs-CZ" dirty="0"/>
          </a:p>
        </p:txBody>
      </p:sp>
      <p:sp>
        <p:nvSpPr>
          <p:cNvPr id="181" name="TextovéPole 180"/>
          <p:cNvSpPr txBox="1"/>
          <p:nvPr/>
        </p:nvSpPr>
        <p:spPr>
          <a:xfrm>
            <a:off x="3923928" y="1484784"/>
            <a:ext cx="12899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Trámy roštu</a:t>
            </a:r>
            <a:endParaRPr lang="cs-CZ" dirty="0"/>
          </a:p>
        </p:txBody>
      </p:sp>
      <p:sp>
        <p:nvSpPr>
          <p:cNvPr id="182" name="TextovéPole 181"/>
          <p:cNvSpPr txBox="1"/>
          <p:nvPr/>
        </p:nvSpPr>
        <p:spPr>
          <a:xfrm>
            <a:off x="3563888" y="1844824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b)</a:t>
            </a:r>
            <a:endParaRPr lang="cs-CZ" dirty="0"/>
          </a:p>
        </p:txBody>
      </p:sp>
      <p:sp>
        <p:nvSpPr>
          <p:cNvPr id="183" name="TextovéPole 182"/>
          <p:cNvSpPr txBox="1"/>
          <p:nvPr/>
        </p:nvSpPr>
        <p:spPr>
          <a:xfrm>
            <a:off x="3563888" y="2204864"/>
            <a:ext cx="3529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c)</a:t>
            </a:r>
            <a:endParaRPr lang="cs-CZ" dirty="0"/>
          </a:p>
        </p:txBody>
      </p:sp>
      <p:sp>
        <p:nvSpPr>
          <p:cNvPr id="184" name="TextovéPole 183"/>
          <p:cNvSpPr txBox="1"/>
          <p:nvPr/>
        </p:nvSpPr>
        <p:spPr>
          <a:xfrm>
            <a:off x="3923928" y="2195572"/>
            <a:ext cx="18596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Hmoždíky Bulldog</a:t>
            </a:r>
            <a:endParaRPr lang="cs-CZ" dirty="0"/>
          </a:p>
        </p:txBody>
      </p:sp>
      <p:sp>
        <p:nvSpPr>
          <p:cNvPr id="185" name="TextovéPole 184"/>
          <p:cNvSpPr txBox="1"/>
          <p:nvPr/>
        </p:nvSpPr>
        <p:spPr>
          <a:xfrm flipH="1">
            <a:off x="3563888" y="2564904"/>
            <a:ext cx="389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d)</a:t>
            </a:r>
            <a:endParaRPr lang="cs-CZ" dirty="0"/>
          </a:p>
        </p:txBody>
      </p:sp>
      <p:sp>
        <p:nvSpPr>
          <p:cNvPr id="186" name="TextovéPole 185"/>
          <p:cNvSpPr txBox="1"/>
          <p:nvPr/>
        </p:nvSpPr>
        <p:spPr>
          <a:xfrm>
            <a:off x="3923928" y="2555612"/>
            <a:ext cx="2428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Impregnovaná podložka</a:t>
            </a:r>
            <a:endParaRPr lang="cs-CZ" dirty="0"/>
          </a:p>
        </p:txBody>
      </p:sp>
      <p:sp>
        <p:nvSpPr>
          <p:cNvPr id="188" name="TextovéPole 187"/>
          <p:cNvSpPr txBox="1"/>
          <p:nvPr/>
        </p:nvSpPr>
        <p:spPr>
          <a:xfrm>
            <a:off x="2106742" y="4869160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d)</a:t>
            </a:r>
            <a:endParaRPr lang="cs-CZ" dirty="0"/>
          </a:p>
        </p:txBody>
      </p:sp>
      <p:cxnSp>
        <p:nvCxnSpPr>
          <p:cNvPr id="190" name="Přímá spojnice se šipkou 189"/>
          <p:cNvCxnSpPr>
            <a:stCxn id="188" idx="1"/>
            <a:endCxn id="13" idx="3"/>
          </p:cNvCxnSpPr>
          <p:nvPr/>
        </p:nvCxnSpPr>
        <p:spPr>
          <a:xfrm flipH="1" flipV="1">
            <a:off x="1346734" y="4761148"/>
            <a:ext cx="760008" cy="29267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9" name="TextovéPole 188"/>
          <p:cNvSpPr txBox="1"/>
          <p:nvPr/>
        </p:nvSpPr>
        <p:spPr>
          <a:xfrm>
            <a:off x="467544" y="6382489"/>
            <a:ext cx="8229600" cy="430887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100" b="1" dirty="0" smtClean="0">
                <a:solidFill>
                  <a:schemeClr val="tx1"/>
                </a:solidFill>
              </a:rPr>
              <a:t>Použité zdroje: </a:t>
            </a:r>
            <a:r>
              <a:rPr lang="cs-CZ" sz="1100" dirty="0" smtClean="0">
                <a:solidFill>
                  <a:schemeClr val="tx1"/>
                </a:solidFill>
              </a:rPr>
              <a:t>Odborné </a:t>
            </a:r>
            <a:r>
              <a:rPr lang="cs-CZ" sz="1100" dirty="0">
                <a:solidFill>
                  <a:schemeClr val="tx1"/>
                </a:solidFill>
              </a:rPr>
              <a:t>kreslení pro 3. ročník  učebního oboru Tesař, PaedDr. Pavel Kačena – Ing. Miroslav Šulc, INFORMATORIUM, Praha 1994. ISBN </a:t>
            </a:r>
            <a:r>
              <a:rPr lang="cs-CZ" sz="1100" dirty="0" smtClean="0">
                <a:solidFill>
                  <a:schemeClr val="tx1"/>
                </a:solidFill>
              </a:rPr>
              <a:t>80-85427-49-4, </a:t>
            </a:r>
            <a:r>
              <a:rPr lang="cs-CZ" sz="1100" dirty="0">
                <a:solidFill>
                  <a:schemeClr val="tx1"/>
                </a:solidFill>
              </a:rPr>
              <a:t>Archiv </a:t>
            </a:r>
            <a:r>
              <a:rPr lang="cs-CZ" sz="1100" dirty="0" smtClean="0">
                <a:solidFill>
                  <a:schemeClr val="tx1"/>
                </a:solidFill>
              </a:rPr>
              <a:t>autora</a:t>
            </a:r>
            <a:r>
              <a:rPr lang="cs-CZ" sz="1100" b="1" dirty="0" smtClean="0">
                <a:solidFill>
                  <a:schemeClr val="tx1"/>
                </a:solidFill>
              </a:rPr>
              <a:t> </a:t>
            </a:r>
            <a:endParaRPr lang="cs-CZ" sz="11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1088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78" grpId="0"/>
      <p:bldP spid="181" grpId="0"/>
      <p:bldP spid="184" grpId="0"/>
      <p:bldP spid="186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</TotalTime>
  <Words>469</Words>
  <Application>Microsoft Office PowerPoint</Application>
  <PresentationFormat>Předvádění na obrazovce (4:3)</PresentationFormat>
  <Paragraphs>112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Nosníky roštové</vt:lpstr>
      <vt:lpstr>Nosníky roštové</vt:lpstr>
      <vt:lpstr>Nosníky roštové</vt:lpstr>
      <vt:lpstr>Nosníky roštové</vt:lpstr>
      <vt:lpstr>Nosníky roštové</vt:lpstr>
      <vt:lpstr>Nosníky roštové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1</dc:creator>
  <cp:lastModifiedBy>1</cp:lastModifiedBy>
  <cp:revision>1</cp:revision>
  <dcterms:created xsi:type="dcterms:W3CDTF">2013-02-12T14:06:27Z</dcterms:created>
  <dcterms:modified xsi:type="dcterms:W3CDTF">2013-02-12T17:13:05Z</dcterms:modified>
</cp:coreProperties>
</file>