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738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58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8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237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532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69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981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39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55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984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415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756E-DFAE-4D17-A38A-B75977A0ECC7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4ED42-103B-48DF-ABC7-433BBFCA6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893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Bednění základového pasu a patky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560044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VY_32_INOVACE_OK_TP_19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Březen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76661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kreslení bednění  základového pasu a  bednění základové jednostupňové a dvoustupňové  patky. Popis jednotlivých částí bednění základového pasu a  jednotlivé části bednění základové jednostupňové a dvoustupňové patky.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76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093680"/>
            <a:ext cx="8177764" cy="967168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Bednění pro základy </a:t>
            </a:r>
            <a:r>
              <a:rPr lang="cs-CZ" sz="2000" dirty="0" smtClean="0">
                <a:solidFill>
                  <a:schemeClr val="tx1"/>
                </a:solidFill>
              </a:rPr>
              <a:t>je závislé na velikosti a tvaru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825" y="2287304"/>
            <a:ext cx="3137071" cy="9976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Bednění základového pasu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2287304"/>
            <a:ext cx="5040693" cy="3805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Přirozené bednění tvoří stěny výkopu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Nad terénem se navrhuje bednění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Bednění tvoří stěny základového pasu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Stěny jsou zajištěny:    </a:t>
            </a:r>
          </a:p>
          <a:p>
            <a:pPr marL="2171700" lvl="4" indent="-342900">
              <a:buFont typeface="Wingdings" pitchFamily="2" charset="2"/>
              <a:buChar char="Ø"/>
            </a:pPr>
            <a:r>
              <a:rPr lang="cs-CZ" sz="2000" dirty="0" err="1" smtClean="0">
                <a:solidFill>
                  <a:schemeClr val="tx1"/>
                </a:solidFill>
              </a:rPr>
              <a:t>svlaky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2171700" lvl="4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stahovacími prvky </a:t>
            </a:r>
          </a:p>
          <a:p>
            <a:pPr marL="2171700" lvl="4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vzpěrami</a:t>
            </a:r>
          </a:p>
          <a:p>
            <a:pPr marL="2171700" lvl="4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 kolíky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Dočasné části bednění : rozpěra v horní i dolní části bednění 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40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988" y="315823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29756" y="1052736"/>
            <a:ext cx="8177764" cy="62447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Bednění základového pasu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102643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Svislý řez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755576" y="3789040"/>
            <a:ext cx="2592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650173" y="3789040"/>
            <a:ext cx="1947" cy="21613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47864" y="5949280"/>
            <a:ext cx="23042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347864" y="2564904"/>
            <a:ext cx="0" cy="122413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3203848" y="2564904"/>
            <a:ext cx="0" cy="122413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3059832" y="2564904"/>
            <a:ext cx="0" cy="122413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203848" y="2564904"/>
            <a:ext cx="1440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059832" y="2564904"/>
            <a:ext cx="1440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203848" y="2996952"/>
            <a:ext cx="1440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203848" y="3356992"/>
            <a:ext cx="1440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483768" y="364502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83768" y="36450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2915816" y="2564904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915816" y="2564904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2915816" y="299695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652120" y="3789040"/>
            <a:ext cx="2592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Volný tvar 54"/>
          <p:cNvSpPr/>
          <p:nvPr/>
        </p:nvSpPr>
        <p:spPr>
          <a:xfrm flipV="1">
            <a:off x="3362941" y="3780340"/>
            <a:ext cx="2287232" cy="45719"/>
          </a:xfrm>
          <a:custGeom>
            <a:avLst/>
            <a:gdLst>
              <a:gd name="connsiteX0" fmla="*/ 0 w 1323833"/>
              <a:gd name="connsiteY0" fmla="*/ 27381 h 95702"/>
              <a:gd name="connsiteX1" fmla="*/ 95535 w 1323833"/>
              <a:gd name="connsiteY1" fmla="*/ 41029 h 95702"/>
              <a:gd name="connsiteX2" fmla="*/ 163774 w 1323833"/>
              <a:gd name="connsiteY2" fmla="*/ 95620 h 95702"/>
              <a:gd name="connsiteX3" fmla="*/ 313899 w 1323833"/>
              <a:gd name="connsiteY3" fmla="*/ 27381 h 95702"/>
              <a:gd name="connsiteX4" fmla="*/ 423081 w 1323833"/>
              <a:gd name="connsiteY4" fmla="*/ 81972 h 95702"/>
              <a:gd name="connsiteX5" fmla="*/ 600502 w 1323833"/>
              <a:gd name="connsiteY5" fmla="*/ 27381 h 95702"/>
              <a:gd name="connsiteX6" fmla="*/ 709684 w 1323833"/>
              <a:gd name="connsiteY6" fmla="*/ 81972 h 95702"/>
              <a:gd name="connsiteX7" fmla="*/ 887105 w 1323833"/>
              <a:gd name="connsiteY7" fmla="*/ 13734 h 95702"/>
              <a:gd name="connsiteX8" fmla="*/ 1023583 w 1323833"/>
              <a:gd name="connsiteY8" fmla="*/ 54677 h 95702"/>
              <a:gd name="connsiteX9" fmla="*/ 1187356 w 1323833"/>
              <a:gd name="connsiteY9" fmla="*/ 86 h 95702"/>
              <a:gd name="connsiteX10" fmla="*/ 1323833 w 1323833"/>
              <a:gd name="connsiteY10" fmla="*/ 41029 h 95702"/>
              <a:gd name="connsiteX11" fmla="*/ 1323833 w 1323833"/>
              <a:gd name="connsiteY11" fmla="*/ 41029 h 95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23833" h="95702">
                <a:moveTo>
                  <a:pt x="0" y="27381"/>
                </a:moveTo>
                <a:cubicBezTo>
                  <a:pt x="34119" y="28518"/>
                  <a:pt x="68239" y="29656"/>
                  <a:pt x="95535" y="41029"/>
                </a:cubicBezTo>
                <a:cubicBezTo>
                  <a:pt x="122831" y="52402"/>
                  <a:pt x="127380" y="97895"/>
                  <a:pt x="163774" y="95620"/>
                </a:cubicBezTo>
                <a:cubicBezTo>
                  <a:pt x="200168" y="93345"/>
                  <a:pt x="270681" y="29656"/>
                  <a:pt x="313899" y="27381"/>
                </a:cubicBezTo>
                <a:cubicBezTo>
                  <a:pt x="357117" y="25106"/>
                  <a:pt x="375314" y="81972"/>
                  <a:pt x="423081" y="81972"/>
                </a:cubicBezTo>
                <a:cubicBezTo>
                  <a:pt x="470848" y="81972"/>
                  <a:pt x="552735" y="27381"/>
                  <a:pt x="600502" y="27381"/>
                </a:cubicBezTo>
                <a:cubicBezTo>
                  <a:pt x="648269" y="27381"/>
                  <a:pt x="661917" y="84246"/>
                  <a:pt x="709684" y="81972"/>
                </a:cubicBezTo>
                <a:cubicBezTo>
                  <a:pt x="757451" y="79698"/>
                  <a:pt x="834789" y="18283"/>
                  <a:pt x="887105" y="13734"/>
                </a:cubicBezTo>
                <a:cubicBezTo>
                  <a:pt x="939422" y="9185"/>
                  <a:pt x="973541" y="56952"/>
                  <a:pt x="1023583" y="54677"/>
                </a:cubicBezTo>
                <a:cubicBezTo>
                  <a:pt x="1073625" y="52402"/>
                  <a:pt x="1137314" y="2361"/>
                  <a:pt x="1187356" y="86"/>
                </a:cubicBezTo>
                <a:cubicBezTo>
                  <a:pt x="1237398" y="-2189"/>
                  <a:pt x="1323833" y="41029"/>
                  <a:pt x="1323833" y="41029"/>
                </a:cubicBezTo>
                <a:lnTo>
                  <a:pt x="1323833" y="41029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/>
          <p:nvPr/>
        </p:nvCxnSpPr>
        <p:spPr>
          <a:xfrm flipH="1">
            <a:off x="1259632" y="2780928"/>
            <a:ext cx="1656184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259632" y="3645024"/>
            <a:ext cx="12241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1259632" y="36450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1124777" y="3176972"/>
            <a:ext cx="134855" cy="6120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971600" y="3212976"/>
            <a:ext cx="134855" cy="6120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vál 90"/>
          <p:cNvSpPr/>
          <p:nvPr/>
        </p:nvSpPr>
        <p:spPr>
          <a:xfrm>
            <a:off x="971600" y="3104964"/>
            <a:ext cx="153177" cy="1080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3" name="Přímá spojnice 92"/>
          <p:cNvCxnSpPr/>
          <p:nvPr/>
        </p:nvCxnSpPr>
        <p:spPr>
          <a:xfrm>
            <a:off x="1259632" y="3826059"/>
            <a:ext cx="144016" cy="683061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1106907" y="3777821"/>
            <a:ext cx="225185" cy="1065961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331640" y="4509120"/>
            <a:ext cx="72008" cy="36061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1192204" y="2636912"/>
            <a:ext cx="1723612" cy="8820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3" name="Skupina 172"/>
          <p:cNvGrpSpPr/>
          <p:nvPr/>
        </p:nvGrpSpPr>
        <p:grpSpPr>
          <a:xfrm flipH="1">
            <a:off x="5652120" y="2564904"/>
            <a:ext cx="2066190" cy="2304828"/>
            <a:chOff x="3203848" y="2717304"/>
            <a:chExt cx="2376264" cy="2304828"/>
          </a:xfrm>
        </p:grpSpPr>
        <p:cxnSp>
          <p:nvCxnSpPr>
            <p:cNvPr id="109" name="Přímá spojnice 108"/>
            <p:cNvCxnSpPr/>
            <p:nvPr/>
          </p:nvCxnSpPr>
          <p:spPr>
            <a:xfrm flipV="1">
              <a:off x="5580112" y="2717304"/>
              <a:ext cx="0" cy="122413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 flipV="1">
              <a:off x="5436096" y="2717304"/>
              <a:ext cx="0" cy="122413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 flipV="1">
              <a:off x="5292080" y="2717304"/>
              <a:ext cx="0" cy="122413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>
              <a:off x="5436096" y="2717304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/>
            <p:nvPr/>
          </p:nvCxnSpPr>
          <p:spPr>
            <a:xfrm>
              <a:off x="5292080" y="2717304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>
              <a:off x="5436096" y="3149352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>
              <a:off x="5436096" y="3509392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Přímá spojnice 115"/>
            <p:cNvCxnSpPr/>
            <p:nvPr/>
          </p:nvCxnSpPr>
          <p:spPr>
            <a:xfrm flipH="1">
              <a:off x="4716016" y="3797424"/>
              <a:ext cx="57606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>
              <a:off x="4716016" y="3797424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Přímá spojnice 117"/>
            <p:cNvCxnSpPr/>
            <p:nvPr/>
          </p:nvCxnSpPr>
          <p:spPr>
            <a:xfrm flipH="1">
              <a:off x="5148064" y="2717304"/>
              <a:ext cx="1440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/>
            <p:cNvCxnSpPr/>
            <p:nvPr/>
          </p:nvCxnSpPr>
          <p:spPr>
            <a:xfrm>
              <a:off x="5148064" y="2717304"/>
              <a:ext cx="0" cy="43204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119"/>
            <p:cNvCxnSpPr/>
            <p:nvPr/>
          </p:nvCxnSpPr>
          <p:spPr>
            <a:xfrm flipH="1">
              <a:off x="5148064" y="3149352"/>
              <a:ext cx="1440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 flipH="1">
              <a:off x="3491880" y="2933328"/>
              <a:ext cx="1656184" cy="86409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3491880" y="3797424"/>
              <a:ext cx="122413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>
              <a:off x="3491880" y="3797424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>
              <a:off x="3357025" y="3329372"/>
              <a:ext cx="134855" cy="61206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3203848" y="3365376"/>
              <a:ext cx="134855" cy="61206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Ovál 125"/>
            <p:cNvSpPr/>
            <p:nvPr/>
          </p:nvSpPr>
          <p:spPr>
            <a:xfrm>
              <a:off x="3203848" y="3257364"/>
              <a:ext cx="153177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7" name="Přímá spojnice 126"/>
            <p:cNvCxnSpPr/>
            <p:nvPr/>
          </p:nvCxnSpPr>
          <p:spPr>
            <a:xfrm>
              <a:off x="3491880" y="3978459"/>
              <a:ext cx="144016" cy="683061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3339155" y="3930221"/>
              <a:ext cx="225185" cy="1065961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nice 128"/>
            <p:cNvCxnSpPr/>
            <p:nvPr/>
          </p:nvCxnSpPr>
          <p:spPr>
            <a:xfrm flipH="1">
              <a:off x="3563888" y="4661520"/>
              <a:ext cx="72008" cy="360612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 flipH="1">
              <a:off x="3424452" y="2789312"/>
              <a:ext cx="1723612" cy="88209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Přímá spojnice 5"/>
          <p:cNvCxnSpPr/>
          <p:nvPr/>
        </p:nvCxnSpPr>
        <p:spPr>
          <a:xfrm flipH="1">
            <a:off x="2915816" y="256490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915816" y="263691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915816" y="271730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915816" y="278092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2915816" y="2852936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2915816" y="292494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2483768" y="36450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2548575" y="3662440"/>
            <a:ext cx="158418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2663464" y="366244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2771800" y="36450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2871104" y="365867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2970408" y="3717032"/>
            <a:ext cx="89424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3190200" y="255125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3203848" y="265432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3203848" y="276351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3203848" y="285293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5652120" y="256490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5652120" y="266271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5652120" y="275740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5652120" y="285293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5885560" y="2564904"/>
            <a:ext cx="12658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5885560" y="265056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5895440" y="274460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885560" y="285293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5868144" y="36450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5940152" y="365867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6039456" y="36450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6138760" y="365867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6228184" y="367232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5624824" y="334334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5652120" y="341300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5652120" y="349112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5652120" y="357301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5652120" y="3658672"/>
            <a:ext cx="1252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3203848" y="3325928"/>
            <a:ext cx="120488" cy="103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flipH="1">
            <a:off x="3203848" y="340170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3203848" y="348736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H="1">
            <a:off x="3203848" y="358666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3221264" y="3680704"/>
            <a:ext cx="144016" cy="125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 flipV="1">
            <a:off x="3210298" y="3244040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 flipV="1">
            <a:off x="3217496" y="3168264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 flipV="1">
            <a:off x="3217496" y="3072728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H="1" flipV="1">
            <a:off x="3253514" y="3000648"/>
            <a:ext cx="111766" cy="773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 flipV="1">
            <a:off x="5672219" y="2996952"/>
            <a:ext cx="96621" cy="810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 flipV="1">
            <a:off x="5644922" y="3059080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H="1" flipV="1">
            <a:off x="5644922" y="3140968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 flipV="1">
            <a:off x="5644922" y="3216744"/>
            <a:ext cx="123918" cy="112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 flipV="1">
            <a:off x="5638472" y="3288752"/>
            <a:ext cx="99304" cy="818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H="1">
            <a:off x="3347864" y="3789040"/>
            <a:ext cx="1947" cy="21613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3362941" y="2662712"/>
            <a:ext cx="2287232" cy="81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3347864" y="3635144"/>
            <a:ext cx="2287232" cy="81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rot="2700000">
            <a:off x="1283582" y="367346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2700000">
            <a:off x="1112270" y="367346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2700000">
            <a:off x="1435982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2700000">
            <a:off x="1955762" y="365981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2700000">
            <a:off x="2108162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2700000">
            <a:off x="2257442" y="3700758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2700000">
            <a:off x="2747850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2700000">
            <a:off x="2922930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2700000">
            <a:off x="3035882" y="373182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2700000">
            <a:off x="3035882" y="4235878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2700000">
            <a:off x="3053298" y="440400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2700000">
            <a:off x="3035882" y="4620025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2700000">
            <a:off x="3035882" y="5052073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2700000">
            <a:off x="3039070" y="524080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2700000">
            <a:off x="3035882" y="5456825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2700000">
            <a:off x="3188282" y="5816865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rot="2700000">
            <a:off x="3340682" y="583747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2700000">
            <a:off x="3520378" y="583747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rot="2700000">
            <a:off x="3971986" y="583370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rot="2700000">
            <a:off x="4178978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rot="2700000">
            <a:off x="4404034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2700000">
            <a:off x="4836082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2700000">
            <a:off x="5029426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2700000">
            <a:off x="5237066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2700000">
            <a:off x="5964102" y="5086326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2700000">
            <a:off x="5964102" y="488076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2700000">
            <a:off x="5964102" y="4692033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120000" flipH="1">
            <a:off x="5601711" y="3825044"/>
            <a:ext cx="1283539" cy="12601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5652121" y="3825044"/>
            <a:ext cx="1008111" cy="10441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>
            <a:off x="5638473" y="3789040"/>
            <a:ext cx="877743" cy="9119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5650173" y="3802689"/>
            <a:ext cx="506003" cy="5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H="1">
            <a:off x="5672219" y="3802688"/>
            <a:ext cx="269882" cy="2540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H="1">
            <a:off x="5532213" y="5682009"/>
            <a:ext cx="767980" cy="8192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5684613" y="5946091"/>
            <a:ext cx="591471" cy="606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5948853" y="6210016"/>
            <a:ext cx="351340" cy="3424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rot="2700000">
            <a:off x="6900206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2700000">
            <a:off x="7113042" y="368711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2700000">
            <a:off x="7356362" y="365981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2700000">
            <a:off x="7764302" y="365981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rot="2700000">
            <a:off x="7930350" y="3690878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flipH="1">
            <a:off x="7930350" y="4060236"/>
            <a:ext cx="325630" cy="3527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rot="2700000">
            <a:off x="3659846" y="368392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H="1">
            <a:off x="3362941" y="3820104"/>
            <a:ext cx="921028" cy="10011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flipH="1">
            <a:off x="3370997" y="3820104"/>
            <a:ext cx="1346448" cy="13796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flipH="1">
            <a:off x="3362941" y="3820104"/>
            <a:ext cx="1874126" cy="1813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>
            <a:stCxn id="55" idx="10"/>
          </p:cNvCxnSpPr>
          <p:nvPr/>
        </p:nvCxnSpPr>
        <p:spPr>
          <a:xfrm flipH="1">
            <a:off x="3500265" y="3806459"/>
            <a:ext cx="2149908" cy="2142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flipH="1">
            <a:off x="3971828" y="4236620"/>
            <a:ext cx="1700391" cy="17138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flipH="1">
            <a:off x="4443060" y="4727028"/>
            <a:ext cx="1229159" cy="12222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4836082" y="5157192"/>
            <a:ext cx="836137" cy="8057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flipH="1">
            <a:off x="5341408" y="5633952"/>
            <a:ext cx="308765" cy="3016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2700000">
            <a:off x="3337391" y="3990583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-2700000">
            <a:off x="3677176" y="3801768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-2700000">
            <a:off x="3409399" y="439906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2700000">
            <a:off x="3749184" y="421025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2700000">
            <a:off x="3806335" y="4004231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2700000">
            <a:off x="4146120" y="3815416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-2700000">
            <a:off x="3374287" y="4854679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rot="-2700000">
            <a:off x="3714072" y="4665864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2700000">
            <a:off x="3806335" y="439906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-2700000">
            <a:off x="4146120" y="421025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2700000">
            <a:off x="4273495" y="391857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-2700000">
            <a:off x="3409399" y="5214719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-2700000">
            <a:off x="3749184" y="5025904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2700000">
            <a:off x="3374287" y="5695209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2700000">
            <a:off x="3714072" y="5506394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-2700000">
            <a:off x="3800503" y="571877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rot="-2700000">
            <a:off x="4140288" y="552996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 rot="-2700000">
            <a:off x="4273495" y="571877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rot="-2700000">
            <a:off x="4613280" y="552996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2700000">
            <a:off x="4705543" y="571877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-2700000">
            <a:off x="5045328" y="552996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2700000">
            <a:off x="5137591" y="5767217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2700000">
            <a:off x="5477376" y="5578402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rot="-2700000">
            <a:off x="3878343" y="4778903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-2700000">
            <a:off x="4218128" y="4590088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2700000">
            <a:off x="3816215" y="5255663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2700000">
            <a:off x="4156000" y="5066848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2700000">
            <a:off x="4263615" y="5286727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2700000">
            <a:off x="4603400" y="5097912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rot="-2700000">
            <a:off x="4732839" y="5286727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2700000">
            <a:off x="5072624" y="5097912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2700000">
            <a:off x="4362919" y="4305911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2700000">
            <a:off x="4702704" y="4117096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2700000">
            <a:off x="4310391" y="4782671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rot="-2700000">
            <a:off x="4650176" y="4593856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rot="-2700000">
            <a:off x="4709311" y="482361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-2700000">
            <a:off x="5049096" y="463480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2700000">
            <a:off x="4763903" y="433697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2700000">
            <a:off x="5103688" y="4148160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2700000">
            <a:off x="5209599" y="5259431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2700000">
            <a:off x="5549384" y="5070616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rot="-2700000">
            <a:off x="5246495" y="4782671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-2700000">
            <a:off x="5586280" y="4593856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2700000">
            <a:off x="5174487" y="4385417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2700000">
            <a:off x="5514272" y="4196602"/>
            <a:ext cx="3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2700000">
            <a:off x="4742439" y="389909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 rot="-2700000">
            <a:off x="5160839" y="3930159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>
            <a:off x="7718310" y="2551256"/>
            <a:ext cx="9892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>
            <a:off x="7764302" y="5966696"/>
            <a:ext cx="94321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>
            <a:off x="8460432" y="2551256"/>
            <a:ext cx="0" cy="34154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>
            <a:off x="8255980" y="3789040"/>
            <a:ext cx="4515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 rot="-8100000">
            <a:off x="8267827" y="5953863"/>
            <a:ext cx="3943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 rot="-8100000">
            <a:off x="8258662" y="3784457"/>
            <a:ext cx="3943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-8100000">
            <a:off x="8258662" y="2560321"/>
            <a:ext cx="3943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9" name="TextovéPole 298"/>
          <p:cNvSpPr txBox="1"/>
          <p:nvPr/>
        </p:nvSpPr>
        <p:spPr>
          <a:xfrm rot="16200000">
            <a:off x="8021402" y="479484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00" name="TextovéPole 299"/>
          <p:cNvSpPr txBox="1"/>
          <p:nvPr/>
        </p:nvSpPr>
        <p:spPr>
          <a:xfrm rot="16200000">
            <a:off x="8079912" y="297647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cxnSp>
        <p:nvCxnSpPr>
          <p:cNvPr id="302" name="Přímá spojnice 301"/>
          <p:cNvCxnSpPr/>
          <p:nvPr/>
        </p:nvCxnSpPr>
        <p:spPr>
          <a:xfrm rot="-60000" flipV="1">
            <a:off x="3057099" y="1700808"/>
            <a:ext cx="16381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 rot="60000" flipV="1">
            <a:off x="5881792" y="1700808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Přímá spojnice 306"/>
          <p:cNvCxnSpPr/>
          <p:nvPr/>
        </p:nvCxnSpPr>
        <p:spPr>
          <a:xfrm>
            <a:off x="3043451" y="2204864"/>
            <a:ext cx="28383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Přímá spojnice 307"/>
          <p:cNvCxnSpPr/>
          <p:nvPr/>
        </p:nvCxnSpPr>
        <p:spPr>
          <a:xfrm>
            <a:off x="3059832" y="1872120"/>
            <a:ext cx="28383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Přímá spojnice 311"/>
          <p:cNvCxnSpPr/>
          <p:nvPr/>
        </p:nvCxnSpPr>
        <p:spPr>
          <a:xfrm rot="-120000" flipV="1">
            <a:off x="3207616" y="2070140"/>
            <a:ext cx="13648" cy="35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 rot="-60000" flipV="1">
            <a:off x="3346368" y="2060848"/>
            <a:ext cx="13648" cy="35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60000" flipV="1">
            <a:off x="5751424" y="2060848"/>
            <a:ext cx="13648" cy="35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60000" flipV="1">
            <a:off x="5627884" y="2060941"/>
            <a:ext cx="13648" cy="35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-2700000">
            <a:off x="2932000" y="1871826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Přímá spojnice 317"/>
          <p:cNvCxnSpPr/>
          <p:nvPr/>
        </p:nvCxnSpPr>
        <p:spPr>
          <a:xfrm rot="-2700000">
            <a:off x="2917080" y="2217264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Přímá spojnice 318"/>
          <p:cNvCxnSpPr/>
          <p:nvPr/>
        </p:nvCxnSpPr>
        <p:spPr>
          <a:xfrm rot="-2700000">
            <a:off x="3058600" y="2206112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2700000">
            <a:off x="3211000" y="221976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Přímá spojnice 320"/>
          <p:cNvCxnSpPr/>
          <p:nvPr/>
        </p:nvCxnSpPr>
        <p:spPr>
          <a:xfrm rot="-2700000">
            <a:off x="5478304" y="2207384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-2700000">
            <a:off x="5617056" y="2203616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 rot="-2700000">
            <a:off x="5742160" y="2206112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Přímá spojnice 323"/>
          <p:cNvCxnSpPr/>
          <p:nvPr/>
        </p:nvCxnSpPr>
        <p:spPr>
          <a:xfrm rot="-2700000">
            <a:off x="5740312" y="1873368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5" name="TextovéPole 324"/>
          <p:cNvSpPr txBox="1"/>
          <p:nvPr/>
        </p:nvSpPr>
        <p:spPr>
          <a:xfrm>
            <a:off x="4207289" y="155679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1296</a:t>
            </a:r>
            <a:endParaRPr lang="cs-CZ" dirty="0"/>
          </a:p>
        </p:txBody>
      </p:sp>
      <p:sp>
        <p:nvSpPr>
          <p:cNvPr id="326" name="TextovéPole 325"/>
          <p:cNvSpPr txBox="1"/>
          <p:nvPr/>
        </p:nvSpPr>
        <p:spPr>
          <a:xfrm>
            <a:off x="4211960" y="19168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327" name="TextovéPole 326"/>
          <p:cNvSpPr txBox="1"/>
          <p:nvPr/>
        </p:nvSpPr>
        <p:spPr>
          <a:xfrm>
            <a:off x="5148064" y="21328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28" name="TextovéPole 327"/>
          <p:cNvSpPr txBox="1"/>
          <p:nvPr/>
        </p:nvSpPr>
        <p:spPr>
          <a:xfrm>
            <a:off x="3361208" y="21235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29" name="TextovéPole 328"/>
          <p:cNvSpPr txBox="1"/>
          <p:nvPr/>
        </p:nvSpPr>
        <p:spPr>
          <a:xfrm>
            <a:off x="5868144" y="19075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30" name="TextovéPole 329"/>
          <p:cNvSpPr txBox="1"/>
          <p:nvPr/>
        </p:nvSpPr>
        <p:spPr>
          <a:xfrm>
            <a:off x="2627784" y="19168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31" name="TextovéPole 330"/>
          <p:cNvSpPr txBox="1"/>
          <p:nvPr/>
        </p:nvSpPr>
        <p:spPr>
          <a:xfrm>
            <a:off x="4404034" y="298766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335" name="Přímá spojnice se šipkou 334"/>
          <p:cNvCxnSpPr>
            <a:stCxn id="331" idx="0"/>
            <a:endCxn id="29" idx="2"/>
          </p:cNvCxnSpPr>
          <p:nvPr/>
        </p:nvCxnSpPr>
        <p:spPr>
          <a:xfrm flipH="1" flipV="1">
            <a:off x="4506557" y="2744600"/>
            <a:ext cx="45114" cy="2430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se šipkou 336"/>
          <p:cNvCxnSpPr>
            <a:stCxn id="331" idx="2"/>
            <a:endCxn id="144" idx="0"/>
          </p:cNvCxnSpPr>
          <p:nvPr/>
        </p:nvCxnSpPr>
        <p:spPr>
          <a:xfrm flipH="1">
            <a:off x="4491480" y="3356992"/>
            <a:ext cx="60191" cy="27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8" name="TextovéPole 337"/>
          <p:cNvSpPr txBox="1"/>
          <p:nvPr/>
        </p:nvSpPr>
        <p:spPr>
          <a:xfrm>
            <a:off x="6516216" y="1916832"/>
            <a:ext cx="28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40" name="Přímá spojnice se šipkou 339"/>
          <p:cNvCxnSpPr>
            <a:stCxn id="338" idx="1"/>
          </p:cNvCxnSpPr>
          <p:nvPr/>
        </p:nvCxnSpPr>
        <p:spPr>
          <a:xfrm flipH="1">
            <a:off x="5720529" y="2101498"/>
            <a:ext cx="795687" cy="463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1" name="TextovéPole 340"/>
          <p:cNvSpPr txBox="1"/>
          <p:nvPr/>
        </p:nvSpPr>
        <p:spPr>
          <a:xfrm>
            <a:off x="6807926" y="2292829"/>
            <a:ext cx="289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345" name="Přímá spojnice se šipkou 344"/>
          <p:cNvCxnSpPr>
            <a:stCxn id="341" idx="1"/>
          </p:cNvCxnSpPr>
          <p:nvPr/>
        </p:nvCxnSpPr>
        <p:spPr>
          <a:xfrm flipH="1">
            <a:off x="6039456" y="2477495"/>
            <a:ext cx="768470" cy="3754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6" name="TextovéPole 345"/>
          <p:cNvSpPr txBox="1"/>
          <p:nvPr/>
        </p:nvSpPr>
        <p:spPr>
          <a:xfrm>
            <a:off x="7097552" y="26891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348" name="Přímá spojnice se šipkou 347"/>
          <p:cNvCxnSpPr>
            <a:stCxn id="346" idx="1"/>
          </p:cNvCxnSpPr>
          <p:nvPr/>
        </p:nvCxnSpPr>
        <p:spPr>
          <a:xfrm flipH="1">
            <a:off x="5903174" y="2873798"/>
            <a:ext cx="1194378" cy="4968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9" name="TextovéPole 348"/>
          <p:cNvSpPr txBox="1"/>
          <p:nvPr/>
        </p:nvSpPr>
        <p:spPr>
          <a:xfrm>
            <a:off x="1955762" y="24210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351" name="Přímá spojnice se šipkou 350"/>
          <p:cNvCxnSpPr>
            <a:stCxn id="349" idx="3"/>
          </p:cNvCxnSpPr>
          <p:nvPr/>
        </p:nvCxnSpPr>
        <p:spPr>
          <a:xfrm>
            <a:off x="2255844" y="2605686"/>
            <a:ext cx="355104" cy="1926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2" name="TextovéPole 351"/>
          <p:cNvSpPr txBox="1"/>
          <p:nvPr/>
        </p:nvSpPr>
        <p:spPr>
          <a:xfrm>
            <a:off x="1492766" y="263226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354" name="Přímá spojnice se šipkou 353"/>
          <p:cNvCxnSpPr/>
          <p:nvPr/>
        </p:nvCxnSpPr>
        <p:spPr>
          <a:xfrm>
            <a:off x="1747964" y="2960948"/>
            <a:ext cx="1089172" cy="6704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5" name="TextovéPole 354"/>
          <p:cNvSpPr txBox="1"/>
          <p:nvPr/>
        </p:nvSpPr>
        <p:spPr>
          <a:xfrm>
            <a:off x="611560" y="2477495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359" name="Přímá spojnice se šipkou 358"/>
          <p:cNvCxnSpPr>
            <a:stCxn id="355" idx="2"/>
            <a:endCxn id="91" idx="1"/>
          </p:cNvCxnSpPr>
          <p:nvPr/>
        </p:nvCxnSpPr>
        <p:spPr>
          <a:xfrm>
            <a:off x="758395" y="2846827"/>
            <a:ext cx="235637" cy="27395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0" name="TextovéPole 359"/>
          <p:cNvSpPr txBox="1"/>
          <p:nvPr/>
        </p:nvSpPr>
        <p:spPr>
          <a:xfrm>
            <a:off x="1796180" y="559113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364" name="Přímá spojnice se šipkou 363"/>
          <p:cNvCxnSpPr>
            <a:stCxn id="360" idx="3"/>
          </p:cNvCxnSpPr>
          <p:nvPr/>
        </p:nvCxnSpPr>
        <p:spPr>
          <a:xfrm flipV="1">
            <a:off x="2102674" y="5255663"/>
            <a:ext cx="1743414" cy="5201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213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19" name="Přímá spojnice 118"/>
          <p:cNvCxnSpPr/>
          <p:nvPr/>
        </p:nvCxnSpPr>
        <p:spPr>
          <a:xfrm>
            <a:off x="-2484784" y="4335358"/>
            <a:ext cx="0" cy="173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529756" y="1052736"/>
            <a:ext cx="8177764" cy="72008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Bednění základového pasu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31640" y="1914164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Rozpěra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0" name="Obdélník 309"/>
          <p:cNvSpPr/>
          <p:nvPr/>
        </p:nvSpPr>
        <p:spPr>
          <a:xfrm>
            <a:off x="1331640" y="2346212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Stěna - bočnice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1" name="Obdélník 310"/>
          <p:cNvSpPr/>
          <p:nvPr/>
        </p:nvSpPr>
        <p:spPr>
          <a:xfrm>
            <a:off x="1331640" y="2780928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Stahovací prkno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2" name="Obdélník 311"/>
          <p:cNvSpPr/>
          <p:nvPr/>
        </p:nvSpPr>
        <p:spPr>
          <a:xfrm>
            <a:off x="1331640" y="3212976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Svlak</a:t>
            </a:r>
            <a:r>
              <a:rPr lang="cs-CZ" b="1" dirty="0" smtClean="0">
                <a:solidFill>
                  <a:schemeClr val="tx1"/>
                </a:solidFill>
              </a:rPr>
              <a:t> 100 x 24 mm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3" name="Obdélník 312"/>
          <p:cNvSpPr/>
          <p:nvPr/>
        </p:nvSpPr>
        <p:spPr>
          <a:xfrm>
            <a:off x="1331640" y="3645024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Vzpěra  100 x 24 mm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9756" y="1914164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4" name="Obdélník 313"/>
          <p:cNvSpPr/>
          <p:nvPr/>
        </p:nvSpPr>
        <p:spPr>
          <a:xfrm>
            <a:off x="539552" y="2346212"/>
            <a:ext cx="729876" cy="36270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15" name="Obdélník 314"/>
          <p:cNvSpPr/>
          <p:nvPr/>
        </p:nvSpPr>
        <p:spPr>
          <a:xfrm>
            <a:off x="539552" y="2780928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6" name="Obdélník 315"/>
          <p:cNvSpPr/>
          <p:nvPr/>
        </p:nvSpPr>
        <p:spPr>
          <a:xfrm>
            <a:off x="539552" y="3212976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7" name="Obdélník 316"/>
          <p:cNvSpPr/>
          <p:nvPr/>
        </p:nvSpPr>
        <p:spPr>
          <a:xfrm>
            <a:off x="539552" y="3645024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8" name="Obdélník 317"/>
          <p:cNvSpPr/>
          <p:nvPr/>
        </p:nvSpPr>
        <p:spPr>
          <a:xfrm>
            <a:off x="539552" y="4077072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9" name="Obdélník 318"/>
          <p:cNvSpPr/>
          <p:nvPr/>
        </p:nvSpPr>
        <p:spPr>
          <a:xfrm>
            <a:off x="539552" y="4509120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0" name="Obdélník 319"/>
          <p:cNvSpPr/>
          <p:nvPr/>
        </p:nvSpPr>
        <p:spPr>
          <a:xfrm>
            <a:off x="1331640" y="4077072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Záložka 100 x 24 mm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1" name="Obdélník 320"/>
          <p:cNvSpPr/>
          <p:nvPr/>
        </p:nvSpPr>
        <p:spPr>
          <a:xfrm>
            <a:off x="1331640" y="4509120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kolík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2" name="Obdélník 321"/>
          <p:cNvSpPr/>
          <p:nvPr/>
        </p:nvSpPr>
        <p:spPr>
          <a:xfrm>
            <a:off x="1331640" y="4941168"/>
            <a:ext cx="7375880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Zabetonovaná část pasu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3" name="Obdélník 322"/>
          <p:cNvSpPr/>
          <p:nvPr/>
        </p:nvSpPr>
        <p:spPr>
          <a:xfrm>
            <a:off x="568110" y="4938500"/>
            <a:ext cx="729876" cy="36270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962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08720"/>
            <a:ext cx="221849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Jednostupňová patka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 flipH="1">
            <a:off x="2915816" y="1678631"/>
            <a:ext cx="133316" cy="50490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6495852" y="1678633"/>
            <a:ext cx="101888" cy="50627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33534" y="2387444"/>
            <a:ext cx="3456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032536" y="5915843"/>
            <a:ext cx="347004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32536" y="19553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rot="-2880000">
            <a:off x="3008714" y="200496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-2880000">
            <a:off x="3022362" y="208091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-2880000">
            <a:off x="3008714" y="218021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880000">
            <a:off x="3025310" y="22469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-2880000">
            <a:off x="3022362" y="23378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6385848" y="195933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rot="-2880000">
            <a:off x="6362026" y="200890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-2880000">
            <a:off x="6375674" y="20848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-2880000">
            <a:off x="6362026" y="21841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-2880000">
            <a:off x="6378622" y="22509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-2880000">
            <a:off x="6375674" y="23418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3032536" y="602861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Přímá spojnice 65"/>
          <p:cNvCxnSpPr/>
          <p:nvPr/>
        </p:nvCxnSpPr>
        <p:spPr>
          <a:xfrm rot="-2880000">
            <a:off x="3008714" y="60781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-2880000">
            <a:off x="3022362" y="615412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-2880000">
            <a:off x="3008714" y="62534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-2880000">
            <a:off x="3025310" y="63201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rot="-2880000">
            <a:off x="3022362" y="64110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bdélník 71"/>
          <p:cNvSpPr/>
          <p:nvPr/>
        </p:nvSpPr>
        <p:spPr>
          <a:xfrm>
            <a:off x="6375968" y="604226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nice 74"/>
          <p:cNvCxnSpPr/>
          <p:nvPr/>
        </p:nvCxnSpPr>
        <p:spPr>
          <a:xfrm rot="-2880000">
            <a:off x="6352146" y="60918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rot="-2880000">
            <a:off x="6365794" y="61677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rot="-2880000">
            <a:off x="6352146" y="62670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-2880000">
            <a:off x="6368742" y="63338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rot="-2880000">
            <a:off x="6365794" y="642474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Obdélník 88"/>
          <p:cNvSpPr/>
          <p:nvPr/>
        </p:nvSpPr>
        <p:spPr>
          <a:xfrm rot="-5400000">
            <a:off x="3301656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0" name="Přímá spojnice 89"/>
          <p:cNvCxnSpPr/>
          <p:nvPr/>
        </p:nvCxnSpPr>
        <p:spPr>
          <a:xfrm rot="-8100000">
            <a:off x="311075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8100000">
            <a:off x="3213824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8100000">
            <a:off x="3300728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-8100000">
            <a:off x="338261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-8100000">
            <a:off x="345714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Obdélník 94"/>
          <p:cNvSpPr/>
          <p:nvPr/>
        </p:nvSpPr>
        <p:spPr>
          <a:xfrm rot="-5400000">
            <a:off x="6103680" y="587548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6" name="Přímá spojnice 95"/>
          <p:cNvCxnSpPr/>
          <p:nvPr/>
        </p:nvCxnSpPr>
        <p:spPr>
          <a:xfrm rot="-8100000">
            <a:off x="5912776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-8100000">
            <a:off x="6015848" y="60945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rot="-8100000">
            <a:off x="610275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rot="-8100000">
            <a:off x="6184640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rot="-8100000">
            <a:off x="6259168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Obdélník 100"/>
          <p:cNvSpPr/>
          <p:nvPr/>
        </p:nvSpPr>
        <p:spPr>
          <a:xfrm rot="-5400000">
            <a:off x="611732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2" name="Přímá spojnice 101"/>
          <p:cNvCxnSpPr/>
          <p:nvPr/>
        </p:nvCxnSpPr>
        <p:spPr>
          <a:xfrm rot="-8100000">
            <a:off x="592642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8100000">
            <a:off x="602949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-8100000">
            <a:off x="611640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-8100000">
            <a:off x="619828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-8100000">
            <a:off x="627281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Obdélník 106"/>
          <p:cNvSpPr/>
          <p:nvPr/>
        </p:nvSpPr>
        <p:spPr>
          <a:xfrm rot="-5400000">
            <a:off x="3301656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8" name="Přímá spojnice 107"/>
          <p:cNvCxnSpPr/>
          <p:nvPr/>
        </p:nvCxnSpPr>
        <p:spPr>
          <a:xfrm rot="-8100000">
            <a:off x="311075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rot="-8100000">
            <a:off x="3213824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rot="-8100000">
            <a:off x="330072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8100000">
            <a:off x="338261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8100000">
            <a:off x="345714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Obdélník 112"/>
          <p:cNvSpPr/>
          <p:nvPr/>
        </p:nvSpPr>
        <p:spPr>
          <a:xfrm rot="-5400000">
            <a:off x="4694584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4" name="Přímá spojnice 113"/>
          <p:cNvCxnSpPr/>
          <p:nvPr/>
        </p:nvCxnSpPr>
        <p:spPr>
          <a:xfrm rot="-8100000">
            <a:off x="4503680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-8100000">
            <a:off x="460675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8100000">
            <a:off x="469365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8100000">
            <a:off x="477554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8100000">
            <a:off x="485007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 rot="-5400000">
            <a:off x="472564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5" name="Přímá spojnice 124"/>
          <p:cNvCxnSpPr/>
          <p:nvPr/>
        </p:nvCxnSpPr>
        <p:spPr>
          <a:xfrm rot="-8100000">
            <a:off x="453474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8100000">
            <a:off x="463781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-8100000">
            <a:off x="472472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8100000">
            <a:off x="480660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8100000">
            <a:off x="488113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Obdélník 131"/>
          <p:cNvSpPr/>
          <p:nvPr/>
        </p:nvSpPr>
        <p:spPr>
          <a:xfrm rot="16200000">
            <a:off x="2915801" y="4151643"/>
            <a:ext cx="3420398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790364" y="2713525"/>
            <a:ext cx="54888" cy="2934269"/>
          </a:xfrm>
          <a:custGeom>
            <a:avLst/>
            <a:gdLst>
              <a:gd name="connsiteX0" fmla="*/ 27296 w 54888"/>
              <a:gd name="connsiteY0" fmla="*/ 0 h 2934269"/>
              <a:gd name="connsiteX1" fmla="*/ 27296 w 54888"/>
              <a:gd name="connsiteY1" fmla="*/ 122830 h 2934269"/>
              <a:gd name="connsiteX2" fmla="*/ 40943 w 54888"/>
              <a:gd name="connsiteY2" fmla="*/ 627797 h 2934269"/>
              <a:gd name="connsiteX3" fmla="*/ 54591 w 54888"/>
              <a:gd name="connsiteY3" fmla="*/ 1037230 h 2934269"/>
              <a:gd name="connsiteX4" fmla="*/ 27296 w 54888"/>
              <a:gd name="connsiteY4" fmla="*/ 1528549 h 2934269"/>
              <a:gd name="connsiteX5" fmla="*/ 13648 w 54888"/>
              <a:gd name="connsiteY5" fmla="*/ 2115403 h 2934269"/>
              <a:gd name="connsiteX6" fmla="*/ 0 w 54888"/>
              <a:gd name="connsiteY6" fmla="*/ 2934269 h 2934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888" h="2934269">
                <a:moveTo>
                  <a:pt x="27296" y="0"/>
                </a:moveTo>
                <a:cubicBezTo>
                  <a:pt x="27296" y="9098"/>
                  <a:pt x="25022" y="18197"/>
                  <a:pt x="27296" y="122830"/>
                </a:cubicBezTo>
                <a:cubicBezTo>
                  <a:pt x="29570" y="227463"/>
                  <a:pt x="36394" y="475397"/>
                  <a:pt x="40943" y="627797"/>
                </a:cubicBezTo>
                <a:cubicBezTo>
                  <a:pt x="45492" y="780197"/>
                  <a:pt x="56865" y="887105"/>
                  <a:pt x="54591" y="1037230"/>
                </a:cubicBezTo>
                <a:cubicBezTo>
                  <a:pt x="52317" y="1187355"/>
                  <a:pt x="34120" y="1348853"/>
                  <a:pt x="27296" y="1528549"/>
                </a:cubicBezTo>
                <a:cubicBezTo>
                  <a:pt x="20472" y="1708245"/>
                  <a:pt x="18197" y="1881116"/>
                  <a:pt x="13648" y="2115403"/>
                </a:cubicBezTo>
                <a:cubicBezTo>
                  <a:pt x="9099" y="2349690"/>
                  <a:pt x="0" y="2800066"/>
                  <a:pt x="0" y="293426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endCxn id="124" idx="0"/>
          </p:cNvCxnSpPr>
          <p:nvPr/>
        </p:nvCxnSpPr>
        <p:spPr>
          <a:xfrm flipH="1" flipV="1">
            <a:off x="4563624" y="2333444"/>
            <a:ext cx="254184" cy="380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29" idx="0"/>
          </p:cNvCxnSpPr>
          <p:nvPr/>
        </p:nvCxnSpPr>
        <p:spPr>
          <a:xfrm flipH="1">
            <a:off x="4817660" y="2373796"/>
            <a:ext cx="186388" cy="3397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29" idx="6"/>
          </p:cNvCxnSpPr>
          <p:nvPr/>
        </p:nvCxnSpPr>
        <p:spPr>
          <a:xfrm flipV="1">
            <a:off x="4513395" y="5647794"/>
            <a:ext cx="276969" cy="4331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113" idx="2"/>
          </p:cNvCxnSpPr>
          <p:nvPr/>
        </p:nvCxnSpPr>
        <p:spPr>
          <a:xfrm flipH="1" flipV="1">
            <a:off x="4796720" y="5647794"/>
            <a:ext cx="167888" cy="43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olný tvar 41"/>
          <p:cNvSpPr/>
          <p:nvPr/>
        </p:nvSpPr>
        <p:spPr>
          <a:xfrm>
            <a:off x="3275463" y="4146540"/>
            <a:ext cx="3002507" cy="27550"/>
          </a:xfrm>
          <a:custGeom>
            <a:avLst/>
            <a:gdLst>
              <a:gd name="connsiteX0" fmla="*/ 0 w 3002507"/>
              <a:gd name="connsiteY0" fmla="*/ 0 h 27550"/>
              <a:gd name="connsiteX1" fmla="*/ 627797 w 3002507"/>
              <a:gd name="connsiteY1" fmla="*/ 27296 h 27550"/>
              <a:gd name="connsiteX2" fmla="*/ 1187355 w 3002507"/>
              <a:gd name="connsiteY2" fmla="*/ 13648 h 27550"/>
              <a:gd name="connsiteX3" fmla="*/ 1583140 w 3002507"/>
              <a:gd name="connsiteY3" fmla="*/ 13648 h 27550"/>
              <a:gd name="connsiteX4" fmla="*/ 3002507 w 3002507"/>
              <a:gd name="connsiteY4" fmla="*/ 0 h 27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2507" h="27550">
                <a:moveTo>
                  <a:pt x="0" y="0"/>
                </a:moveTo>
                <a:cubicBezTo>
                  <a:pt x="214952" y="12510"/>
                  <a:pt x="429905" y="25021"/>
                  <a:pt x="627797" y="27296"/>
                </a:cubicBezTo>
                <a:cubicBezTo>
                  <a:pt x="825689" y="29571"/>
                  <a:pt x="1028131" y="15923"/>
                  <a:pt x="1187355" y="13648"/>
                </a:cubicBezTo>
                <a:cubicBezTo>
                  <a:pt x="1346579" y="11373"/>
                  <a:pt x="1583140" y="13648"/>
                  <a:pt x="1583140" y="13648"/>
                </a:cubicBezTo>
                <a:lnTo>
                  <a:pt x="3002507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 flipV="1">
            <a:off x="3032536" y="4043628"/>
            <a:ext cx="242927" cy="1029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3032536" y="4174090"/>
            <a:ext cx="242927" cy="1575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V="1">
            <a:off x="6277970" y="4043628"/>
            <a:ext cx="204234" cy="1166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stCxn id="42" idx="4"/>
          </p:cNvCxnSpPr>
          <p:nvPr/>
        </p:nvCxnSpPr>
        <p:spPr>
          <a:xfrm>
            <a:off x="6277970" y="4146540"/>
            <a:ext cx="204234" cy="185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6948264" y="1681012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6948264" y="6735220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7814695" y="1684086"/>
            <a:ext cx="66599" cy="50791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>
            <a:off x="7236296" y="1684086"/>
            <a:ext cx="81300" cy="50572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6948264" y="237379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6948264" y="2498900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>
            <a:off x="6948264" y="591583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>
            <a:off x="6948264" y="603255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rot="2700000">
            <a:off x="766647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2700000">
            <a:off x="707299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2700000">
            <a:off x="7072998" y="2370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2700000">
            <a:off x="7094146" y="25034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2700000">
            <a:off x="7701274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2700000">
            <a:off x="7138858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2700000">
            <a:off x="7125210" y="60294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2700000">
            <a:off x="7138858" y="59264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TextovéPole 171"/>
          <p:cNvSpPr txBox="1"/>
          <p:nvPr/>
        </p:nvSpPr>
        <p:spPr>
          <a:xfrm rot="16200000">
            <a:off x="7382623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1600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 rot="16200000">
            <a:off x="6806559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 rot="16200000">
            <a:off x="6923578" y="24841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 rot="16200000">
            <a:off x="6865068" y="195145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 rot="16200000">
            <a:off x="6986294" y="55218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 rot="16200000">
            <a:off x="6937076" y="62150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183" name="Přímá spojnice 182"/>
          <p:cNvCxnSpPr/>
          <p:nvPr/>
        </p:nvCxnSpPr>
        <p:spPr>
          <a:xfrm flipV="1">
            <a:off x="2915816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flipV="1">
            <a:off x="6588224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2915816" y="148478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2915816" y="112474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flipH="1">
            <a:off x="3042229" y="1278052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flipH="1">
            <a:off x="6482017" y="1285990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-2760000">
            <a:off x="2770773" y="149374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-2760000">
            <a:off x="2909525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-2760000">
            <a:off x="2773045" y="111577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-2760000">
            <a:off x="6437441" y="150311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-2760000">
            <a:off x="6340109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-2760000">
            <a:off x="6453361" y="113319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0" name="TextovéPole 199"/>
          <p:cNvSpPr txBox="1"/>
          <p:nvPr/>
        </p:nvSpPr>
        <p:spPr>
          <a:xfrm>
            <a:off x="4441632" y="120110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201" name="TextovéPole 200"/>
          <p:cNvSpPr txBox="1"/>
          <p:nvPr/>
        </p:nvSpPr>
        <p:spPr>
          <a:xfrm>
            <a:off x="3043840" y="11967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02" name="TextovéPole 201"/>
          <p:cNvSpPr txBox="1"/>
          <p:nvPr/>
        </p:nvSpPr>
        <p:spPr>
          <a:xfrm>
            <a:off x="6111288" y="11892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03" name="TextovéPole 202"/>
          <p:cNvSpPr txBox="1"/>
          <p:nvPr/>
        </p:nvSpPr>
        <p:spPr>
          <a:xfrm>
            <a:off x="4353632" y="83671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1248</a:t>
            </a:r>
            <a:endParaRPr lang="cs-CZ" dirty="0"/>
          </a:p>
        </p:txBody>
      </p:sp>
      <p:sp>
        <p:nvSpPr>
          <p:cNvPr id="206" name="TextovéPole 205"/>
          <p:cNvSpPr txBox="1"/>
          <p:nvPr/>
        </p:nvSpPr>
        <p:spPr>
          <a:xfrm>
            <a:off x="395536" y="16195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7" name="Obdélník 206"/>
          <p:cNvSpPr/>
          <p:nvPr/>
        </p:nvSpPr>
        <p:spPr>
          <a:xfrm>
            <a:off x="690810" y="1611384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Stěna - bočnice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8" name="TextovéPole 207"/>
          <p:cNvSpPr txBox="1"/>
          <p:nvPr/>
        </p:nvSpPr>
        <p:spPr>
          <a:xfrm>
            <a:off x="6804248" y="52292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10" name="Přímá spojnice se šipkou 209"/>
          <p:cNvCxnSpPr>
            <a:stCxn id="208" idx="1"/>
          </p:cNvCxnSpPr>
          <p:nvPr/>
        </p:nvCxnSpPr>
        <p:spPr>
          <a:xfrm flipH="1">
            <a:off x="6603158" y="5413866"/>
            <a:ext cx="201090" cy="832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se šipkou 212"/>
          <p:cNvCxnSpPr/>
          <p:nvPr/>
        </p:nvCxnSpPr>
        <p:spPr>
          <a:xfrm flipH="1" flipV="1">
            <a:off x="5436097" y="6016388"/>
            <a:ext cx="147636" cy="4618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ovéPole 214"/>
          <p:cNvSpPr txBox="1"/>
          <p:nvPr/>
        </p:nvSpPr>
        <p:spPr>
          <a:xfrm>
            <a:off x="5509915" y="638132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6" name="TextovéPole 215"/>
          <p:cNvSpPr txBox="1"/>
          <p:nvPr/>
        </p:nvSpPr>
        <p:spPr>
          <a:xfrm>
            <a:off x="395536" y="19795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683568" y="1959070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Svlak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9" name="TextovéPole 218"/>
          <p:cNvSpPr txBox="1"/>
          <p:nvPr/>
        </p:nvSpPr>
        <p:spPr>
          <a:xfrm>
            <a:off x="5509915" y="16288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21" name="Přímá spojnice se šipkou 220"/>
          <p:cNvCxnSpPr>
            <a:stCxn id="219" idx="2"/>
            <a:endCxn id="101" idx="3"/>
          </p:cNvCxnSpPr>
          <p:nvPr/>
        </p:nvCxnSpPr>
        <p:spPr>
          <a:xfrm>
            <a:off x="5663162" y="1998132"/>
            <a:ext cx="508166" cy="2813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se šipkou 222"/>
          <p:cNvCxnSpPr>
            <a:endCxn id="124" idx="3"/>
          </p:cNvCxnSpPr>
          <p:nvPr/>
        </p:nvCxnSpPr>
        <p:spPr>
          <a:xfrm flipH="1">
            <a:off x="4779648" y="1951455"/>
            <a:ext cx="730267" cy="32798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extovéPole 223"/>
          <p:cNvSpPr txBox="1"/>
          <p:nvPr/>
        </p:nvSpPr>
        <p:spPr>
          <a:xfrm>
            <a:off x="3355656" y="63813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26" name="Přímá spojnice se šipkou 225"/>
          <p:cNvCxnSpPr>
            <a:endCxn id="65" idx="3"/>
          </p:cNvCxnSpPr>
          <p:nvPr/>
        </p:nvCxnSpPr>
        <p:spPr>
          <a:xfrm flipH="1" flipV="1">
            <a:off x="3140536" y="6244638"/>
            <a:ext cx="283104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7" name="TextovéPole 226"/>
          <p:cNvSpPr txBox="1"/>
          <p:nvPr/>
        </p:nvSpPr>
        <p:spPr>
          <a:xfrm>
            <a:off x="395536" y="233958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8" name="Obdélník 227"/>
          <p:cNvSpPr/>
          <p:nvPr/>
        </p:nvSpPr>
        <p:spPr>
          <a:xfrm>
            <a:off x="669920" y="2346406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Dočasná rozpěra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9" name="TextovéPole 228"/>
          <p:cNvSpPr txBox="1"/>
          <p:nvPr/>
        </p:nvSpPr>
        <p:spPr>
          <a:xfrm>
            <a:off x="3923928" y="31409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31" name="Přímá spojnice se šipkou 230"/>
          <p:cNvCxnSpPr>
            <a:stCxn id="229" idx="3"/>
          </p:cNvCxnSpPr>
          <p:nvPr/>
        </p:nvCxnSpPr>
        <p:spPr>
          <a:xfrm>
            <a:off x="4206378" y="3325634"/>
            <a:ext cx="36562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TextovéPole 231"/>
          <p:cNvSpPr txBox="1"/>
          <p:nvPr/>
        </p:nvSpPr>
        <p:spPr>
          <a:xfrm>
            <a:off x="5436097" y="50851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34" name="Přímá spojnice se šipkou 233"/>
          <p:cNvCxnSpPr>
            <a:stCxn id="232" idx="1"/>
          </p:cNvCxnSpPr>
          <p:nvPr/>
        </p:nvCxnSpPr>
        <p:spPr>
          <a:xfrm flipH="1" flipV="1">
            <a:off x="4776716" y="5229200"/>
            <a:ext cx="659381" cy="406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se šipkou 235"/>
          <p:cNvCxnSpPr/>
          <p:nvPr/>
        </p:nvCxnSpPr>
        <p:spPr>
          <a:xfrm flipH="1" flipV="1">
            <a:off x="5436097" y="4174090"/>
            <a:ext cx="73818" cy="10551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8" name="TextovéPole 237"/>
          <p:cNvSpPr txBox="1"/>
          <p:nvPr/>
        </p:nvSpPr>
        <p:spPr>
          <a:xfrm>
            <a:off x="395536" y="26996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39" name="Obdélník 238"/>
          <p:cNvSpPr/>
          <p:nvPr/>
        </p:nvSpPr>
        <p:spPr>
          <a:xfrm>
            <a:off x="669920" y="2679150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Rádlovací</a:t>
            </a:r>
            <a:r>
              <a:rPr lang="cs-CZ" b="1" dirty="0" smtClean="0">
                <a:solidFill>
                  <a:schemeClr val="tx1"/>
                </a:solidFill>
              </a:rPr>
              <a:t> drát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405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4" name="Obdélník 63"/>
          <p:cNvSpPr/>
          <p:nvPr/>
        </p:nvSpPr>
        <p:spPr>
          <a:xfrm flipH="1">
            <a:off x="2915816" y="1678631"/>
            <a:ext cx="133316" cy="50490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 flipH="1">
            <a:off x="6495852" y="1678633"/>
            <a:ext cx="101888" cy="50627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033534" y="2387444"/>
            <a:ext cx="3456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032536" y="5915843"/>
            <a:ext cx="347004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032536" y="19553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 rot="-2880000">
            <a:off x="3008714" y="200496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rot="-2880000">
            <a:off x="3022362" y="208091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rot="-2880000">
            <a:off x="3008714" y="218021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rot="-2880000">
            <a:off x="3025310" y="22469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rot="-2880000">
            <a:off x="3022362" y="23378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bdélník 77"/>
          <p:cNvSpPr/>
          <p:nvPr/>
        </p:nvSpPr>
        <p:spPr>
          <a:xfrm>
            <a:off x="6385848" y="195933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0" name="Přímá spojnice 79"/>
          <p:cNvCxnSpPr/>
          <p:nvPr/>
        </p:nvCxnSpPr>
        <p:spPr>
          <a:xfrm rot="-2880000">
            <a:off x="6362026" y="200890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rot="-2880000">
            <a:off x="6375674" y="20848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-2880000">
            <a:off x="6362026" y="21841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rot="-2880000">
            <a:off x="6378622" y="22509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2880000">
            <a:off x="6375674" y="23418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3032536" y="602861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 rot="-2880000">
            <a:off x="3008714" y="60781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-2880000">
            <a:off x="3022362" y="615412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-2880000">
            <a:off x="3008714" y="62534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rot="-2880000">
            <a:off x="3025310" y="63201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2880000">
            <a:off x="3022362" y="64110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Obdélník 91"/>
          <p:cNvSpPr/>
          <p:nvPr/>
        </p:nvSpPr>
        <p:spPr>
          <a:xfrm>
            <a:off x="6375968" y="604226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3" name="Přímá spojnice 92"/>
          <p:cNvCxnSpPr/>
          <p:nvPr/>
        </p:nvCxnSpPr>
        <p:spPr>
          <a:xfrm rot="-2880000">
            <a:off x="6352146" y="60918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-2880000">
            <a:off x="6365794" y="61677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rot="-2880000">
            <a:off x="6352146" y="62670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rot="-2880000">
            <a:off x="6368742" y="63338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-2880000">
            <a:off x="6365794" y="642474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 rot="-5400000">
            <a:off x="3301656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 rot="-8100000">
            <a:off x="311075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rot="-8100000">
            <a:off x="3213824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rot="-8100000">
            <a:off x="3300728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rot="-8100000">
            <a:off x="338261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8100000">
            <a:off x="345714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Obdélník 103"/>
          <p:cNvSpPr/>
          <p:nvPr/>
        </p:nvSpPr>
        <p:spPr>
          <a:xfrm rot="-5400000">
            <a:off x="6103680" y="587548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5" name="Přímá spojnice 104"/>
          <p:cNvCxnSpPr/>
          <p:nvPr/>
        </p:nvCxnSpPr>
        <p:spPr>
          <a:xfrm rot="-8100000">
            <a:off x="5912776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-8100000">
            <a:off x="6015848" y="60945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rot="-8100000">
            <a:off x="610275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8100000">
            <a:off x="6184640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rot="-8100000">
            <a:off x="6259168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Obdélník 109"/>
          <p:cNvSpPr/>
          <p:nvPr/>
        </p:nvSpPr>
        <p:spPr>
          <a:xfrm rot="-5400000">
            <a:off x="611732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nice 110"/>
          <p:cNvCxnSpPr/>
          <p:nvPr/>
        </p:nvCxnSpPr>
        <p:spPr>
          <a:xfrm rot="-8100000">
            <a:off x="592642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8100000">
            <a:off x="602949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-8100000">
            <a:off x="611640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rot="-8100000">
            <a:off x="619828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-8100000">
            <a:off x="627281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Obdélník 115"/>
          <p:cNvSpPr/>
          <p:nvPr/>
        </p:nvSpPr>
        <p:spPr>
          <a:xfrm rot="-5400000">
            <a:off x="3301656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7" name="Přímá spojnice 116"/>
          <p:cNvCxnSpPr/>
          <p:nvPr/>
        </p:nvCxnSpPr>
        <p:spPr>
          <a:xfrm rot="-8100000">
            <a:off x="311075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-8100000">
            <a:off x="3213824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-8100000">
            <a:off x="330072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rot="-8100000">
            <a:off x="338261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8100000">
            <a:off x="345714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Obdélník 121"/>
          <p:cNvSpPr/>
          <p:nvPr/>
        </p:nvSpPr>
        <p:spPr>
          <a:xfrm rot="-5400000">
            <a:off x="4694584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3" name="Přímá spojnice 122"/>
          <p:cNvCxnSpPr/>
          <p:nvPr/>
        </p:nvCxnSpPr>
        <p:spPr>
          <a:xfrm rot="-8100000">
            <a:off x="4503680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-8100000">
            <a:off x="460675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8100000">
            <a:off x="469365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8100000">
            <a:off x="477554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8100000">
            <a:off x="485007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Obdélník 127"/>
          <p:cNvSpPr/>
          <p:nvPr/>
        </p:nvSpPr>
        <p:spPr>
          <a:xfrm rot="-5400000">
            <a:off x="4693080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9" name="Přímá spojnice 128"/>
          <p:cNvCxnSpPr/>
          <p:nvPr/>
        </p:nvCxnSpPr>
        <p:spPr>
          <a:xfrm rot="-8100000">
            <a:off x="450217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8100000">
            <a:off x="4605248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8100000">
            <a:off x="469215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8100000">
            <a:off x="477404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-8100000">
            <a:off x="484856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V="1">
            <a:off x="7812360" y="1681012"/>
            <a:ext cx="1296144" cy="30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8028384" y="6735221"/>
            <a:ext cx="1080120" cy="279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8894815" y="1684086"/>
            <a:ext cx="66599" cy="50791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8316416" y="1684086"/>
            <a:ext cx="81300" cy="50572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180000" flipV="1">
            <a:off x="7812360" y="2373796"/>
            <a:ext cx="684024" cy="275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180000" flipV="1">
            <a:off x="7812360" y="2498900"/>
            <a:ext cx="684024" cy="377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8028384" y="591583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8028384" y="603255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2700000">
            <a:off x="874659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2700000">
            <a:off x="815311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2700000">
            <a:off x="8153118" y="2370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2700000">
            <a:off x="8174266" y="25034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2700000">
            <a:off x="8781394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2700000">
            <a:off x="8218978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2700000">
            <a:off x="8205330" y="60294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rot="2700000">
            <a:off x="8218978" y="59264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TextovéPole 160"/>
          <p:cNvSpPr txBox="1"/>
          <p:nvPr/>
        </p:nvSpPr>
        <p:spPr>
          <a:xfrm rot="16200000">
            <a:off x="8462743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 rot="16200000">
            <a:off x="7945188" y="396931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 rot="16200000">
            <a:off x="8219722" y="208553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 rot="16200000">
            <a:off x="7945188" y="195145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 rot="16200000">
            <a:off x="8282438" y="605931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 rot="16200000">
            <a:off x="8017196" y="62150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167" name="Přímá spojnice 166"/>
          <p:cNvCxnSpPr/>
          <p:nvPr/>
        </p:nvCxnSpPr>
        <p:spPr>
          <a:xfrm flipV="1">
            <a:off x="2915816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V="1">
            <a:off x="6588224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2915816" y="148478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2915816" y="112474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3042229" y="1278052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6482017" y="1285990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rot="-2760000">
            <a:off x="2770773" y="149374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rot="-2760000">
            <a:off x="2909525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rot="-2760000">
            <a:off x="2773045" y="111577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2760000">
            <a:off x="6437441" y="150311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2760000">
            <a:off x="6340109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2760000">
            <a:off x="6453361" y="113319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extovéPole 178"/>
          <p:cNvSpPr txBox="1"/>
          <p:nvPr/>
        </p:nvSpPr>
        <p:spPr>
          <a:xfrm>
            <a:off x="4441632" y="12011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2987824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6111288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4353632" y="83671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1248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816512" y="3199328"/>
            <a:ext cx="3890704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2843808" y="5112480"/>
            <a:ext cx="3890704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752199" y="3307328"/>
            <a:ext cx="108000" cy="18051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bdélník 197"/>
          <p:cNvSpPr/>
          <p:nvPr/>
        </p:nvSpPr>
        <p:spPr>
          <a:xfrm>
            <a:off x="5688136" y="3307328"/>
            <a:ext cx="108000" cy="18051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bdélník 198"/>
          <p:cNvSpPr/>
          <p:nvPr/>
        </p:nvSpPr>
        <p:spPr>
          <a:xfrm rot="-5400000">
            <a:off x="4683456" y="291188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0" name="Přímá spojnice 199"/>
          <p:cNvCxnSpPr/>
          <p:nvPr/>
        </p:nvCxnSpPr>
        <p:spPr>
          <a:xfrm rot="-8100000">
            <a:off x="4492552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rot="-8100000">
            <a:off x="4595624" y="31310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-8100000">
            <a:off x="4682528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-8100000">
            <a:off x="4764416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-8100000">
            <a:off x="4838944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Obdélník 204"/>
          <p:cNvSpPr/>
          <p:nvPr/>
        </p:nvSpPr>
        <p:spPr>
          <a:xfrm rot="-5400000">
            <a:off x="4710752" y="50584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6" name="Přímá spojnice 205"/>
          <p:cNvCxnSpPr/>
          <p:nvPr/>
        </p:nvCxnSpPr>
        <p:spPr>
          <a:xfrm rot="-8100000">
            <a:off x="4519848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-8100000">
            <a:off x="4622920" y="52775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rot="-8100000">
            <a:off x="4709824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-8100000">
            <a:off x="4791712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-8100000">
            <a:off x="4866240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1" name="Obdélník 210"/>
          <p:cNvSpPr/>
          <p:nvPr/>
        </p:nvSpPr>
        <p:spPr>
          <a:xfrm>
            <a:off x="5797384" y="33108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2" name="Přímá spojnice 211"/>
          <p:cNvCxnSpPr/>
          <p:nvPr/>
        </p:nvCxnSpPr>
        <p:spPr>
          <a:xfrm rot="-2880000">
            <a:off x="5773562" y="3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2880000">
            <a:off x="5787210" y="34363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2880000">
            <a:off x="5773562" y="35356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rot="-2880000">
            <a:off x="5790158" y="36024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rot="-2880000">
            <a:off x="5787210" y="36933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7" name="Obdélník 216"/>
          <p:cNvSpPr/>
          <p:nvPr/>
        </p:nvSpPr>
        <p:spPr>
          <a:xfrm rot="-5400000">
            <a:off x="6066504" y="31440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8" name="Přímá spojnice 217"/>
          <p:cNvCxnSpPr/>
          <p:nvPr/>
        </p:nvCxnSpPr>
        <p:spPr>
          <a:xfrm rot="-8100000">
            <a:off x="5875600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-8100000">
            <a:off x="5978672" y="33631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8100000">
            <a:off x="6065576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8100000">
            <a:off x="6147464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8100000">
            <a:off x="6221992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Obdélník 222"/>
          <p:cNvSpPr/>
          <p:nvPr/>
        </p:nvSpPr>
        <p:spPr>
          <a:xfrm>
            <a:off x="3659600" y="33108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4" name="Přímá spojnice 223"/>
          <p:cNvCxnSpPr/>
          <p:nvPr/>
        </p:nvCxnSpPr>
        <p:spPr>
          <a:xfrm rot="-2880000">
            <a:off x="3635778" y="3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2880000">
            <a:off x="3649426" y="34363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-2880000">
            <a:off x="3635778" y="35356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2880000">
            <a:off x="3652374" y="36024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-2880000">
            <a:off x="3649426" y="36933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Obdélník 228"/>
          <p:cNvSpPr/>
          <p:nvPr/>
        </p:nvSpPr>
        <p:spPr>
          <a:xfrm rot="-5400000">
            <a:off x="3387312" y="31440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0" name="Přímá spojnice 229"/>
          <p:cNvCxnSpPr/>
          <p:nvPr/>
        </p:nvCxnSpPr>
        <p:spPr>
          <a:xfrm rot="-8100000">
            <a:off x="3196408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8100000">
            <a:off x="3299480" y="33631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8100000">
            <a:off x="3386384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-8100000">
            <a:off x="3468272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rot="-8100000">
            <a:off x="3542800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Obdélník 234"/>
          <p:cNvSpPr/>
          <p:nvPr/>
        </p:nvSpPr>
        <p:spPr>
          <a:xfrm>
            <a:off x="3645952" y="46802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6" name="Přímá spojnice 235"/>
          <p:cNvCxnSpPr/>
          <p:nvPr/>
        </p:nvCxnSpPr>
        <p:spPr>
          <a:xfrm rot="-2880000">
            <a:off x="3622130" y="47298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2880000">
            <a:off x="3635778" y="48057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-2880000">
            <a:off x="3622130" y="49187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2880000">
            <a:off x="3638726" y="498546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2880000">
            <a:off x="3635778" y="507638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Obdélník 240"/>
          <p:cNvSpPr/>
          <p:nvPr/>
        </p:nvSpPr>
        <p:spPr>
          <a:xfrm rot="-5400000">
            <a:off x="3377432" y="4851989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2" name="Přímá spojnice 241"/>
          <p:cNvCxnSpPr/>
          <p:nvPr/>
        </p:nvCxnSpPr>
        <p:spPr>
          <a:xfrm rot="-8100000">
            <a:off x="3186528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8100000">
            <a:off x="3289600" y="507110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8100000">
            <a:off x="3376504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8100000">
            <a:off x="3458392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8100000">
            <a:off x="3532920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7" name="Obdélník 246"/>
          <p:cNvSpPr/>
          <p:nvPr/>
        </p:nvSpPr>
        <p:spPr>
          <a:xfrm>
            <a:off x="5793616" y="46802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8" name="Přímá spojnice 247"/>
          <p:cNvCxnSpPr/>
          <p:nvPr/>
        </p:nvCxnSpPr>
        <p:spPr>
          <a:xfrm rot="-2880000">
            <a:off x="5769794" y="47298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2880000">
            <a:off x="5783442" y="48057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2880000">
            <a:off x="5769794" y="49050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2880000">
            <a:off x="5786390" y="49718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rot="-2880000">
            <a:off x="5783442" y="50627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3" name="Obdélník 252"/>
          <p:cNvSpPr/>
          <p:nvPr/>
        </p:nvSpPr>
        <p:spPr>
          <a:xfrm rot="-5400000">
            <a:off x="6062736" y="484228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4" name="Přímá spojnice 253"/>
          <p:cNvCxnSpPr/>
          <p:nvPr/>
        </p:nvCxnSpPr>
        <p:spPr>
          <a:xfrm rot="-8100000">
            <a:off x="5871832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8100000">
            <a:off x="5974904" y="506139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8100000">
            <a:off x="6061808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8100000">
            <a:off x="6143696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8100000">
            <a:off x="6218224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Obdélník 258"/>
          <p:cNvSpPr/>
          <p:nvPr/>
        </p:nvSpPr>
        <p:spPr>
          <a:xfrm rot="-5400000">
            <a:off x="6309824" y="291440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0" name="Přímá spojnice 259"/>
          <p:cNvCxnSpPr/>
          <p:nvPr/>
        </p:nvCxnSpPr>
        <p:spPr>
          <a:xfrm rot="-8100000">
            <a:off x="6118920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8100000">
            <a:off x="6221992" y="31335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8100000">
            <a:off x="6308896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8100000">
            <a:off x="6390784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-8100000">
            <a:off x="6465312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Obdélník 264"/>
          <p:cNvSpPr/>
          <p:nvPr/>
        </p:nvSpPr>
        <p:spPr>
          <a:xfrm rot="-5400000">
            <a:off x="3089400" y="291440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6" name="Přímá spojnice 265"/>
          <p:cNvCxnSpPr/>
          <p:nvPr/>
        </p:nvCxnSpPr>
        <p:spPr>
          <a:xfrm rot="-8100000">
            <a:off x="2898496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-8100000">
            <a:off x="3001568" y="31335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-8100000">
            <a:off x="3088472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-8100000">
            <a:off x="3170360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8100000">
            <a:off x="3244888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1" name="Obdélník 270"/>
          <p:cNvSpPr/>
          <p:nvPr/>
        </p:nvSpPr>
        <p:spPr>
          <a:xfrm rot="-5400000">
            <a:off x="3085632" y="50758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2" name="Přímá spojnice 271"/>
          <p:cNvCxnSpPr/>
          <p:nvPr/>
        </p:nvCxnSpPr>
        <p:spPr>
          <a:xfrm rot="-8100000">
            <a:off x="2894728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-8100000">
            <a:off x="2997800" y="52950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-8100000">
            <a:off x="3084704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-8100000">
            <a:off x="3166592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-8100000">
            <a:off x="3241120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" name="Obdélník 276"/>
          <p:cNvSpPr/>
          <p:nvPr/>
        </p:nvSpPr>
        <p:spPr>
          <a:xfrm rot="-5400000">
            <a:off x="6309824" y="50758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8" name="Přímá spojnice 277"/>
          <p:cNvCxnSpPr/>
          <p:nvPr/>
        </p:nvCxnSpPr>
        <p:spPr>
          <a:xfrm rot="-8100000">
            <a:off x="6118920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rot="-8100000">
            <a:off x="6221992" y="52950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rot="-8100000">
            <a:off x="6308896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rot="-8100000">
            <a:off x="6390784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rot="-8100000">
            <a:off x="6465312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 rot="5400000">
            <a:off x="4720435" y="3293739"/>
            <a:ext cx="107464" cy="1827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4746795" y="3534770"/>
            <a:ext cx="31522" cy="1337481"/>
          </a:xfrm>
          <a:custGeom>
            <a:avLst/>
            <a:gdLst>
              <a:gd name="connsiteX0" fmla="*/ 2626 w 31522"/>
              <a:gd name="connsiteY0" fmla="*/ 0 h 1337481"/>
              <a:gd name="connsiteX1" fmla="*/ 2626 w 31522"/>
              <a:gd name="connsiteY1" fmla="*/ 450376 h 1337481"/>
              <a:gd name="connsiteX2" fmla="*/ 29921 w 31522"/>
              <a:gd name="connsiteY2" fmla="*/ 1023582 h 1337481"/>
              <a:gd name="connsiteX3" fmla="*/ 29921 w 31522"/>
              <a:gd name="connsiteY3" fmla="*/ 1337481 h 1337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522" h="1337481">
                <a:moveTo>
                  <a:pt x="2626" y="0"/>
                </a:moveTo>
                <a:cubicBezTo>
                  <a:pt x="351" y="139889"/>
                  <a:pt x="-1923" y="279779"/>
                  <a:pt x="2626" y="450376"/>
                </a:cubicBezTo>
                <a:cubicBezTo>
                  <a:pt x="7175" y="620973"/>
                  <a:pt x="25372" y="875731"/>
                  <a:pt x="29921" y="1023582"/>
                </a:cubicBezTo>
                <a:cubicBezTo>
                  <a:pt x="34470" y="1171433"/>
                  <a:pt x="27646" y="1287439"/>
                  <a:pt x="29921" y="133748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>
            <a:stCxn id="41" idx="0"/>
            <a:endCxn id="199" idx="0"/>
          </p:cNvCxnSpPr>
          <p:nvPr/>
        </p:nvCxnSpPr>
        <p:spPr>
          <a:xfrm flipH="1" flipV="1">
            <a:off x="4521432" y="3127912"/>
            <a:ext cx="227989" cy="4068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Přímá spojnice 282"/>
          <p:cNvCxnSpPr>
            <a:endCxn id="199" idx="2"/>
          </p:cNvCxnSpPr>
          <p:nvPr/>
        </p:nvCxnSpPr>
        <p:spPr>
          <a:xfrm flipV="1">
            <a:off x="4737456" y="3127912"/>
            <a:ext cx="216024" cy="3989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>
            <a:stCxn id="41" idx="3"/>
          </p:cNvCxnSpPr>
          <p:nvPr/>
        </p:nvCxnSpPr>
        <p:spPr>
          <a:xfrm>
            <a:off x="4776716" y="4872251"/>
            <a:ext cx="218956" cy="4091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>
            <a:endCxn id="205" idx="0"/>
          </p:cNvCxnSpPr>
          <p:nvPr/>
        </p:nvCxnSpPr>
        <p:spPr>
          <a:xfrm flipH="1">
            <a:off x="4548728" y="4896282"/>
            <a:ext cx="213828" cy="378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8" name="Obdélník 287"/>
          <p:cNvSpPr/>
          <p:nvPr/>
        </p:nvSpPr>
        <p:spPr>
          <a:xfrm>
            <a:off x="3649544" y="396429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9" name="Přímá spojnice 288"/>
          <p:cNvCxnSpPr/>
          <p:nvPr/>
        </p:nvCxnSpPr>
        <p:spPr>
          <a:xfrm rot="-2880000">
            <a:off x="3625722" y="40138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 rot="-2880000">
            <a:off x="3639370" y="40898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rot="-2880000">
            <a:off x="3625722" y="42027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rot="-2880000">
            <a:off x="3642318" y="42695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-2880000">
            <a:off x="3639370" y="4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bdélník 293"/>
          <p:cNvSpPr/>
          <p:nvPr/>
        </p:nvSpPr>
        <p:spPr>
          <a:xfrm>
            <a:off x="5799904" y="396429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5" name="Přímá spojnice 294"/>
          <p:cNvCxnSpPr/>
          <p:nvPr/>
        </p:nvCxnSpPr>
        <p:spPr>
          <a:xfrm rot="-2880000">
            <a:off x="5776082" y="40138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 rot="-2880000">
            <a:off x="5789730" y="40898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 rot="-2880000">
            <a:off x="5776082" y="42027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-2880000">
            <a:off x="5792678" y="42695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 rot="-2880000">
            <a:off x="5789730" y="4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Obdélník 299"/>
          <p:cNvSpPr/>
          <p:nvPr/>
        </p:nvSpPr>
        <p:spPr>
          <a:xfrm>
            <a:off x="2799096" y="393699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1" name="Přímá spojnice 300"/>
          <p:cNvCxnSpPr/>
          <p:nvPr/>
        </p:nvCxnSpPr>
        <p:spPr>
          <a:xfrm rot="-2880000">
            <a:off x="2775274" y="398656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2" name="Přímá spojnice 301"/>
          <p:cNvCxnSpPr/>
          <p:nvPr/>
        </p:nvCxnSpPr>
        <p:spPr>
          <a:xfrm rot="-2880000">
            <a:off x="2788922" y="40625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 rot="-2880000">
            <a:off x="2775274" y="4175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 rot="-2880000">
            <a:off x="2791870" y="42422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 rot="-2880000">
            <a:off x="2788922" y="43331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Obdélník 305"/>
          <p:cNvSpPr/>
          <p:nvPr/>
        </p:nvSpPr>
        <p:spPr>
          <a:xfrm>
            <a:off x="2799096" y="228081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7" name="Přímá spojnice 306"/>
          <p:cNvCxnSpPr/>
          <p:nvPr/>
        </p:nvCxnSpPr>
        <p:spPr>
          <a:xfrm rot="-2880000">
            <a:off x="2775274" y="23303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Přímá spojnice 307"/>
          <p:cNvCxnSpPr/>
          <p:nvPr/>
        </p:nvCxnSpPr>
        <p:spPr>
          <a:xfrm rot="-2880000">
            <a:off x="2788922" y="24063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 rot="-2880000">
            <a:off x="2775274" y="25192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Přímá spojnice 309"/>
          <p:cNvCxnSpPr/>
          <p:nvPr/>
        </p:nvCxnSpPr>
        <p:spPr>
          <a:xfrm rot="-2880000">
            <a:off x="2791870" y="25860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 rot="-2880000">
            <a:off x="2788922" y="2676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" name="Obdélník 311"/>
          <p:cNvSpPr/>
          <p:nvPr/>
        </p:nvSpPr>
        <p:spPr>
          <a:xfrm>
            <a:off x="2799096" y="571566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3" name="Přímá spojnice 312"/>
          <p:cNvCxnSpPr/>
          <p:nvPr/>
        </p:nvCxnSpPr>
        <p:spPr>
          <a:xfrm rot="-2880000">
            <a:off x="2775274" y="57652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2880000">
            <a:off x="2788922" y="58411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2880000">
            <a:off x="2775274" y="59541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rot="-2880000">
            <a:off x="2791870" y="60208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-2880000">
            <a:off x="2788922" y="61117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Obdélník 317"/>
          <p:cNvSpPr/>
          <p:nvPr/>
        </p:nvSpPr>
        <p:spPr>
          <a:xfrm>
            <a:off x="6591992" y="393699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9" name="Přímá spojnice 318"/>
          <p:cNvCxnSpPr/>
          <p:nvPr/>
        </p:nvCxnSpPr>
        <p:spPr>
          <a:xfrm rot="-2880000">
            <a:off x="6568170" y="398656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2880000">
            <a:off x="6581818" y="40625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Přímá spojnice 320"/>
          <p:cNvCxnSpPr/>
          <p:nvPr/>
        </p:nvCxnSpPr>
        <p:spPr>
          <a:xfrm rot="-2880000">
            <a:off x="6568170" y="4175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-2880000">
            <a:off x="6584766" y="42422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 rot="-2880000">
            <a:off x="6581818" y="43331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Obdélník 323"/>
          <p:cNvSpPr/>
          <p:nvPr/>
        </p:nvSpPr>
        <p:spPr>
          <a:xfrm>
            <a:off x="6601872" y="2298229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5" name="Přímá spojnice 324"/>
          <p:cNvCxnSpPr/>
          <p:nvPr/>
        </p:nvCxnSpPr>
        <p:spPr>
          <a:xfrm rot="-2880000">
            <a:off x="6578050" y="234779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6" name="Přímá spojnice 325"/>
          <p:cNvCxnSpPr/>
          <p:nvPr/>
        </p:nvCxnSpPr>
        <p:spPr>
          <a:xfrm rot="-2880000">
            <a:off x="6591698" y="24237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 rot="-2880000">
            <a:off x="6578050" y="25366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 rot="-2880000">
            <a:off x="6594646" y="26034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 rot="-2880000">
            <a:off x="6591698" y="2694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Obdélník 329"/>
          <p:cNvSpPr/>
          <p:nvPr/>
        </p:nvSpPr>
        <p:spPr>
          <a:xfrm>
            <a:off x="6601872" y="566107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1" name="Přímá spojnice 330"/>
          <p:cNvCxnSpPr/>
          <p:nvPr/>
        </p:nvCxnSpPr>
        <p:spPr>
          <a:xfrm rot="-2880000">
            <a:off x="6578050" y="57106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nice 331"/>
          <p:cNvCxnSpPr/>
          <p:nvPr/>
        </p:nvCxnSpPr>
        <p:spPr>
          <a:xfrm rot="-2880000">
            <a:off x="6591698" y="578658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rot="-2880000">
            <a:off x="6578050" y="58995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rot="-2880000">
            <a:off x="6594646" y="596628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5" name="Přímá spojnice 334"/>
          <p:cNvCxnSpPr/>
          <p:nvPr/>
        </p:nvCxnSpPr>
        <p:spPr>
          <a:xfrm rot="-2880000">
            <a:off x="6591698" y="605720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336"/>
          <p:cNvCxnSpPr/>
          <p:nvPr/>
        </p:nvCxnSpPr>
        <p:spPr>
          <a:xfrm rot="180000" flipV="1">
            <a:off x="6734482" y="2295405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flipV="1">
            <a:off x="6727880" y="2704979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2" name="Obdélník 341"/>
          <p:cNvSpPr/>
          <p:nvPr/>
        </p:nvSpPr>
        <p:spPr>
          <a:xfrm>
            <a:off x="7308303" y="2294288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5" name="Přímá spojnice 344"/>
          <p:cNvCxnSpPr/>
          <p:nvPr/>
        </p:nvCxnSpPr>
        <p:spPr>
          <a:xfrm rot="180000" flipV="1">
            <a:off x="6738842" y="3937941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6" name="Přímá spojnice 345"/>
          <p:cNvCxnSpPr/>
          <p:nvPr/>
        </p:nvCxnSpPr>
        <p:spPr>
          <a:xfrm flipV="1">
            <a:off x="6732240" y="4347515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7" name="Obdélník 346"/>
          <p:cNvSpPr/>
          <p:nvPr/>
        </p:nvSpPr>
        <p:spPr>
          <a:xfrm>
            <a:off x="7312663" y="3936824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8" name="Přímá spojnice 347"/>
          <p:cNvCxnSpPr/>
          <p:nvPr/>
        </p:nvCxnSpPr>
        <p:spPr>
          <a:xfrm rot="180000" flipV="1">
            <a:off x="6738842" y="5648717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9" name="Přímá spojnice 348"/>
          <p:cNvCxnSpPr/>
          <p:nvPr/>
        </p:nvCxnSpPr>
        <p:spPr>
          <a:xfrm flipV="1">
            <a:off x="6732240" y="6058291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0" name="Obdélník 349"/>
          <p:cNvSpPr/>
          <p:nvPr/>
        </p:nvSpPr>
        <p:spPr>
          <a:xfrm>
            <a:off x="7312663" y="5647600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1" name="Přímá spojnice 350"/>
          <p:cNvCxnSpPr/>
          <p:nvPr/>
        </p:nvCxnSpPr>
        <p:spPr>
          <a:xfrm rot="180000" flipV="1">
            <a:off x="2196090" y="2291926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Přímá spojnice 351"/>
          <p:cNvCxnSpPr/>
          <p:nvPr/>
        </p:nvCxnSpPr>
        <p:spPr>
          <a:xfrm rot="180000" flipV="1">
            <a:off x="2196090" y="2678919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3" name="Obdélník 352"/>
          <p:cNvSpPr/>
          <p:nvPr/>
        </p:nvSpPr>
        <p:spPr>
          <a:xfrm>
            <a:off x="2079016" y="2276920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4" name="Přímá spojnice 353"/>
          <p:cNvCxnSpPr/>
          <p:nvPr/>
        </p:nvCxnSpPr>
        <p:spPr>
          <a:xfrm rot="180000" flipV="1">
            <a:off x="2213506" y="3934462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Přímá spojnice 354"/>
          <p:cNvCxnSpPr/>
          <p:nvPr/>
        </p:nvCxnSpPr>
        <p:spPr>
          <a:xfrm rot="180000" flipV="1">
            <a:off x="2213506" y="4321455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6" name="Obdélník 355"/>
          <p:cNvSpPr/>
          <p:nvPr/>
        </p:nvSpPr>
        <p:spPr>
          <a:xfrm>
            <a:off x="2096432" y="3919408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7" name="Přímá spojnice 356"/>
          <p:cNvCxnSpPr/>
          <p:nvPr/>
        </p:nvCxnSpPr>
        <p:spPr>
          <a:xfrm rot="180000" flipV="1">
            <a:off x="2212010" y="5717246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/>
          <p:nvPr/>
        </p:nvCxnSpPr>
        <p:spPr>
          <a:xfrm rot="180000" flipV="1">
            <a:off x="2212010" y="6104239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9" name="Obdélník 358"/>
          <p:cNvSpPr/>
          <p:nvPr/>
        </p:nvSpPr>
        <p:spPr>
          <a:xfrm>
            <a:off x="2094936" y="5702192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0" name="Přímá spojnice 359"/>
          <p:cNvCxnSpPr/>
          <p:nvPr/>
        </p:nvCxnSpPr>
        <p:spPr>
          <a:xfrm flipH="1">
            <a:off x="4509286" y="1868259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Přímá spojnice 361"/>
          <p:cNvCxnSpPr/>
          <p:nvPr/>
        </p:nvCxnSpPr>
        <p:spPr>
          <a:xfrm flipH="1">
            <a:off x="4953269" y="1862240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3" name="Obdélník 362"/>
          <p:cNvSpPr/>
          <p:nvPr/>
        </p:nvSpPr>
        <p:spPr>
          <a:xfrm>
            <a:off x="4499992" y="1811380"/>
            <a:ext cx="468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4" name="Přímá spojnice 363"/>
          <p:cNvCxnSpPr/>
          <p:nvPr/>
        </p:nvCxnSpPr>
        <p:spPr>
          <a:xfrm flipH="1">
            <a:off x="4527288" y="6116731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 flipH="1">
            <a:off x="4927477" y="6134240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6" name="Obdélník 365"/>
          <p:cNvSpPr/>
          <p:nvPr/>
        </p:nvSpPr>
        <p:spPr>
          <a:xfrm>
            <a:off x="4499992" y="6489352"/>
            <a:ext cx="468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2" name="Přímá spojnice 371"/>
          <p:cNvCxnSpPr/>
          <p:nvPr/>
        </p:nvCxnSpPr>
        <p:spPr>
          <a:xfrm flipV="1">
            <a:off x="7812360" y="3181912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7" name="Přímá spojnice 376"/>
          <p:cNvCxnSpPr/>
          <p:nvPr/>
        </p:nvCxnSpPr>
        <p:spPr>
          <a:xfrm flipV="1">
            <a:off x="7812360" y="32849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8" name="Přímá spojnice 377"/>
          <p:cNvCxnSpPr/>
          <p:nvPr/>
        </p:nvCxnSpPr>
        <p:spPr>
          <a:xfrm flipV="1">
            <a:off x="7884368" y="50851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flipV="1">
            <a:off x="7884368" y="52117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0" name="Přímá spojnice 379"/>
          <p:cNvCxnSpPr/>
          <p:nvPr/>
        </p:nvCxnSpPr>
        <p:spPr>
          <a:xfrm rot="2700000">
            <a:off x="8174266" y="319625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1" name="Přímá spojnice 380"/>
          <p:cNvCxnSpPr/>
          <p:nvPr/>
        </p:nvCxnSpPr>
        <p:spPr>
          <a:xfrm rot="2700000">
            <a:off x="8164386" y="331297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 rot="2700000">
            <a:off x="8191682" y="51019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Přímá spojnice 382"/>
          <p:cNvCxnSpPr/>
          <p:nvPr/>
        </p:nvCxnSpPr>
        <p:spPr>
          <a:xfrm rot="2700000">
            <a:off x="8191682" y="52223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4" name="TextovéPole 383"/>
          <p:cNvSpPr txBox="1"/>
          <p:nvPr/>
        </p:nvSpPr>
        <p:spPr>
          <a:xfrm rot="16200000">
            <a:off x="8247018" y="33230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85" name="TextovéPole 384"/>
          <p:cNvSpPr txBox="1"/>
          <p:nvPr/>
        </p:nvSpPr>
        <p:spPr>
          <a:xfrm rot="16200000">
            <a:off x="8274314" y="4763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86" name="TextovéPole 385"/>
          <p:cNvSpPr txBox="1"/>
          <p:nvPr/>
        </p:nvSpPr>
        <p:spPr>
          <a:xfrm rot="16200000">
            <a:off x="8007904" y="545641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227</a:t>
            </a:r>
            <a:endParaRPr lang="cs-CZ" dirty="0"/>
          </a:p>
        </p:txBody>
      </p:sp>
      <p:sp>
        <p:nvSpPr>
          <p:cNvPr id="387" name="TextovéPole 386"/>
          <p:cNvSpPr txBox="1"/>
          <p:nvPr/>
        </p:nvSpPr>
        <p:spPr>
          <a:xfrm rot="16200000">
            <a:off x="7945188" y="26481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227</a:t>
            </a:r>
            <a:endParaRPr lang="cs-CZ" dirty="0"/>
          </a:p>
        </p:txBody>
      </p:sp>
      <p:cxnSp>
        <p:nvCxnSpPr>
          <p:cNvPr id="389" name="Přímá spojnice 388"/>
          <p:cNvCxnSpPr/>
          <p:nvPr/>
        </p:nvCxnSpPr>
        <p:spPr>
          <a:xfrm rot="-240000" flipH="1">
            <a:off x="3757416" y="1300210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-240000" flipH="1">
            <a:off x="3855224" y="1296442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Přímá spojnice 391"/>
          <p:cNvCxnSpPr/>
          <p:nvPr/>
        </p:nvCxnSpPr>
        <p:spPr>
          <a:xfrm rot="-240000" flipH="1">
            <a:off x="5674336" y="1323738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3" name="Přímá spojnice 392"/>
          <p:cNvCxnSpPr/>
          <p:nvPr/>
        </p:nvCxnSpPr>
        <p:spPr>
          <a:xfrm rot="-240000" flipH="1">
            <a:off x="5787288" y="1340422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4" name="Přímá spojnice 393"/>
          <p:cNvCxnSpPr/>
          <p:nvPr/>
        </p:nvCxnSpPr>
        <p:spPr>
          <a:xfrm rot="-2760000">
            <a:off x="3617453" y="1480101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Přímá spojnice 394"/>
          <p:cNvCxnSpPr/>
          <p:nvPr/>
        </p:nvCxnSpPr>
        <p:spPr>
          <a:xfrm rot="-2760000">
            <a:off x="3728909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6" name="Přímá spojnice 395"/>
          <p:cNvCxnSpPr/>
          <p:nvPr/>
        </p:nvCxnSpPr>
        <p:spPr>
          <a:xfrm rot="-2760000">
            <a:off x="5524865" y="1480101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 rot="-2760000">
            <a:off x="5649969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8" name="TextovéPole 397"/>
          <p:cNvSpPr txBox="1"/>
          <p:nvPr/>
        </p:nvSpPr>
        <p:spPr>
          <a:xfrm>
            <a:off x="3793256" y="13953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99" name="TextovéPole 398"/>
          <p:cNvSpPr txBox="1"/>
          <p:nvPr/>
        </p:nvSpPr>
        <p:spPr>
          <a:xfrm>
            <a:off x="5292080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01" name="TextovéPole 400"/>
          <p:cNvSpPr txBox="1"/>
          <p:nvPr/>
        </p:nvSpPr>
        <p:spPr>
          <a:xfrm>
            <a:off x="3172180" y="119122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201</a:t>
            </a:r>
            <a:endParaRPr lang="cs-CZ" dirty="0"/>
          </a:p>
        </p:txBody>
      </p:sp>
      <p:sp>
        <p:nvSpPr>
          <p:cNvPr id="402" name="TextovéPole 401"/>
          <p:cNvSpPr txBox="1"/>
          <p:nvPr/>
        </p:nvSpPr>
        <p:spPr>
          <a:xfrm>
            <a:off x="5881188" y="120487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201</a:t>
            </a:r>
            <a:endParaRPr lang="cs-CZ" dirty="0"/>
          </a:p>
        </p:txBody>
      </p:sp>
      <p:sp>
        <p:nvSpPr>
          <p:cNvPr id="404" name="TextovéPole 403"/>
          <p:cNvSpPr txBox="1"/>
          <p:nvPr/>
        </p:nvSpPr>
        <p:spPr>
          <a:xfrm>
            <a:off x="467544" y="908720"/>
            <a:ext cx="215546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Dvoustupňová patka</a:t>
            </a:r>
            <a:endParaRPr lang="cs-CZ" b="1" dirty="0"/>
          </a:p>
        </p:txBody>
      </p:sp>
      <p:sp>
        <p:nvSpPr>
          <p:cNvPr id="405" name="TextovéPole 404"/>
          <p:cNvSpPr txBox="1"/>
          <p:nvPr/>
        </p:nvSpPr>
        <p:spPr>
          <a:xfrm>
            <a:off x="395536" y="14209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6" name="Obdélník 405"/>
          <p:cNvSpPr/>
          <p:nvPr/>
        </p:nvSpPr>
        <p:spPr>
          <a:xfrm>
            <a:off x="690810" y="1412776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Stěna - bočnice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7" name="TextovéPole 406"/>
          <p:cNvSpPr txBox="1"/>
          <p:nvPr/>
        </p:nvSpPr>
        <p:spPr>
          <a:xfrm>
            <a:off x="395536" y="178094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08" name="Obdélník 407"/>
          <p:cNvSpPr/>
          <p:nvPr/>
        </p:nvSpPr>
        <p:spPr>
          <a:xfrm>
            <a:off x="683568" y="1760462"/>
            <a:ext cx="861707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Svlak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9" name="TextovéPole 408"/>
          <p:cNvSpPr txBox="1"/>
          <p:nvPr/>
        </p:nvSpPr>
        <p:spPr>
          <a:xfrm>
            <a:off x="395536" y="214098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0" name="Obdélník 409"/>
          <p:cNvSpPr/>
          <p:nvPr/>
        </p:nvSpPr>
        <p:spPr>
          <a:xfrm>
            <a:off x="669920" y="2147798"/>
            <a:ext cx="1309792" cy="6017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Dočasná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rozpěra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1" name="TextovéPole 410"/>
          <p:cNvSpPr txBox="1"/>
          <p:nvPr/>
        </p:nvSpPr>
        <p:spPr>
          <a:xfrm>
            <a:off x="395536" y="27809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12" name="Obdélník 411"/>
          <p:cNvSpPr/>
          <p:nvPr/>
        </p:nvSpPr>
        <p:spPr>
          <a:xfrm>
            <a:off x="669920" y="2747390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Rádlovací</a:t>
            </a:r>
            <a:r>
              <a:rPr lang="cs-CZ" b="1" dirty="0" smtClean="0">
                <a:solidFill>
                  <a:schemeClr val="tx1"/>
                </a:solidFill>
              </a:rPr>
              <a:t> drát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3" name="TextovéPole 412"/>
          <p:cNvSpPr txBox="1"/>
          <p:nvPr/>
        </p:nvSpPr>
        <p:spPr>
          <a:xfrm>
            <a:off x="5292080" y="256490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15" name="Přímá spojnice se šipkou 414"/>
          <p:cNvCxnSpPr>
            <a:stCxn id="413" idx="2"/>
          </p:cNvCxnSpPr>
          <p:nvPr/>
        </p:nvCxnSpPr>
        <p:spPr>
          <a:xfrm flipH="1">
            <a:off x="5292080" y="2934236"/>
            <a:ext cx="147637" cy="247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7" name="TextovéPole 416"/>
          <p:cNvSpPr txBox="1"/>
          <p:nvPr/>
        </p:nvSpPr>
        <p:spPr>
          <a:xfrm>
            <a:off x="7058456" y="353477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19" name="Přímá spojnice se šipkou 418"/>
          <p:cNvCxnSpPr>
            <a:stCxn id="417" idx="1"/>
          </p:cNvCxnSpPr>
          <p:nvPr/>
        </p:nvCxnSpPr>
        <p:spPr>
          <a:xfrm flipH="1" flipV="1">
            <a:off x="6591992" y="3717032"/>
            <a:ext cx="466464" cy="24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0" name="TextovéPole 419"/>
          <p:cNvSpPr txBox="1"/>
          <p:nvPr/>
        </p:nvSpPr>
        <p:spPr>
          <a:xfrm>
            <a:off x="5501432" y="64533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22" name="Přímá spojnice se šipkou 421"/>
          <p:cNvCxnSpPr>
            <a:stCxn id="420" idx="0"/>
            <a:endCxn id="104" idx="1"/>
          </p:cNvCxnSpPr>
          <p:nvPr/>
        </p:nvCxnSpPr>
        <p:spPr>
          <a:xfrm flipV="1">
            <a:off x="5654679" y="6145508"/>
            <a:ext cx="503001" cy="3078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4" name="Přímá spojnice se šipkou 423"/>
          <p:cNvCxnSpPr>
            <a:stCxn id="420" idx="0"/>
            <a:endCxn id="122" idx="2"/>
          </p:cNvCxnSpPr>
          <p:nvPr/>
        </p:nvCxnSpPr>
        <p:spPr>
          <a:xfrm flipH="1" flipV="1">
            <a:off x="4964608" y="6077860"/>
            <a:ext cx="690071" cy="3754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7" name="Přímá spojnice se šipkou 426"/>
          <p:cNvCxnSpPr>
            <a:stCxn id="420" idx="0"/>
            <a:endCxn id="92" idx="1"/>
          </p:cNvCxnSpPr>
          <p:nvPr/>
        </p:nvCxnSpPr>
        <p:spPr>
          <a:xfrm flipV="1">
            <a:off x="5654679" y="6258286"/>
            <a:ext cx="721289" cy="1950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8" name="TextovéPole 427"/>
          <p:cNvSpPr txBox="1"/>
          <p:nvPr/>
        </p:nvSpPr>
        <p:spPr>
          <a:xfrm>
            <a:off x="3923928" y="467631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430" name="Přímá spojnice se šipkou 429"/>
          <p:cNvCxnSpPr/>
          <p:nvPr/>
        </p:nvCxnSpPr>
        <p:spPr>
          <a:xfrm flipV="1">
            <a:off x="4067944" y="4256267"/>
            <a:ext cx="0" cy="4200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1" name="TextovéPole 430"/>
          <p:cNvSpPr txBox="1"/>
          <p:nvPr/>
        </p:nvSpPr>
        <p:spPr>
          <a:xfrm>
            <a:off x="5260192" y="338286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33" name="Přímá spojnice se šipkou 432"/>
          <p:cNvCxnSpPr/>
          <p:nvPr/>
        </p:nvCxnSpPr>
        <p:spPr>
          <a:xfrm flipH="1">
            <a:off x="4718536" y="3501008"/>
            <a:ext cx="541656" cy="569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4" name="TextovéPole 433"/>
          <p:cNvSpPr txBox="1"/>
          <p:nvPr/>
        </p:nvSpPr>
        <p:spPr>
          <a:xfrm>
            <a:off x="395536" y="31316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43" name="Obdélník 442"/>
          <p:cNvSpPr/>
          <p:nvPr/>
        </p:nvSpPr>
        <p:spPr>
          <a:xfrm>
            <a:off x="683568" y="3152142"/>
            <a:ext cx="1864966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kolík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4" name="TextovéPole 443"/>
          <p:cNvSpPr txBox="1"/>
          <p:nvPr/>
        </p:nvSpPr>
        <p:spPr>
          <a:xfrm>
            <a:off x="1391598" y="6309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446" name="Přímá spojnice se šipkou 445"/>
          <p:cNvCxnSpPr>
            <a:stCxn id="444" idx="3"/>
            <a:endCxn id="359" idx="1"/>
          </p:cNvCxnSpPr>
          <p:nvPr/>
        </p:nvCxnSpPr>
        <p:spPr>
          <a:xfrm flipV="1">
            <a:off x="1691680" y="5918192"/>
            <a:ext cx="403256" cy="5757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7" name="TextovéPole 446"/>
          <p:cNvSpPr txBox="1"/>
          <p:nvPr/>
        </p:nvSpPr>
        <p:spPr>
          <a:xfrm>
            <a:off x="395536" y="349171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48" name="Obdélník 447"/>
          <p:cNvSpPr/>
          <p:nvPr/>
        </p:nvSpPr>
        <p:spPr>
          <a:xfrm>
            <a:off x="683568" y="3467470"/>
            <a:ext cx="918835" cy="393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vzpěra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9" name="TextovéPole 448"/>
          <p:cNvSpPr txBox="1"/>
          <p:nvPr/>
        </p:nvSpPr>
        <p:spPr>
          <a:xfrm>
            <a:off x="7247407" y="471161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451" name="Přímá spojnice se šipkou 450"/>
          <p:cNvCxnSpPr>
            <a:stCxn id="449" idx="0"/>
          </p:cNvCxnSpPr>
          <p:nvPr/>
        </p:nvCxnSpPr>
        <p:spPr>
          <a:xfrm flipH="1" flipV="1">
            <a:off x="7033593" y="4355296"/>
            <a:ext cx="341413" cy="3563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3" name="Přímá spojnice se šipkou 452"/>
          <p:cNvCxnSpPr>
            <a:stCxn id="449" idx="2"/>
          </p:cNvCxnSpPr>
          <p:nvPr/>
        </p:nvCxnSpPr>
        <p:spPr>
          <a:xfrm flipH="1">
            <a:off x="7058456" y="5080948"/>
            <a:ext cx="316550" cy="5666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7" name="Přímá spojnice 456"/>
          <p:cNvCxnSpPr/>
          <p:nvPr/>
        </p:nvCxnSpPr>
        <p:spPr>
          <a:xfrm>
            <a:off x="4353628" y="3746848"/>
            <a:ext cx="0" cy="78660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Přímá spojnice 457"/>
          <p:cNvCxnSpPr/>
          <p:nvPr/>
        </p:nvCxnSpPr>
        <p:spPr>
          <a:xfrm>
            <a:off x="5220072" y="3789040"/>
            <a:ext cx="0" cy="78660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Přímá spojnice 459"/>
          <p:cNvCxnSpPr/>
          <p:nvPr/>
        </p:nvCxnSpPr>
        <p:spPr>
          <a:xfrm>
            <a:off x="4353632" y="4649021"/>
            <a:ext cx="866440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1" name="Přímá spojnice 460"/>
          <p:cNvCxnSpPr/>
          <p:nvPr/>
        </p:nvCxnSpPr>
        <p:spPr>
          <a:xfrm>
            <a:off x="4355976" y="3730680"/>
            <a:ext cx="866440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3543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57200" y="980728"/>
            <a:ext cx="2602632" cy="576064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Bednění základové patky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980728"/>
            <a:ext cx="5554960" cy="576064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Jednostupňová patka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1628800"/>
            <a:ext cx="5554960" cy="50405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Dvoustupňová patka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67544" y="2204864"/>
            <a:ext cx="2602632" cy="57606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Hlavní části bednění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131840" y="2218512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Bočnice - stěna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131840" y="2780928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Svlaky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131840" y="3356992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Rozpěra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131840" y="3933056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Vzpěry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131840" y="4509120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Zajišťovací kolíky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131840" y="5085184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Rádlovací</a:t>
            </a:r>
            <a:r>
              <a:rPr lang="cs-CZ" b="1" dirty="0" smtClean="0">
                <a:solidFill>
                  <a:schemeClr val="tx1"/>
                </a:solidFill>
              </a:rPr>
              <a:t> drát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131840" y="5661248"/>
            <a:ext cx="5554960" cy="5040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Záložka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tabLst>
                <a:tab pos="4040188" algn="l"/>
              </a:tabLst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717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tabLst>
                <a:tab pos="4040188" algn="l"/>
              </a:tabLst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57200" y="894730"/>
            <a:ext cx="4142096" cy="66206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4597401" y="894206"/>
            <a:ext cx="4062403" cy="662586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57200" y="1691516"/>
            <a:ext cx="4142096" cy="5853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1.Co  tvoří přirozené bednění?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597402" y="1691516"/>
            <a:ext cx="4089398" cy="5853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Stěny výkopu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67544" y="2348880"/>
            <a:ext cx="41317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 Co tvoří dočasná část bednění?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597402" y="2348880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Rozpěra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67544" y="2996952"/>
            <a:ext cx="412985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3. Z čeho se skládá bednění základového 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pasu?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4597402" y="2996952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Stěna - bočnice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97402" y="3645024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>
                <a:solidFill>
                  <a:schemeClr val="tx1"/>
                </a:solidFill>
              </a:rPr>
              <a:t>Svlaky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597402" y="4293096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áložka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597402" y="4941168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Kolík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599296" y="5589240"/>
            <a:ext cx="408939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ozpěra</a:t>
            </a:r>
          </a:p>
        </p:txBody>
      </p:sp>
    </p:spTree>
    <p:extLst>
      <p:ext uri="{BB962C8B-B14F-4D97-AF65-F5344CB8AC3E}">
        <p14:creationId xmlns:p14="http://schemas.microsoft.com/office/powerpoint/2010/main" val="174661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7" grpId="0" animBg="1"/>
      <p:bldP spid="53" grpId="0" animBg="1"/>
      <p:bldP spid="55" grpId="0" animBg="1"/>
      <p:bldP spid="57" grpId="0" animBg="1"/>
      <p:bldP spid="59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467544" y="908720"/>
            <a:ext cx="309634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4.Jaké bednění je na obrázku?</a:t>
            </a:r>
            <a:endParaRPr lang="cs-CZ" b="1" dirty="0"/>
          </a:p>
        </p:txBody>
      </p:sp>
      <p:sp>
        <p:nvSpPr>
          <p:cNvPr id="284" name="Obdélník 283"/>
          <p:cNvSpPr/>
          <p:nvPr/>
        </p:nvSpPr>
        <p:spPr>
          <a:xfrm flipH="1">
            <a:off x="3995936" y="1678631"/>
            <a:ext cx="133316" cy="50490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5" name="Obdélník 284"/>
          <p:cNvSpPr/>
          <p:nvPr/>
        </p:nvSpPr>
        <p:spPr>
          <a:xfrm flipH="1">
            <a:off x="7575972" y="1678633"/>
            <a:ext cx="101888" cy="50627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" name="Obdélník 285"/>
          <p:cNvSpPr/>
          <p:nvPr/>
        </p:nvSpPr>
        <p:spPr>
          <a:xfrm>
            <a:off x="4113654" y="2387444"/>
            <a:ext cx="3456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7" name="Obdélník 286"/>
          <p:cNvSpPr/>
          <p:nvPr/>
        </p:nvSpPr>
        <p:spPr>
          <a:xfrm>
            <a:off x="4112656" y="5915843"/>
            <a:ext cx="347004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Obdélník 287"/>
          <p:cNvSpPr/>
          <p:nvPr/>
        </p:nvSpPr>
        <p:spPr>
          <a:xfrm>
            <a:off x="4112656" y="19553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9" name="Přímá spojnice 288"/>
          <p:cNvCxnSpPr/>
          <p:nvPr/>
        </p:nvCxnSpPr>
        <p:spPr>
          <a:xfrm rot="-2880000">
            <a:off x="4088834" y="200496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 rot="-2880000">
            <a:off x="4102482" y="208091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rot="-2880000">
            <a:off x="4088834" y="218021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rot="-2880000">
            <a:off x="4105430" y="22469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-2880000">
            <a:off x="4102482" y="23378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bdélník 293"/>
          <p:cNvSpPr/>
          <p:nvPr/>
        </p:nvSpPr>
        <p:spPr>
          <a:xfrm>
            <a:off x="7465968" y="195933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5" name="Přímá spojnice 294"/>
          <p:cNvCxnSpPr/>
          <p:nvPr/>
        </p:nvCxnSpPr>
        <p:spPr>
          <a:xfrm rot="-2880000">
            <a:off x="7442146" y="200890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 rot="-2880000">
            <a:off x="7455794" y="20848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 rot="-2880000">
            <a:off x="7442146" y="21841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-2880000">
            <a:off x="7458742" y="22509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 rot="-2880000">
            <a:off x="7455794" y="23418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Obdélník 299"/>
          <p:cNvSpPr/>
          <p:nvPr/>
        </p:nvSpPr>
        <p:spPr>
          <a:xfrm>
            <a:off x="4112656" y="602861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1" name="Přímá spojnice 300"/>
          <p:cNvCxnSpPr/>
          <p:nvPr/>
        </p:nvCxnSpPr>
        <p:spPr>
          <a:xfrm rot="-2880000">
            <a:off x="4088834" y="60781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2" name="Přímá spojnice 301"/>
          <p:cNvCxnSpPr/>
          <p:nvPr/>
        </p:nvCxnSpPr>
        <p:spPr>
          <a:xfrm rot="-2880000">
            <a:off x="4102482" y="615412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 rot="-2880000">
            <a:off x="4088834" y="62534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 rot="-2880000">
            <a:off x="4105430" y="63201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 rot="-2880000">
            <a:off x="4102482" y="64110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Obdélník 305"/>
          <p:cNvSpPr/>
          <p:nvPr/>
        </p:nvSpPr>
        <p:spPr>
          <a:xfrm>
            <a:off x="7456088" y="604226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7" name="Přímá spojnice 306"/>
          <p:cNvCxnSpPr/>
          <p:nvPr/>
        </p:nvCxnSpPr>
        <p:spPr>
          <a:xfrm rot="-2880000">
            <a:off x="7432266" y="60918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Přímá spojnice 307"/>
          <p:cNvCxnSpPr/>
          <p:nvPr/>
        </p:nvCxnSpPr>
        <p:spPr>
          <a:xfrm rot="-2880000">
            <a:off x="7445914" y="61677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 rot="-2880000">
            <a:off x="7432266" y="62670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Přímá spojnice 309"/>
          <p:cNvCxnSpPr/>
          <p:nvPr/>
        </p:nvCxnSpPr>
        <p:spPr>
          <a:xfrm rot="-2880000">
            <a:off x="7448862" y="63338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 rot="-2880000">
            <a:off x="7445914" y="642474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" name="Obdélník 311"/>
          <p:cNvSpPr/>
          <p:nvPr/>
        </p:nvSpPr>
        <p:spPr>
          <a:xfrm rot="-5400000">
            <a:off x="4381776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3" name="Přímá spojnice 312"/>
          <p:cNvCxnSpPr/>
          <p:nvPr/>
        </p:nvCxnSpPr>
        <p:spPr>
          <a:xfrm rot="-8100000">
            <a:off x="419087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8100000">
            <a:off x="4293944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8100000">
            <a:off x="4380848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rot="-8100000">
            <a:off x="446273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-8100000">
            <a:off x="453726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Obdélník 317"/>
          <p:cNvSpPr/>
          <p:nvPr/>
        </p:nvSpPr>
        <p:spPr>
          <a:xfrm rot="-5400000">
            <a:off x="7183800" y="587548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9" name="Přímá spojnice 318"/>
          <p:cNvCxnSpPr/>
          <p:nvPr/>
        </p:nvCxnSpPr>
        <p:spPr>
          <a:xfrm rot="-8100000">
            <a:off x="6992896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8100000">
            <a:off x="7095968" y="60945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Přímá spojnice 320"/>
          <p:cNvCxnSpPr/>
          <p:nvPr/>
        </p:nvCxnSpPr>
        <p:spPr>
          <a:xfrm rot="-8100000">
            <a:off x="718287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-8100000">
            <a:off x="7264760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 rot="-8100000">
            <a:off x="7339288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Obdélník 323"/>
          <p:cNvSpPr/>
          <p:nvPr/>
        </p:nvSpPr>
        <p:spPr>
          <a:xfrm rot="-5400000">
            <a:off x="719744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5" name="Přímá spojnice 324"/>
          <p:cNvCxnSpPr/>
          <p:nvPr/>
        </p:nvCxnSpPr>
        <p:spPr>
          <a:xfrm rot="-8100000">
            <a:off x="700654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6" name="Přímá spojnice 325"/>
          <p:cNvCxnSpPr/>
          <p:nvPr/>
        </p:nvCxnSpPr>
        <p:spPr>
          <a:xfrm rot="-8100000">
            <a:off x="710961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 rot="-8100000">
            <a:off x="719652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 rot="-8100000">
            <a:off x="727840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 rot="-8100000">
            <a:off x="735293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Obdélník 329"/>
          <p:cNvSpPr/>
          <p:nvPr/>
        </p:nvSpPr>
        <p:spPr>
          <a:xfrm rot="-5400000">
            <a:off x="4381776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1" name="Přímá spojnice 330"/>
          <p:cNvCxnSpPr/>
          <p:nvPr/>
        </p:nvCxnSpPr>
        <p:spPr>
          <a:xfrm rot="-8100000">
            <a:off x="419087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nice 331"/>
          <p:cNvCxnSpPr/>
          <p:nvPr/>
        </p:nvCxnSpPr>
        <p:spPr>
          <a:xfrm rot="-8100000">
            <a:off x="4293944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rot="-8100000">
            <a:off x="438084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rot="-8100000">
            <a:off x="446273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5" name="Přímá spojnice 334"/>
          <p:cNvCxnSpPr/>
          <p:nvPr/>
        </p:nvCxnSpPr>
        <p:spPr>
          <a:xfrm rot="-8100000">
            <a:off x="453726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6" name="Obdélník 335"/>
          <p:cNvSpPr/>
          <p:nvPr/>
        </p:nvSpPr>
        <p:spPr>
          <a:xfrm rot="-5400000">
            <a:off x="5774704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7" name="Přímá spojnice 336"/>
          <p:cNvCxnSpPr/>
          <p:nvPr/>
        </p:nvCxnSpPr>
        <p:spPr>
          <a:xfrm rot="-8100000">
            <a:off x="5583800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rot="-8100000">
            <a:off x="568687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-8100000">
            <a:off x="577377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rot="-8100000">
            <a:off x="585566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Přímá spojnice 340"/>
          <p:cNvCxnSpPr/>
          <p:nvPr/>
        </p:nvCxnSpPr>
        <p:spPr>
          <a:xfrm rot="-8100000">
            <a:off x="593019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2" name="Obdélník 341"/>
          <p:cNvSpPr/>
          <p:nvPr/>
        </p:nvSpPr>
        <p:spPr>
          <a:xfrm rot="-5400000">
            <a:off x="580576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3" name="Přímá spojnice 342"/>
          <p:cNvCxnSpPr/>
          <p:nvPr/>
        </p:nvCxnSpPr>
        <p:spPr>
          <a:xfrm rot="-8100000">
            <a:off x="561486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 rot="-8100000">
            <a:off x="571793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5" name="Přímá spojnice 344"/>
          <p:cNvCxnSpPr/>
          <p:nvPr/>
        </p:nvCxnSpPr>
        <p:spPr>
          <a:xfrm rot="-8100000">
            <a:off x="580484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6" name="Přímá spojnice 345"/>
          <p:cNvCxnSpPr/>
          <p:nvPr/>
        </p:nvCxnSpPr>
        <p:spPr>
          <a:xfrm rot="-8100000">
            <a:off x="588672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7" name="Přímá spojnice 346"/>
          <p:cNvCxnSpPr/>
          <p:nvPr/>
        </p:nvCxnSpPr>
        <p:spPr>
          <a:xfrm rot="-8100000">
            <a:off x="596125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Obdélník 347"/>
          <p:cNvSpPr/>
          <p:nvPr/>
        </p:nvSpPr>
        <p:spPr>
          <a:xfrm rot="16200000">
            <a:off x="3995921" y="4151643"/>
            <a:ext cx="3420398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9" name="Volný tvar 348"/>
          <p:cNvSpPr/>
          <p:nvPr/>
        </p:nvSpPr>
        <p:spPr>
          <a:xfrm>
            <a:off x="5870484" y="2713525"/>
            <a:ext cx="54888" cy="2934269"/>
          </a:xfrm>
          <a:custGeom>
            <a:avLst/>
            <a:gdLst>
              <a:gd name="connsiteX0" fmla="*/ 27296 w 54888"/>
              <a:gd name="connsiteY0" fmla="*/ 0 h 2934269"/>
              <a:gd name="connsiteX1" fmla="*/ 27296 w 54888"/>
              <a:gd name="connsiteY1" fmla="*/ 122830 h 2934269"/>
              <a:gd name="connsiteX2" fmla="*/ 40943 w 54888"/>
              <a:gd name="connsiteY2" fmla="*/ 627797 h 2934269"/>
              <a:gd name="connsiteX3" fmla="*/ 54591 w 54888"/>
              <a:gd name="connsiteY3" fmla="*/ 1037230 h 2934269"/>
              <a:gd name="connsiteX4" fmla="*/ 27296 w 54888"/>
              <a:gd name="connsiteY4" fmla="*/ 1528549 h 2934269"/>
              <a:gd name="connsiteX5" fmla="*/ 13648 w 54888"/>
              <a:gd name="connsiteY5" fmla="*/ 2115403 h 2934269"/>
              <a:gd name="connsiteX6" fmla="*/ 0 w 54888"/>
              <a:gd name="connsiteY6" fmla="*/ 2934269 h 2934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888" h="2934269">
                <a:moveTo>
                  <a:pt x="27296" y="0"/>
                </a:moveTo>
                <a:cubicBezTo>
                  <a:pt x="27296" y="9098"/>
                  <a:pt x="25022" y="18197"/>
                  <a:pt x="27296" y="122830"/>
                </a:cubicBezTo>
                <a:cubicBezTo>
                  <a:pt x="29570" y="227463"/>
                  <a:pt x="36394" y="475397"/>
                  <a:pt x="40943" y="627797"/>
                </a:cubicBezTo>
                <a:cubicBezTo>
                  <a:pt x="45492" y="780197"/>
                  <a:pt x="56865" y="887105"/>
                  <a:pt x="54591" y="1037230"/>
                </a:cubicBezTo>
                <a:cubicBezTo>
                  <a:pt x="52317" y="1187355"/>
                  <a:pt x="34120" y="1348853"/>
                  <a:pt x="27296" y="1528549"/>
                </a:cubicBezTo>
                <a:cubicBezTo>
                  <a:pt x="20472" y="1708245"/>
                  <a:pt x="18197" y="1881116"/>
                  <a:pt x="13648" y="2115403"/>
                </a:cubicBezTo>
                <a:cubicBezTo>
                  <a:pt x="9099" y="2349690"/>
                  <a:pt x="0" y="2800066"/>
                  <a:pt x="0" y="293426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0" name="Přímá spojnice 349"/>
          <p:cNvCxnSpPr>
            <a:endCxn id="342" idx="0"/>
          </p:cNvCxnSpPr>
          <p:nvPr/>
        </p:nvCxnSpPr>
        <p:spPr>
          <a:xfrm flipH="1" flipV="1">
            <a:off x="5643744" y="2333444"/>
            <a:ext cx="254184" cy="380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1" name="Přímá spojnice 350"/>
          <p:cNvCxnSpPr>
            <a:endCxn id="349" idx="0"/>
          </p:cNvCxnSpPr>
          <p:nvPr/>
        </p:nvCxnSpPr>
        <p:spPr>
          <a:xfrm flipH="1">
            <a:off x="5897780" y="2373796"/>
            <a:ext cx="186388" cy="3397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Přímá spojnice 351"/>
          <p:cNvCxnSpPr>
            <a:endCxn id="349" idx="6"/>
          </p:cNvCxnSpPr>
          <p:nvPr/>
        </p:nvCxnSpPr>
        <p:spPr>
          <a:xfrm flipV="1">
            <a:off x="5593515" y="5647794"/>
            <a:ext cx="276969" cy="4331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3" name="Přímá spojnice 352"/>
          <p:cNvCxnSpPr>
            <a:stCxn id="336" idx="2"/>
          </p:cNvCxnSpPr>
          <p:nvPr/>
        </p:nvCxnSpPr>
        <p:spPr>
          <a:xfrm flipH="1" flipV="1">
            <a:off x="5876840" y="5647794"/>
            <a:ext cx="167888" cy="43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4" name="Volný tvar 353"/>
          <p:cNvSpPr/>
          <p:nvPr/>
        </p:nvSpPr>
        <p:spPr>
          <a:xfrm>
            <a:off x="4355583" y="4146540"/>
            <a:ext cx="3002507" cy="27550"/>
          </a:xfrm>
          <a:custGeom>
            <a:avLst/>
            <a:gdLst>
              <a:gd name="connsiteX0" fmla="*/ 0 w 3002507"/>
              <a:gd name="connsiteY0" fmla="*/ 0 h 27550"/>
              <a:gd name="connsiteX1" fmla="*/ 627797 w 3002507"/>
              <a:gd name="connsiteY1" fmla="*/ 27296 h 27550"/>
              <a:gd name="connsiteX2" fmla="*/ 1187355 w 3002507"/>
              <a:gd name="connsiteY2" fmla="*/ 13648 h 27550"/>
              <a:gd name="connsiteX3" fmla="*/ 1583140 w 3002507"/>
              <a:gd name="connsiteY3" fmla="*/ 13648 h 27550"/>
              <a:gd name="connsiteX4" fmla="*/ 3002507 w 3002507"/>
              <a:gd name="connsiteY4" fmla="*/ 0 h 27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2507" h="27550">
                <a:moveTo>
                  <a:pt x="0" y="0"/>
                </a:moveTo>
                <a:cubicBezTo>
                  <a:pt x="214952" y="12510"/>
                  <a:pt x="429905" y="25021"/>
                  <a:pt x="627797" y="27296"/>
                </a:cubicBezTo>
                <a:cubicBezTo>
                  <a:pt x="825689" y="29571"/>
                  <a:pt x="1028131" y="15923"/>
                  <a:pt x="1187355" y="13648"/>
                </a:cubicBezTo>
                <a:cubicBezTo>
                  <a:pt x="1346579" y="11373"/>
                  <a:pt x="1583140" y="13648"/>
                  <a:pt x="1583140" y="13648"/>
                </a:cubicBezTo>
                <a:lnTo>
                  <a:pt x="3002507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5" name="Přímá spojnice 354"/>
          <p:cNvCxnSpPr/>
          <p:nvPr/>
        </p:nvCxnSpPr>
        <p:spPr>
          <a:xfrm flipH="1" flipV="1">
            <a:off x="4112656" y="4043628"/>
            <a:ext cx="242927" cy="1029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6" name="Přímá spojnice 355"/>
          <p:cNvCxnSpPr/>
          <p:nvPr/>
        </p:nvCxnSpPr>
        <p:spPr>
          <a:xfrm flipH="1">
            <a:off x="4112656" y="4174090"/>
            <a:ext cx="242927" cy="1575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Přímá spojnice 356"/>
          <p:cNvCxnSpPr/>
          <p:nvPr/>
        </p:nvCxnSpPr>
        <p:spPr>
          <a:xfrm flipV="1">
            <a:off x="7358090" y="4043628"/>
            <a:ext cx="204234" cy="1166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>
            <a:stCxn id="354" idx="4"/>
          </p:cNvCxnSpPr>
          <p:nvPr/>
        </p:nvCxnSpPr>
        <p:spPr>
          <a:xfrm>
            <a:off x="7358090" y="4146540"/>
            <a:ext cx="204234" cy="185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" name="Přímá spojnice 358"/>
          <p:cNvCxnSpPr/>
          <p:nvPr/>
        </p:nvCxnSpPr>
        <p:spPr>
          <a:xfrm>
            <a:off x="8028384" y="1681012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0" name="Přímá spojnice 359"/>
          <p:cNvCxnSpPr/>
          <p:nvPr/>
        </p:nvCxnSpPr>
        <p:spPr>
          <a:xfrm>
            <a:off x="8028384" y="6735220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Přímá spojnice 360"/>
          <p:cNvCxnSpPr/>
          <p:nvPr/>
        </p:nvCxnSpPr>
        <p:spPr>
          <a:xfrm>
            <a:off x="8894815" y="1684086"/>
            <a:ext cx="66599" cy="50791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Přímá spojnice 361"/>
          <p:cNvCxnSpPr/>
          <p:nvPr/>
        </p:nvCxnSpPr>
        <p:spPr>
          <a:xfrm>
            <a:off x="8316416" y="1684086"/>
            <a:ext cx="81300" cy="50572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>
            <a:off x="8028384" y="237379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>
            <a:off x="8028384" y="2498900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>
            <a:off x="8028384" y="591583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>
            <a:off x="8028384" y="603255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 rot="2700000">
            <a:off x="874659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8" name="Přímá spojnice 367"/>
          <p:cNvCxnSpPr/>
          <p:nvPr/>
        </p:nvCxnSpPr>
        <p:spPr>
          <a:xfrm rot="2700000">
            <a:off x="815311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9" name="Přímá spojnice 368"/>
          <p:cNvCxnSpPr/>
          <p:nvPr/>
        </p:nvCxnSpPr>
        <p:spPr>
          <a:xfrm rot="2700000">
            <a:off x="8153118" y="2370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 rot="2700000">
            <a:off x="8174266" y="25034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1" name="Přímá spojnice 370"/>
          <p:cNvCxnSpPr/>
          <p:nvPr/>
        </p:nvCxnSpPr>
        <p:spPr>
          <a:xfrm rot="2700000">
            <a:off x="8781394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2" name="Přímá spojnice 371"/>
          <p:cNvCxnSpPr/>
          <p:nvPr/>
        </p:nvCxnSpPr>
        <p:spPr>
          <a:xfrm rot="2700000">
            <a:off x="8218978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2700000">
            <a:off x="8205330" y="60294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 rot="2700000">
            <a:off x="8218978" y="59264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5" name="TextovéPole 374"/>
          <p:cNvSpPr txBox="1"/>
          <p:nvPr/>
        </p:nvSpPr>
        <p:spPr>
          <a:xfrm rot="16200000">
            <a:off x="8462743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1600</a:t>
            </a:r>
            <a:endParaRPr lang="cs-CZ" dirty="0"/>
          </a:p>
        </p:txBody>
      </p:sp>
      <p:sp>
        <p:nvSpPr>
          <p:cNvPr id="376" name="TextovéPole 375"/>
          <p:cNvSpPr txBox="1"/>
          <p:nvPr/>
        </p:nvSpPr>
        <p:spPr>
          <a:xfrm rot="16200000">
            <a:off x="7886679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377" name="TextovéPole 376"/>
          <p:cNvSpPr txBox="1"/>
          <p:nvPr/>
        </p:nvSpPr>
        <p:spPr>
          <a:xfrm rot="16200000">
            <a:off x="8003698" y="24841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78" name="TextovéPole 377"/>
          <p:cNvSpPr txBox="1"/>
          <p:nvPr/>
        </p:nvSpPr>
        <p:spPr>
          <a:xfrm rot="16200000">
            <a:off x="7945188" y="195145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379" name="TextovéPole 378"/>
          <p:cNvSpPr txBox="1"/>
          <p:nvPr/>
        </p:nvSpPr>
        <p:spPr>
          <a:xfrm rot="16200000">
            <a:off x="8066414" y="55218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80" name="TextovéPole 379"/>
          <p:cNvSpPr txBox="1"/>
          <p:nvPr/>
        </p:nvSpPr>
        <p:spPr>
          <a:xfrm rot="16200000">
            <a:off x="8017196" y="62150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381" name="Přímá spojnice 380"/>
          <p:cNvCxnSpPr/>
          <p:nvPr/>
        </p:nvCxnSpPr>
        <p:spPr>
          <a:xfrm flipV="1">
            <a:off x="3995936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 flipV="1">
            <a:off x="7668344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Přímá spojnice 382"/>
          <p:cNvCxnSpPr/>
          <p:nvPr/>
        </p:nvCxnSpPr>
        <p:spPr>
          <a:xfrm>
            <a:off x="3995936" y="148478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4" name="Přímá spojnice 383"/>
          <p:cNvCxnSpPr/>
          <p:nvPr/>
        </p:nvCxnSpPr>
        <p:spPr>
          <a:xfrm>
            <a:off x="3995936" y="112474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5" name="Přímá spojnice 384"/>
          <p:cNvCxnSpPr/>
          <p:nvPr/>
        </p:nvCxnSpPr>
        <p:spPr>
          <a:xfrm flipH="1">
            <a:off x="4122349" y="1278052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6" name="Přímá spojnice 385"/>
          <p:cNvCxnSpPr/>
          <p:nvPr/>
        </p:nvCxnSpPr>
        <p:spPr>
          <a:xfrm flipH="1">
            <a:off x="7562137" y="1285990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386"/>
          <p:cNvCxnSpPr/>
          <p:nvPr/>
        </p:nvCxnSpPr>
        <p:spPr>
          <a:xfrm rot="-2760000">
            <a:off x="3850893" y="149374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8" name="Přímá spojnice 387"/>
          <p:cNvCxnSpPr/>
          <p:nvPr/>
        </p:nvCxnSpPr>
        <p:spPr>
          <a:xfrm rot="-2760000">
            <a:off x="3989645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Přímá spojnice 388"/>
          <p:cNvCxnSpPr/>
          <p:nvPr/>
        </p:nvCxnSpPr>
        <p:spPr>
          <a:xfrm rot="-2760000">
            <a:off x="3853165" y="111577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-2760000">
            <a:off x="7517561" y="150311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-2760000">
            <a:off x="7420229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Přímá spojnice 391"/>
          <p:cNvCxnSpPr/>
          <p:nvPr/>
        </p:nvCxnSpPr>
        <p:spPr>
          <a:xfrm rot="-2760000">
            <a:off x="7533481" y="113319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3" name="TextovéPole 392"/>
          <p:cNvSpPr txBox="1"/>
          <p:nvPr/>
        </p:nvSpPr>
        <p:spPr>
          <a:xfrm>
            <a:off x="5521752" y="120110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394" name="TextovéPole 393"/>
          <p:cNvSpPr txBox="1"/>
          <p:nvPr/>
        </p:nvSpPr>
        <p:spPr>
          <a:xfrm>
            <a:off x="4123960" y="11967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95" name="TextovéPole 394"/>
          <p:cNvSpPr txBox="1"/>
          <p:nvPr/>
        </p:nvSpPr>
        <p:spPr>
          <a:xfrm>
            <a:off x="7191408" y="11892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96" name="TextovéPole 395"/>
          <p:cNvSpPr txBox="1"/>
          <p:nvPr/>
        </p:nvSpPr>
        <p:spPr>
          <a:xfrm>
            <a:off x="395536" y="248360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8" name="TextovéPole 397"/>
          <p:cNvSpPr txBox="1"/>
          <p:nvPr/>
        </p:nvSpPr>
        <p:spPr>
          <a:xfrm>
            <a:off x="7884368" y="52292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399" name="Přímá spojnice se šipkou 398"/>
          <p:cNvCxnSpPr>
            <a:stCxn id="398" idx="1"/>
          </p:cNvCxnSpPr>
          <p:nvPr/>
        </p:nvCxnSpPr>
        <p:spPr>
          <a:xfrm flipH="1">
            <a:off x="7683278" y="5413866"/>
            <a:ext cx="201090" cy="832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Přímá spojnice se šipkou 399"/>
          <p:cNvCxnSpPr/>
          <p:nvPr/>
        </p:nvCxnSpPr>
        <p:spPr>
          <a:xfrm flipH="1" flipV="1">
            <a:off x="6516217" y="6016388"/>
            <a:ext cx="147636" cy="4618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1" name="TextovéPole 400"/>
          <p:cNvSpPr txBox="1"/>
          <p:nvPr/>
        </p:nvSpPr>
        <p:spPr>
          <a:xfrm>
            <a:off x="6590035" y="638132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2" name="TextovéPole 401"/>
          <p:cNvSpPr txBox="1"/>
          <p:nvPr/>
        </p:nvSpPr>
        <p:spPr>
          <a:xfrm>
            <a:off x="395536" y="29063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04" name="TextovéPole 403"/>
          <p:cNvSpPr txBox="1"/>
          <p:nvPr/>
        </p:nvSpPr>
        <p:spPr>
          <a:xfrm>
            <a:off x="6590035" y="16288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05" name="Přímá spojnice se šipkou 404"/>
          <p:cNvCxnSpPr>
            <a:stCxn id="404" idx="2"/>
            <a:endCxn id="324" idx="3"/>
          </p:cNvCxnSpPr>
          <p:nvPr/>
        </p:nvCxnSpPr>
        <p:spPr>
          <a:xfrm>
            <a:off x="6743282" y="1998132"/>
            <a:ext cx="508166" cy="2813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6" name="Přímá spojnice se šipkou 405"/>
          <p:cNvCxnSpPr>
            <a:endCxn id="342" idx="3"/>
          </p:cNvCxnSpPr>
          <p:nvPr/>
        </p:nvCxnSpPr>
        <p:spPr>
          <a:xfrm flipH="1">
            <a:off x="5859768" y="1951455"/>
            <a:ext cx="730267" cy="32798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7" name="TextovéPole 406"/>
          <p:cNvSpPr txBox="1"/>
          <p:nvPr/>
        </p:nvSpPr>
        <p:spPr>
          <a:xfrm>
            <a:off x="4435776" y="63813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08" name="Přímá spojnice se šipkou 407"/>
          <p:cNvCxnSpPr>
            <a:endCxn id="300" idx="3"/>
          </p:cNvCxnSpPr>
          <p:nvPr/>
        </p:nvCxnSpPr>
        <p:spPr>
          <a:xfrm flipH="1" flipV="1">
            <a:off x="4220656" y="6244638"/>
            <a:ext cx="283104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" name="TextovéPole 408"/>
          <p:cNvSpPr txBox="1"/>
          <p:nvPr/>
        </p:nvSpPr>
        <p:spPr>
          <a:xfrm>
            <a:off x="395536" y="333840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1" name="TextovéPole 410"/>
          <p:cNvSpPr txBox="1"/>
          <p:nvPr/>
        </p:nvSpPr>
        <p:spPr>
          <a:xfrm>
            <a:off x="5004048" y="31409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412" name="Přímá spojnice se šipkou 411"/>
          <p:cNvCxnSpPr>
            <a:stCxn id="411" idx="3"/>
          </p:cNvCxnSpPr>
          <p:nvPr/>
        </p:nvCxnSpPr>
        <p:spPr>
          <a:xfrm>
            <a:off x="5286498" y="3325634"/>
            <a:ext cx="36562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3" name="TextovéPole 412"/>
          <p:cNvSpPr txBox="1"/>
          <p:nvPr/>
        </p:nvSpPr>
        <p:spPr>
          <a:xfrm>
            <a:off x="6516217" y="50851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14" name="Přímá spojnice se šipkou 413"/>
          <p:cNvCxnSpPr>
            <a:stCxn id="413" idx="1"/>
          </p:cNvCxnSpPr>
          <p:nvPr/>
        </p:nvCxnSpPr>
        <p:spPr>
          <a:xfrm flipH="1" flipV="1">
            <a:off x="5856836" y="5229200"/>
            <a:ext cx="659381" cy="406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5" name="Přímá spojnice se šipkou 414"/>
          <p:cNvCxnSpPr/>
          <p:nvPr/>
        </p:nvCxnSpPr>
        <p:spPr>
          <a:xfrm flipH="1" flipV="1">
            <a:off x="6516217" y="4174090"/>
            <a:ext cx="73818" cy="10551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6" name="TextovéPole 415"/>
          <p:cNvSpPr txBox="1"/>
          <p:nvPr/>
        </p:nvSpPr>
        <p:spPr>
          <a:xfrm>
            <a:off x="395536" y="37704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18" name="TextovéPole 417"/>
          <p:cNvSpPr txBox="1"/>
          <p:nvPr/>
        </p:nvSpPr>
        <p:spPr>
          <a:xfrm>
            <a:off x="467544" y="1340768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Jednostupňová patka</a:t>
            </a:r>
            <a:endParaRPr lang="cs-CZ" b="1" dirty="0"/>
          </a:p>
        </p:txBody>
      </p:sp>
      <p:sp>
        <p:nvSpPr>
          <p:cNvPr id="420" name="TextovéPole 419"/>
          <p:cNvSpPr txBox="1"/>
          <p:nvPr/>
        </p:nvSpPr>
        <p:spPr>
          <a:xfrm>
            <a:off x="467544" y="1772816"/>
            <a:ext cx="3096344" cy="646331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5.Popiš jednotlivé části bednění?</a:t>
            </a:r>
            <a:endParaRPr lang="cs-CZ" b="1" dirty="0"/>
          </a:p>
        </p:txBody>
      </p:sp>
      <p:sp>
        <p:nvSpPr>
          <p:cNvPr id="423" name="TextovéPole 422"/>
          <p:cNvSpPr txBox="1"/>
          <p:nvPr/>
        </p:nvSpPr>
        <p:spPr>
          <a:xfrm>
            <a:off x="899592" y="2474312"/>
            <a:ext cx="2664296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Stěna - bočnice</a:t>
            </a:r>
            <a:endParaRPr lang="cs-CZ" b="1" dirty="0"/>
          </a:p>
        </p:txBody>
      </p:sp>
      <p:sp>
        <p:nvSpPr>
          <p:cNvPr id="424" name="TextovéPole 423"/>
          <p:cNvSpPr txBox="1"/>
          <p:nvPr/>
        </p:nvSpPr>
        <p:spPr>
          <a:xfrm>
            <a:off x="899592" y="2906360"/>
            <a:ext cx="2664296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Svlaky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25" name="TextovéPole 424"/>
          <p:cNvSpPr txBox="1"/>
          <p:nvPr/>
        </p:nvSpPr>
        <p:spPr>
          <a:xfrm>
            <a:off x="875816" y="3347700"/>
            <a:ext cx="268807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Dočasná rozpěra</a:t>
            </a:r>
            <a:endParaRPr lang="cs-CZ" b="1" dirty="0"/>
          </a:p>
        </p:txBody>
      </p:sp>
      <p:sp>
        <p:nvSpPr>
          <p:cNvPr id="426" name="TextovéPole 425"/>
          <p:cNvSpPr txBox="1"/>
          <p:nvPr/>
        </p:nvSpPr>
        <p:spPr>
          <a:xfrm>
            <a:off x="875816" y="3779748"/>
            <a:ext cx="2687727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Rádlovací</a:t>
            </a:r>
            <a:r>
              <a:rPr lang="cs-CZ" b="1" dirty="0" smtClean="0"/>
              <a:t> drát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31738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" grpId="0" animBg="1"/>
      <p:bldP spid="423" grpId="0" animBg="1"/>
      <p:bldP spid="424" grpId="0" animBg="1"/>
      <p:bldP spid="425" grpId="0" animBg="1"/>
      <p:bldP spid="4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7" name="Obdélník 106"/>
          <p:cNvSpPr/>
          <p:nvPr/>
        </p:nvSpPr>
        <p:spPr>
          <a:xfrm flipH="1">
            <a:off x="3203848" y="1678631"/>
            <a:ext cx="133316" cy="50490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 flipH="1">
            <a:off x="6783884" y="1678633"/>
            <a:ext cx="101888" cy="50627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3321566" y="2387444"/>
            <a:ext cx="3456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3320568" y="5915843"/>
            <a:ext cx="347004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3320568" y="19553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5" name="Přímá spojnice 114"/>
          <p:cNvCxnSpPr/>
          <p:nvPr/>
        </p:nvCxnSpPr>
        <p:spPr>
          <a:xfrm rot="-2880000">
            <a:off x="3296746" y="200496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2880000">
            <a:off x="3310394" y="208091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-2880000">
            <a:off x="3296746" y="218021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2880000">
            <a:off x="3313342" y="22469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2880000">
            <a:off x="3310394" y="23378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Obdélník 124"/>
          <p:cNvSpPr/>
          <p:nvPr/>
        </p:nvSpPr>
        <p:spPr>
          <a:xfrm>
            <a:off x="6673880" y="195933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rot="-2880000">
            <a:off x="6650058" y="200890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rot="-2880000">
            <a:off x="6663706" y="20848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-2880000">
            <a:off x="6650058" y="21841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2880000">
            <a:off x="6666654" y="22509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2880000">
            <a:off x="6663706" y="23418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Obdélník 131"/>
          <p:cNvSpPr/>
          <p:nvPr/>
        </p:nvSpPr>
        <p:spPr>
          <a:xfrm>
            <a:off x="3320568" y="602861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3" name="Přímá spojnice 132"/>
          <p:cNvCxnSpPr/>
          <p:nvPr/>
        </p:nvCxnSpPr>
        <p:spPr>
          <a:xfrm rot="-2880000">
            <a:off x="3296746" y="60781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-2880000">
            <a:off x="3310394" y="615412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rot="-2880000">
            <a:off x="3296746" y="62534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2880000">
            <a:off x="3313342" y="63201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2880000">
            <a:off x="3310394" y="64110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Obdélník 137"/>
          <p:cNvSpPr/>
          <p:nvPr/>
        </p:nvSpPr>
        <p:spPr>
          <a:xfrm>
            <a:off x="6664000" y="604226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9" name="Přímá spojnice 138"/>
          <p:cNvCxnSpPr/>
          <p:nvPr/>
        </p:nvCxnSpPr>
        <p:spPr>
          <a:xfrm rot="-2880000">
            <a:off x="6640178" y="60918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-2880000">
            <a:off x="6653826" y="61677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-2880000">
            <a:off x="6640178" y="62670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-2880000">
            <a:off x="6656774" y="63338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2880000">
            <a:off x="6653826" y="642474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Obdélník 143"/>
          <p:cNvSpPr/>
          <p:nvPr/>
        </p:nvSpPr>
        <p:spPr>
          <a:xfrm rot="-5400000">
            <a:off x="3589688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5" name="Přímá spojnice 144"/>
          <p:cNvCxnSpPr/>
          <p:nvPr/>
        </p:nvCxnSpPr>
        <p:spPr>
          <a:xfrm rot="-8100000">
            <a:off x="339878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8100000">
            <a:off x="3501856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-8100000">
            <a:off x="3588760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8100000">
            <a:off x="3670648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8100000">
            <a:off x="374517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Obdélník 149"/>
          <p:cNvSpPr/>
          <p:nvPr/>
        </p:nvSpPr>
        <p:spPr>
          <a:xfrm rot="-5400000">
            <a:off x="6391712" y="587548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1" name="Přímá spojnice 150"/>
          <p:cNvCxnSpPr/>
          <p:nvPr/>
        </p:nvCxnSpPr>
        <p:spPr>
          <a:xfrm rot="-8100000">
            <a:off x="6200808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-8100000">
            <a:off x="6303880" y="60945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-8100000">
            <a:off x="6390784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-8100000">
            <a:off x="6472672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-8100000">
            <a:off x="6547200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bdélník 155"/>
          <p:cNvSpPr/>
          <p:nvPr/>
        </p:nvSpPr>
        <p:spPr>
          <a:xfrm rot="-5400000">
            <a:off x="6405360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7" name="Přímá spojnice 156"/>
          <p:cNvCxnSpPr/>
          <p:nvPr/>
        </p:nvCxnSpPr>
        <p:spPr>
          <a:xfrm rot="-8100000">
            <a:off x="621445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-8100000">
            <a:off x="6317528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-8100000">
            <a:off x="640443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rot="-8100000">
            <a:off x="648632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-8100000">
            <a:off x="656084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Obdélník 161"/>
          <p:cNvSpPr/>
          <p:nvPr/>
        </p:nvSpPr>
        <p:spPr>
          <a:xfrm rot="-5400000">
            <a:off x="3589688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3" name="Přímá spojnice 162"/>
          <p:cNvCxnSpPr/>
          <p:nvPr/>
        </p:nvCxnSpPr>
        <p:spPr>
          <a:xfrm rot="-8100000">
            <a:off x="339878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rot="-8100000">
            <a:off x="3501856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-8100000">
            <a:off x="358876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-8100000">
            <a:off x="367064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8100000">
            <a:off x="3745176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Obdélník 167"/>
          <p:cNvSpPr/>
          <p:nvPr/>
        </p:nvSpPr>
        <p:spPr>
          <a:xfrm rot="-5400000">
            <a:off x="4982616" y="586183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9" name="Přímá spojnice 168"/>
          <p:cNvCxnSpPr/>
          <p:nvPr/>
        </p:nvCxnSpPr>
        <p:spPr>
          <a:xfrm rot="-8100000">
            <a:off x="4791712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-8100000">
            <a:off x="4894784" y="60809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8100000">
            <a:off x="4981688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rot="-8100000">
            <a:off x="5063576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rot="-8100000">
            <a:off x="5138104" y="60673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Obdélník 173"/>
          <p:cNvSpPr/>
          <p:nvPr/>
        </p:nvSpPr>
        <p:spPr>
          <a:xfrm rot="-5400000">
            <a:off x="4981112" y="211742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5" name="Přímá spojnice 174"/>
          <p:cNvCxnSpPr/>
          <p:nvPr/>
        </p:nvCxnSpPr>
        <p:spPr>
          <a:xfrm rot="-8100000">
            <a:off x="4790208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8100000">
            <a:off x="4893280" y="23365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8100000">
            <a:off x="4980184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8100000">
            <a:off x="5062072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8100000">
            <a:off x="5136600" y="23228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flipV="1">
            <a:off x="7812360" y="1681012"/>
            <a:ext cx="1296144" cy="30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V="1">
            <a:off x="8091100" y="6735221"/>
            <a:ext cx="1017404" cy="279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>
            <a:off x="8894815" y="1684086"/>
            <a:ext cx="66599" cy="50791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>
            <a:off x="8316416" y="1684086"/>
            <a:ext cx="81300" cy="50572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180000" flipV="1">
            <a:off x="7812360" y="2373796"/>
            <a:ext cx="684024" cy="275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rot="180000" flipV="1">
            <a:off x="7812360" y="2498900"/>
            <a:ext cx="684024" cy="377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8028384" y="591583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8028384" y="603255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rot="2700000">
            <a:off x="874659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rot="2700000">
            <a:off x="8153118" y="16840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rot="2700000">
            <a:off x="8153118" y="2370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rot="2700000">
            <a:off x="8174266" y="25034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2700000">
            <a:off x="8781394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2700000">
            <a:off x="8218978" y="67632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2700000">
            <a:off x="8205330" y="60294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2700000">
            <a:off x="8218978" y="59264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TextovéPole 195"/>
          <p:cNvSpPr txBox="1"/>
          <p:nvPr/>
        </p:nvSpPr>
        <p:spPr>
          <a:xfrm rot="16200000">
            <a:off x="8462743" y="39693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1600</a:t>
            </a:r>
            <a:endParaRPr lang="cs-CZ" dirty="0"/>
          </a:p>
        </p:txBody>
      </p:sp>
      <p:sp>
        <p:nvSpPr>
          <p:cNvPr id="197" name="TextovéPole 196"/>
          <p:cNvSpPr txBox="1"/>
          <p:nvPr/>
        </p:nvSpPr>
        <p:spPr>
          <a:xfrm rot="16200000">
            <a:off x="7945188" y="396931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198" name="TextovéPole 197"/>
          <p:cNvSpPr txBox="1"/>
          <p:nvPr/>
        </p:nvSpPr>
        <p:spPr>
          <a:xfrm rot="16200000">
            <a:off x="8219722" y="208553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99" name="TextovéPole 198"/>
          <p:cNvSpPr txBox="1"/>
          <p:nvPr/>
        </p:nvSpPr>
        <p:spPr>
          <a:xfrm rot="16200000">
            <a:off x="7945188" y="195145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200" name="TextovéPole 199"/>
          <p:cNvSpPr txBox="1"/>
          <p:nvPr/>
        </p:nvSpPr>
        <p:spPr>
          <a:xfrm rot="16200000">
            <a:off x="8282438" y="605931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01" name="TextovéPole 200"/>
          <p:cNvSpPr txBox="1"/>
          <p:nvPr/>
        </p:nvSpPr>
        <p:spPr>
          <a:xfrm rot="16200000">
            <a:off x="8017196" y="62150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202" name="Přímá spojnice 201"/>
          <p:cNvCxnSpPr/>
          <p:nvPr/>
        </p:nvCxnSpPr>
        <p:spPr>
          <a:xfrm flipV="1">
            <a:off x="3203848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flipV="1">
            <a:off x="6876256" y="908720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>
            <a:off x="3203848" y="148478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>
            <a:off x="3203848" y="1124744"/>
            <a:ext cx="36724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flipH="1">
            <a:off x="3330261" y="1278052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6770049" y="1285990"/>
            <a:ext cx="6903" cy="325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rot="-2760000">
            <a:off x="3058805" y="149374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-2760000">
            <a:off x="3197557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-2760000">
            <a:off x="3061077" y="1115779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rot="-2760000">
            <a:off x="6725473" y="150311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-2760000">
            <a:off x="6628141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2760000">
            <a:off x="6741393" y="1133195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4" name="TextovéPole 213"/>
          <p:cNvSpPr txBox="1"/>
          <p:nvPr/>
        </p:nvSpPr>
        <p:spPr>
          <a:xfrm>
            <a:off x="4729664" y="12011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215" name="TextovéPole 214"/>
          <p:cNvSpPr txBox="1"/>
          <p:nvPr/>
        </p:nvSpPr>
        <p:spPr>
          <a:xfrm>
            <a:off x="3275856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16" name="TextovéPole 215"/>
          <p:cNvSpPr txBox="1"/>
          <p:nvPr/>
        </p:nvSpPr>
        <p:spPr>
          <a:xfrm>
            <a:off x="6399320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17" name="TextovéPole 216"/>
          <p:cNvSpPr txBox="1"/>
          <p:nvPr/>
        </p:nvSpPr>
        <p:spPr>
          <a:xfrm>
            <a:off x="4641664" y="83671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1248</a:t>
            </a:r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3104544" y="3199328"/>
            <a:ext cx="3890704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Obdélník 218"/>
          <p:cNvSpPr/>
          <p:nvPr/>
        </p:nvSpPr>
        <p:spPr>
          <a:xfrm>
            <a:off x="3131840" y="5112480"/>
            <a:ext cx="3890704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Obdélník 219"/>
          <p:cNvSpPr/>
          <p:nvPr/>
        </p:nvSpPr>
        <p:spPr>
          <a:xfrm>
            <a:off x="4040231" y="3307328"/>
            <a:ext cx="108000" cy="18051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Obdélník 220"/>
          <p:cNvSpPr/>
          <p:nvPr/>
        </p:nvSpPr>
        <p:spPr>
          <a:xfrm>
            <a:off x="5976168" y="3307328"/>
            <a:ext cx="108000" cy="18051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Obdélník 221"/>
          <p:cNvSpPr/>
          <p:nvPr/>
        </p:nvSpPr>
        <p:spPr>
          <a:xfrm rot="-5400000">
            <a:off x="4971488" y="291188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3" name="Přímá spojnice 222"/>
          <p:cNvCxnSpPr/>
          <p:nvPr/>
        </p:nvCxnSpPr>
        <p:spPr>
          <a:xfrm rot="-8100000">
            <a:off x="4780584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rot="-8100000">
            <a:off x="4883656" y="31310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8100000">
            <a:off x="4970560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-8100000">
            <a:off x="5052448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8100000">
            <a:off x="5126976" y="31173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8" name="Obdélník 227"/>
          <p:cNvSpPr/>
          <p:nvPr/>
        </p:nvSpPr>
        <p:spPr>
          <a:xfrm rot="-5400000">
            <a:off x="4998784" y="50584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9" name="Přímá spojnice 228"/>
          <p:cNvCxnSpPr/>
          <p:nvPr/>
        </p:nvCxnSpPr>
        <p:spPr>
          <a:xfrm rot="-8100000">
            <a:off x="4807880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-8100000">
            <a:off x="4910952" y="52775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8100000">
            <a:off x="4997856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8100000">
            <a:off x="5079744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-8100000">
            <a:off x="5154272" y="5263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Obdélník 233"/>
          <p:cNvSpPr/>
          <p:nvPr/>
        </p:nvSpPr>
        <p:spPr>
          <a:xfrm>
            <a:off x="6085416" y="33108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5" name="Přímá spojnice 234"/>
          <p:cNvCxnSpPr/>
          <p:nvPr/>
        </p:nvCxnSpPr>
        <p:spPr>
          <a:xfrm rot="-2880000">
            <a:off x="6061594" y="3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rot="-2880000">
            <a:off x="6075242" y="34363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2880000">
            <a:off x="6061594" y="35356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-2880000">
            <a:off x="6078190" y="36024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2880000">
            <a:off x="6075242" y="36933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0" name="Obdélník 239"/>
          <p:cNvSpPr/>
          <p:nvPr/>
        </p:nvSpPr>
        <p:spPr>
          <a:xfrm rot="-5400000">
            <a:off x="6354536" y="31440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1" name="Přímá spojnice 240"/>
          <p:cNvCxnSpPr/>
          <p:nvPr/>
        </p:nvCxnSpPr>
        <p:spPr>
          <a:xfrm rot="-8100000">
            <a:off x="6163632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-8100000">
            <a:off x="6266704" y="33631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8100000">
            <a:off x="6353608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8100000">
            <a:off x="6435496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8100000">
            <a:off x="6510024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Obdélník 245"/>
          <p:cNvSpPr/>
          <p:nvPr/>
        </p:nvSpPr>
        <p:spPr>
          <a:xfrm>
            <a:off x="3947632" y="33108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7" name="Přímá spojnice 246"/>
          <p:cNvCxnSpPr/>
          <p:nvPr/>
        </p:nvCxnSpPr>
        <p:spPr>
          <a:xfrm rot="-2880000">
            <a:off x="3923810" y="3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2880000">
            <a:off x="3937458" y="34363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2880000">
            <a:off x="3923810" y="35356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2880000">
            <a:off x="3940406" y="36024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2880000">
            <a:off x="3937458" y="36933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2" name="Obdélník 251"/>
          <p:cNvSpPr/>
          <p:nvPr/>
        </p:nvSpPr>
        <p:spPr>
          <a:xfrm rot="-5400000">
            <a:off x="3675344" y="3144080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3" name="Přímá spojnice 252"/>
          <p:cNvCxnSpPr/>
          <p:nvPr/>
        </p:nvCxnSpPr>
        <p:spPr>
          <a:xfrm rot="-8100000">
            <a:off x="3484440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-8100000">
            <a:off x="3587512" y="33631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8100000">
            <a:off x="3674416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8100000">
            <a:off x="3756304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8100000">
            <a:off x="3830832" y="33495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8" name="Obdélník 257"/>
          <p:cNvSpPr/>
          <p:nvPr/>
        </p:nvSpPr>
        <p:spPr>
          <a:xfrm>
            <a:off x="3933984" y="46802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9" name="Přímá spojnice 258"/>
          <p:cNvCxnSpPr/>
          <p:nvPr/>
        </p:nvCxnSpPr>
        <p:spPr>
          <a:xfrm rot="-2880000">
            <a:off x="3910162" y="47298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-2880000">
            <a:off x="3923810" y="48057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2880000">
            <a:off x="3910162" y="491872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2880000">
            <a:off x="3926758" y="498546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2880000">
            <a:off x="3923810" y="507638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Obdélník 263"/>
          <p:cNvSpPr/>
          <p:nvPr/>
        </p:nvSpPr>
        <p:spPr>
          <a:xfrm rot="-5400000">
            <a:off x="3665464" y="4851989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5" name="Přímá spojnice 264"/>
          <p:cNvCxnSpPr/>
          <p:nvPr/>
        </p:nvCxnSpPr>
        <p:spPr>
          <a:xfrm rot="-8100000">
            <a:off x="3474560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-8100000">
            <a:off x="3577632" y="507110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-8100000">
            <a:off x="3664536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-8100000">
            <a:off x="3746424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-8100000">
            <a:off x="3820952" y="505745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0" name="Obdélník 269"/>
          <p:cNvSpPr/>
          <p:nvPr/>
        </p:nvSpPr>
        <p:spPr>
          <a:xfrm>
            <a:off x="6081648" y="468025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1" name="Přímá spojnice 270"/>
          <p:cNvCxnSpPr/>
          <p:nvPr/>
        </p:nvCxnSpPr>
        <p:spPr>
          <a:xfrm rot="-2880000">
            <a:off x="6057826" y="47298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rot="-2880000">
            <a:off x="6071474" y="48057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-2880000">
            <a:off x="6057826" y="49050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-2880000">
            <a:off x="6074422" y="497182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-2880000">
            <a:off x="6071474" y="50627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" name="Obdélník 275"/>
          <p:cNvSpPr/>
          <p:nvPr/>
        </p:nvSpPr>
        <p:spPr>
          <a:xfrm rot="-5400000">
            <a:off x="6350768" y="4842282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7" name="Přímá spojnice 276"/>
          <p:cNvCxnSpPr/>
          <p:nvPr/>
        </p:nvCxnSpPr>
        <p:spPr>
          <a:xfrm rot="-8100000">
            <a:off x="6159864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rot="-8100000">
            <a:off x="6262936" y="506139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rot="-8100000">
            <a:off x="6349840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rot="-8100000">
            <a:off x="6431728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rot="-8100000">
            <a:off x="6506256" y="504774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" name="Obdélník 281"/>
          <p:cNvSpPr/>
          <p:nvPr/>
        </p:nvSpPr>
        <p:spPr>
          <a:xfrm rot="-5400000">
            <a:off x="6597856" y="291440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3" name="Přímá spojnice 282"/>
          <p:cNvCxnSpPr/>
          <p:nvPr/>
        </p:nvCxnSpPr>
        <p:spPr>
          <a:xfrm rot="-8100000">
            <a:off x="6406952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 rot="-8100000">
            <a:off x="6510024" y="31335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/>
          <p:nvPr/>
        </p:nvCxnSpPr>
        <p:spPr>
          <a:xfrm rot="-8100000">
            <a:off x="6596928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rot="-8100000">
            <a:off x="6678816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 rot="-8100000">
            <a:off x="6753344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8" name="Obdélník 287"/>
          <p:cNvSpPr/>
          <p:nvPr/>
        </p:nvSpPr>
        <p:spPr>
          <a:xfrm rot="-5400000">
            <a:off x="3377432" y="2914408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9" name="Přímá spojnice 288"/>
          <p:cNvCxnSpPr/>
          <p:nvPr/>
        </p:nvCxnSpPr>
        <p:spPr>
          <a:xfrm rot="-8100000">
            <a:off x="3186528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 rot="-8100000">
            <a:off x="3289600" y="31335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rot="-8100000">
            <a:off x="3376504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rot="-8100000">
            <a:off x="3458392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-8100000">
            <a:off x="3532920" y="31198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4" name="Obdélník 293"/>
          <p:cNvSpPr/>
          <p:nvPr/>
        </p:nvSpPr>
        <p:spPr>
          <a:xfrm rot="-5400000">
            <a:off x="3373664" y="50758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5" name="Přímá spojnice 294"/>
          <p:cNvCxnSpPr/>
          <p:nvPr/>
        </p:nvCxnSpPr>
        <p:spPr>
          <a:xfrm rot="-8100000">
            <a:off x="3182760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 rot="-8100000">
            <a:off x="3285832" y="52950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 rot="-8100000">
            <a:off x="3372736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-8100000">
            <a:off x="3454624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 rot="-8100000">
            <a:off x="3529152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Obdélník 299"/>
          <p:cNvSpPr/>
          <p:nvPr/>
        </p:nvSpPr>
        <p:spPr>
          <a:xfrm rot="-5400000">
            <a:off x="6597856" y="507589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1" name="Přímá spojnice 300"/>
          <p:cNvCxnSpPr/>
          <p:nvPr/>
        </p:nvCxnSpPr>
        <p:spPr>
          <a:xfrm rot="-8100000">
            <a:off x="6406952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2" name="Přímá spojnice 301"/>
          <p:cNvCxnSpPr/>
          <p:nvPr/>
        </p:nvCxnSpPr>
        <p:spPr>
          <a:xfrm rot="-8100000">
            <a:off x="6510024" y="52950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 rot="-8100000">
            <a:off x="6596928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 rot="-8100000">
            <a:off x="6678816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 rot="-8100000">
            <a:off x="6753344" y="5281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Obdélník 305"/>
          <p:cNvSpPr/>
          <p:nvPr/>
        </p:nvSpPr>
        <p:spPr>
          <a:xfrm rot="5400000">
            <a:off x="5008467" y="3293739"/>
            <a:ext cx="107464" cy="1827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Volný tvar 306"/>
          <p:cNvSpPr/>
          <p:nvPr/>
        </p:nvSpPr>
        <p:spPr>
          <a:xfrm>
            <a:off x="5034827" y="3534770"/>
            <a:ext cx="31522" cy="1337481"/>
          </a:xfrm>
          <a:custGeom>
            <a:avLst/>
            <a:gdLst>
              <a:gd name="connsiteX0" fmla="*/ 2626 w 31522"/>
              <a:gd name="connsiteY0" fmla="*/ 0 h 1337481"/>
              <a:gd name="connsiteX1" fmla="*/ 2626 w 31522"/>
              <a:gd name="connsiteY1" fmla="*/ 450376 h 1337481"/>
              <a:gd name="connsiteX2" fmla="*/ 29921 w 31522"/>
              <a:gd name="connsiteY2" fmla="*/ 1023582 h 1337481"/>
              <a:gd name="connsiteX3" fmla="*/ 29921 w 31522"/>
              <a:gd name="connsiteY3" fmla="*/ 1337481 h 1337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522" h="1337481">
                <a:moveTo>
                  <a:pt x="2626" y="0"/>
                </a:moveTo>
                <a:cubicBezTo>
                  <a:pt x="351" y="139889"/>
                  <a:pt x="-1923" y="279779"/>
                  <a:pt x="2626" y="450376"/>
                </a:cubicBezTo>
                <a:cubicBezTo>
                  <a:pt x="7175" y="620973"/>
                  <a:pt x="25372" y="875731"/>
                  <a:pt x="29921" y="1023582"/>
                </a:cubicBezTo>
                <a:cubicBezTo>
                  <a:pt x="34470" y="1171433"/>
                  <a:pt x="27646" y="1287439"/>
                  <a:pt x="29921" y="133748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8" name="Přímá spojnice 307"/>
          <p:cNvCxnSpPr>
            <a:stCxn id="307" idx="0"/>
            <a:endCxn id="222" idx="0"/>
          </p:cNvCxnSpPr>
          <p:nvPr/>
        </p:nvCxnSpPr>
        <p:spPr>
          <a:xfrm flipH="1" flipV="1">
            <a:off x="4809464" y="3127912"/>
            <a:ext cx="227989" cy="4068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>
            <a:endCxn id="222" idx="2"/>
          </p:cNvCxnSpPr>
          <p:nvPr/>
        </p:nvCxnSpPr>
        <p:spPr>
          <a:xfrm flipV="1">
            <a:off x="5025488" y="3127912"/>
            <a:ext cx="216024" cy="3989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Přímá spojnice 309"/>
          <p:cNvCxnSpPr>
            <a:stCxn id="307" idx="3"/>
          </p:cNvCxnSpPr>
          <p:nvPr/>
        </p:nvCxnSpPr>
        <p:spPr>
          <a:xfrm>
            <a:off x="5064748" y="4872251"/>
            <a:ext cx="218956" cy="4091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>
            <a:endCxn id="228" idx="0"/>
          </p:cNvCxnSpPr>
          <p:nvPr/>
        </p:nvCxnSpPr>
        <p:spPr>
          <a:xfrm flipH="1">
            <a:off x="4836760" y="4896282"/>
            <a:ext cx="213828" cy="378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" name="Obdélník 311"/>
          <p:cNvSpPr/>
          <p:nvPr/>
        </p:nvSpPr>
        <p:spPr>
          <a:xfrm>
            <a:off x="3937576" y="396429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3" name="Přímá spojnice 312"/>
          <p:cNvCxnSpPr/>
          <p:nvPr/>
        </p:nvCxnSpPr>
        <p:spPr>
          <a:xfrm rot="-2880000">
            <a:off x="3913754" y="40138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2880000">
            <a:off x="3927402" y="40898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2880000">
            <a:off x="3913754" y="42027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rot="-2880000">
            <a:off x="3930350" y="42695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-2880000">
            <a:off x="3927402" y="4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Obdélník 317"/>
          <p:cNvSpPr/>
          <p:nvPr/>
        </p:nvSpPr>
        <p:spPr>
          <a:xfrm>
            <a:off x="6087936" y="396429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9" name="Přímá spojnice 318"/>
          <p:cNvCxnSpPr/>
          <p:nvPr/>
        </p:nvCxnSpPr>
        <p:spPr>
          <a:xfrm rot="-2880000">
            <a:off x="6064114" y="40138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2880000">
            <a:off x="6077762" y="40898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Přímá spojnice 320"/>
          <p:cNvCxnSpPr/>
          <p:nvPr/>
        </p:nvCxnSpPr>
        <p:spPr>
          <a:xfrm rot="-2880000">
            <a:off x="6064114" y="42027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-2880000">
            <a:off x="6080710" y="42695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 rot="-2880000">
            <a:off x="6077762" y="43604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Obdélník 323"/>
          <p:cNvSpPr/>
          <p:nvPr/>
        </p:nvSpPr>
        <p:spPr>
          <a:xfrm>
            <a:off x="3087128" y="393699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5" name="Přímá spojnice 324"/>
          <p:cNvCxnSpPr/>
          <p:nvPr/>
        </p:nvCxnSpPr>
        <p:spPr>
          <a:xfrm rot="-2880000">
            <a:off x="3063306" y="398656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6" name="Přímá spojnice 325"/>
          <p:cNvCxnSpPr/>
          <p:nvPr/>
        </p:nvCxnSpPr>
        <p:spPr>
          <a:xfrm rot="-2880000">
            <a:off x="3076954" y="40625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 rot="-2880000">
            <a:off x="3063306" y="4175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 rot="-2880000">
            <a:off x="3079902" y="42422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 rot="-2880000">
            <a:off x="3076954" y="43331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0" name="Obdélník 329"/>
          <p:cNvSpPr/>
          <p:nvPr/>
        </p:nvSpPr>
        <p:spPr>
          <a:xfrm>
            <a:off x="3087128" y="2280813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1" name="Přímá spojnice 330"/>
          <p:cNvCxnSpPr/>
          <p:nvPr/>
        </p:nvCxnSpPr>
        <p:spPr>
          <a:xfrm rot="-2880000">
            <a:off x="3063306" y="233037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nice 331"/>
          <p:cNvCxnSpPr/>
          <p:nvPr/>
        </p:nvCxnSpPr>
        <p:spPr>
          <a:xfrm rot="-2880000">
            <a:off x="3076954" y="24063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rot="-2880000">
            <a:off x="3063306" y="251928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rot="-2880000">
            <a:off x="3079902" y="25860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5" name="Přímá spojnice 334"/>
          <p:cNvCxnSpPr/>
          <p:nvPr/>
        </p:nvCxnSpPr>
        <p:spPr>
          <a:xfrm rot="-2880000">
            <a:off x="3076954" y="2676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6" name="Obdélník 335"/>
          <p:cNvSpPr/>
          <p:nvPr/>
        </p:nvSpPr>
        <p:spPr>
          <a:xfrm>
            <a:off x="3087128" y="5715666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7" name="Přímá spojnice 336"/>
          <p:cNvCxnSpPr/>
          <p:nvPr/>
        </p:nvCxnSpPr>
        <p:spPr>
          <a:xfrm rot="-2880000">
            <a:off x="3063306" y="57652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rot="-2880000">
            <a:off x="3076954" y="584118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-2880000">
            <a:off x="3063306" y="59541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rot="-2880000">
            <a:off x="3079902" y="60208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Přímá spojnice 340"/>
          <p:cNvCxnSpPr/>
          <p:nvPr/>
        </p:nvCxnSpPr>
        <p:spPr>
          <a:xfrm rot="-2880000">
            <a:off x="3076954" y="61117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2" name="Obdélník 341"/>
          <p:cNvSpPr/>
          <p:nvPr/>
        </p:nvSpPr>
        <p:spPr>
          <a:xfrm>
            <a:off x="6880024" y="3936997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3" name="Přímá spojnice 342"/>
          <p:cNvCxnSpPr/>
          <p:nvPr/>
        </p:nvCxnSpPr>
        <p:spPr>
          <a:xfrm rot="-2880000">
            <a:off x="6856202" y="398656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 rot="-2880000">
            <a:off x="6869850" y="40625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5" name="Přímá spojnice 344"/>
          <p:cNvCxnSpPr/>
          <p:nvPr/>
        </p:nvCxnSpPr>
        <p:spPr>
          <a:xfrm rot="-2880000">
            <a:off x="6856202" y="4175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6" name="Přímá spojnice 345"/>
          <p:cNvCxnSpPr/>
          <p:nvPr/>
        </p:nvCxnSpPr>
        <p:spPr>
          <a:xfrm rot="-2880000">
            <a:off x="6872798" y="424220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7" name="Přímá spojnice 346"/>
          <p:cNvCxnSpPr/>
          <p:nvPr/>
        </p:nvCxnSpPr>
        <p:spPr>
          <a:xfrm rot="-2880000">
            <a:off x="6869850" y="43331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" name="Obdélník 347"/>
          <p:cNvSpPr/>
          <p:nvPr/>
        </p:nvSpPr>
        <p:spPr>
          <a:xfrm>
            <a:off x="6889904" y="2298229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9" name="Přímá spojnice 348"/>
          <p:cNvCxnSpPr/>
          <p:nvPr/>
        </p:nvCxnSpPr>
        <p:spPr>
          <a:xfrm rot="-2880000">
            <a:off x="6866082" y="234779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0" name="Přímá spojnice 349"/>
          <p:cNvCxnSpPr/>
          <p:nvPr/>
        </p:nvCxnSpPr>
        <p:spPr>
          <a:xfrm rot="-2880000">
            <a:off x="6879730" y="24237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1" name="Přímá spojnice 350"/>
          <p:cNvCxnSpPr/>
          <p:nvPr/>
        </p:nvCxnSpPr>
        <p:spPr>
          <a:xfrm rot="-2880000">
            <a:off x="6866082" y="253669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Přímá spojnice 351"/>
          <p:cNvCxnSpPr/>
          <p:nvPr/>
        </p:nvCxnSpPr>
        <p:spPr>
          <a:xfrm rot="-2880000">
            <a:off x="6882678" y="26034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3" name="Přímá spojnice 352"/>
          <p:cNvCxnSpPr/>
          <p:nvPr/>
        </p:nvCxnSpPr>
        <p:spPr>
          <a:xfrm rot="-2880000">
            <a:off x="6879730" y="26943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4" name="Obdélník 353"/>
          <p:cNvSpPr/>
          <p:nvPr/>
        </p:nvSpPr>
        <p:spPr>
          <a:xfrm>
            <a:off x="6889904" y="5661074"/>
            <a:ext cx="10800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5" name="Přímá spojnice 354"/>
          <p:cNvCxnSpPr/>
          <p:nvPr/>
        </p:nvCxnSpPr>
        <p:spPr>
          <a:xfrm rot="-2880000">
            <a:off x="6866082" y="57106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6" name="Přímá spojnice 355"/>
          <p:cNvCxnSpPr/>
          <p:nvPr/>
        </p:nvCxnSpPr>
        <p:spPr>
          <a:xfrm rot="-2880000">
            <a:off x="6879730" y="578658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Přímá spojnice 356"/>
          <p:cNvCxnSpPr/>
          <p:nvPr/>
        </p:nvCxnSpPr>
        <p:spPr>
          <a:xfrm rot="-2880000">
            <a:off x="6866082" y="58995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/>
          <p:nvPr/>
        </p:nvCxnSpPr>
        <p:spPr>
          <a:xfrm rot="-2880000">
            <a:off x="6882678" y="596628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" name="Přímá spojnice 358"/>
          <p:cNvCxnSpPr/>
          <p:nvPr/>
        </p:nvCxnSpPr>
        <p:spPr>
          <a:xfrm rot="-2880000">
            <a:off x="6879730" y="605720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0" name="Přímá spojnice 359"/>
          <p:cNvCxnSpPr/>
          <p:nvPr/>
        </p:nvCxnSpPr>
        <p:spPr>
          <a:xfrm rot="180000" flipV="1">
            <a:off x="7022514" y="2295405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Přímá spojnice 360"/>
          <p:cNvCxnSpPr/>
          <p:nvPr/>
        </p:nvCxnSpPr>
        <p:spPr>
          <a:xfrm flipV="1">
            <a:off x="7015912" y="2704979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2" name="Obdélník 361"/>
          <p:cNvSpPr/>
          <p:nvPr/>
        </p:nvSpPr>
        <p:spPr>
          <a:xfrm>
            <a:off x="7596335" y="2294288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3" name="Přímá spojnice 362"/>
          <p:cNvCxnSpPr/>
          <p:nvPr/>
        </p:nvCxnSpPr>
        <p:spPr>
          <a:xfrm rot="180000" flipV="1">
            <a:off x="7026874" y="3937941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 flipV="1">
            <a:off x="7020272" y="4347515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5" name="Obdélník 364"/>
          <p:cNvSpPr/>
          <p:nvPr/>
        </p:nvSpPr>
        <p:spPr>
          <a:xfrm>
            <a:off x="7600695" y="3936824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6" name="Přímá spojnice 365"/>
          <p:cNvCxnSpPr/>
          <p:nvPr/>
        </p:nvCxnSpPr>
        <p:spPr>
          <a:xfrm rot="180000" flipV="1">
            <a:off x="7026874" y="5648717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 flipV="1">
            <a:off x="7020272" y="6058291"/>
            <a:ext cx="652432" cy="3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" name="Obdélník 367"/>
          <p:cNvSpPr/>
          <p:nvPr/>
        </p:nvSpPr>
        <p:spPr>
          <a:xfrm>
            <a:off x="7600695" y="5647600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9" name="Přímá spojnice 368"/>
          <p:cNvCxnSpPr/>
          <p:nvPr/>
        </p:nvCxnSpPr>
        <p:spPr>
          <a:xfrm rot="180000" flipV="1">
            <a:off x="2484122" y="2291926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 rot="180000" flipV="1">
            <a:off x="2484122" y="2678919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1" name="Obdélník 370"/>
          <p:cNvSpPr/>
          <p:nvPr/>
        </p:nvSpPr>
        <p:spPr>
          <a:xfrm>
            <a:off x="2367048" y="2276920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2" name="Přímá spojnice 371"/>
          <p:cNvCxnSpPr/>
          <p:nvPr/>
        </p:nvCxnSpPr>
        <p:spPr>
          <a:xfrm rot="180000" flipV="1">
            <a:off x="2501538" y="3934462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180000" flipV="1">
            <a:off x="2501538" y="4321455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4" name="Obdélník 373"/>
          <p:cNvSpPr/>
          <p:nvPr/>
        </p:nvSpPr>
        <p:spPr>
          <a:xfrm>
            <a:off x="2384464" y="3919408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5" name="Přímá spojnice 374"/>
          <p:cNvCxnSpPr/>
          <p:nvPr/>
        </p:nvCxnSpPr>
        <p:spPr>
          <a:xfrm rot="180000" flipV="1">
            <a:off x="2500042" y="5717246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6" name="Přímá spojnice 375"/>
          <p:cNvCxnSpPr/>
          <p:nvPr/>
        </p:nvCxnSpPr>
        <p:spPr>
          <a:xfrm rot="180000" flipV="1">
            <a:off x="2500042" y="6104239"/>
            <a:ext cx="576000" cy="285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7" name="Obdélník 376"/>
          <p:cNvSpPr/>
          <p:nvPr/>
        </p:nvSpPr>
        <p:spPr>
          <a:xfrm>
            <a:off x="2382968" y="5702192"/>
            <a:ext cx="108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8" name="Přímá spojnice 377"/>
          <p:cNvCxnSpPr/>
          <p:nvPr/>
        </p:nvCxnSpPr>
        <p:spPr>
          <a:xfrm flipH="1">
            <a:off x="4797318" y="1868259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flipH="1">
            <a:off x="5241301" y="1862240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0" name="Obdélník 379"/>
          <p:cNvSpPr/>
          <p:nvPr/>
        </p:nvSpPr>
        <p:spPr>
          <a:xfrm>
            <a:off x="4788024" y="1811380"/>
            <a:ext cx="468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1" name="Přímá spojnice 380"/>
          <p:cNvCxnSpPr/>
          <p:nvPr/>
        </p:nvCxnSpPr>
        <p:spPr>
          <a:xfrm flipH="1">
            <a:off x="4815320" y="6116731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 flipH="1">
            <a:off x="5215509" y="6134240"/>
            <a:ext cx="795" cy="408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3" name="Obdélník 382"/>
          <p:cNvSpPr/>
          <p:nvPr/>
        </p:nvSpPr>
        <p:spPr>
          <a:xfrm>
            <a:off x="4788024" y="6489352"/>
            <a:ext cx="468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4" name="Přímá spojnice 383"/>
          <p:cNvCxnSpPr/>
          <p:nvPr/>
        </p:nvCxnSpPr>
        <p:spPr>
          <a:xfrm flipV="1">
            <a:off x="7812360" y="3181912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5" name="Přímá spojnice 384"/>
          <p:cNvCxnSpPr/>
          <p:nvPr/>
        </p:nvCxnSpPr>
        <p:spPr>
          <a:xfrm flipV="1">
            <a:off x="7812360" y="32849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6" name="Přímá spojnice 385"/>
          <p:cNvCxnSpPr/>
          <p:nvPr/>
        </p:nvCxnSpPr>
        <p:spPr>
          <a:xfrm flipV="1">
            <a:off x="7884368" y="50851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386"/>
          <p:cNvCxnSpPr/>
          <p:nvPr/>
        </p:nvCxnSpPr>
        <p:spPr>
          <a:xfrm flipV="1">
            <a:off x="7884368" y="5211784"/>
            <a:ext cx="648072" cy="17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8" name="Přímá spojnice 387"/>
          <p:cNvCxnSpPr/>
          <p:nvPr/>
        </p:nvCxnSpPr>
        <p:spPr>
          <a:xfrm rot="2700000">
            <a:off x="8174266" y="319625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Přímá spojnice 388"/>
          <p:cNvCxnSpPr/>
          <p:nvPr/>
        </p:nvCxnSpPr>
        <p:spPr>
          <a:xfrm rot="2700000">
            <a:off x="8164386" y="331297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2700000">
            <a:off x="8191682" y="51019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2700000">
            <a:off x="8191682" y="52223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2" name="TextovéPole 391"/>
          <p:cNvSpPr txBox="1"/>
          <p:nvPr/>
        </p:nvSpPr>
        <p:spPr>
          <a:xfrm rot="16200000">
            <a:off x="8247018" y="33230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93" name="TextovéPole 392"/>
          <p:cNvSpPr txBox="1"/>
          <p:nvPr/>
        </p:nvSpPr>
        <p:spPr>
          <a:xfrm rot="16200000">
            <a:off x="8274314" y="4763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94" name="TextovéPole 393"/>
          <p:cNvSpPr txBox="1"/>
          <p:nvPr/>
        </p:nvSpPr>
        <p:spPr>
          <a:xfrm rot="16200000">
            <a:off x="8007904" y="545641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227</a:t>
            </a:r>
            <a:endParaRPr lang="cs-CZ" dirty="0"/>
          </a:p>
        </p:txBody>
      </p:sp>
      <p:sp>
        <p:nvSpPr>
          <p:cNvPr id="395" name="TextovéPole 394"/>
          <p:cNvSpPr txBox="1"/>
          <p:nvPr/>
        </p:nvSpPr>
        <p:spPr>
          <a:xfrm rot="16200000">
            <a:off x="7945188" y="26481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227</a:t>
            </a:r>
            <a:endParaRPr lang="cs-CZ" dirty="0"/>
          </a:p>
        </p:txBody>
      </p:sp>
      <p:cxnSp>
        <p:nvCxnSpPr>
          <p:cNvPr id="396" name="Přímá spojnice 395"/>
          <p:cNvCxnSpPr/>
          <p:nvPr/>
        </p:nvCxnSpPr>
        <p:spPr>
          <a:xfrm rot="-240000" flipH="1">
            <a:off x="4045448" y="1300210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 rot="-240000" flipH="1">
            <a:off x="4143256" y="1296442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Přímá spojnice 397"/>
          <p:cNvCxnSpPr/>
          <p:nvPr/>
        </p:nvCxnSpPr>
        <p:spPr>
          <a:xfrm rot="-240000" flipH="1">
            <a:off x="5962368" y="1323738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Přímá spojnice 398"/>
          <p:cNvCxnSpPr/>
          <p:nvPr/>
        </p:nvCxnSpPr>
        <p:spPr>
          <a:xfrm rot="-240000" flipH="1">
            <a:off x="6075320" y="1340422"/>
            <a:ext cx="23616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Přímá spojnice 399"/>
          <p:cNvCxnSpPr/>
          <p:nvPr/>
        </p:nvCxnSpPr>
        <p:spPr>
          <a:xfrm rot="-2760000">
            <a:off x="3905485" y="1480101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Přímá spojnice 400"/>
          <p:cNvCxnSpPr/>
          <p:nvPr/>
        </p:nvCxnSpPr>
        <p:spPr>
          <a:xfrm rot="-2760000">
            <a:off x="4016941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2" name="Přímá spojnice 401"/>
          <p:cNvCxnSpPr/>
          <p:nvPr/>
        </p:nvCxnSpPr>
        <p:spPr>
          <a:xfrm rot="-2760000">
            <a:off x="5812897" y="1480101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3" name="Přímá spojnice 402"/>
          <p:cNvCxnSpPr/>
          <p:nvPr/>
        </p:nvCxnSpPr>
        <p:spPr>
          <a:xfrm rot="-2760000">
            <a:off x="5938001" y="1489467"/>
            <a:ext cx="2995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4" name="TextovéPole 403"/>
          <p:cNvSpPr txBox="1"/>
          <p:nvPr/>
        </p:nvSpPr>
        <p:spPr>
          <a:xfrm>
            <a:off x="4081288" y="13953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05" name="TextovéPole 404"/>
          <p:cNvSpPr txBox="1"/>
          <p:nvPr/>
        </p:nvSpPr>
        <p:spPr>
          <a:xfrm>
            <a:off x="5580112" y="14034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06" name="TextovéPole 405"/>
          <p:cNvSpPr txBox="1"/>
          <p:nvPr/>
        </p:nvSpPr>
        <p:spPr>
          <a:xfrm>
            <a:off x="3460212" y="119122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201</a:t>
            </a:r>
            <a:endParaRPr lang="cs-CZ" dirty="0"/>
          </a:p>
        </p:txBody>
      </p:sp>
      <p:sp>
        <p:nvSpPr>
          <p:cNvPr id="407" name="TextovéPole 406"/>
          <p:cNvSpPr txBox="1"/>
          <p:nvPr/>
        </p:nvSpPr>
        <p:spPr>
          <a:xfrm>
            <a:off x="6169220" y="120487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201</a:t>
            </a:r>
            <a:endParaRPr lang="cs-CZ" dirty="0"/>
          </a:p>
        </p:txBody>
      </p:sp>
      <p:sp>
        <p:nvSpPr>
          <p:cNvPr id="417" name="TextovéPole 416"/>
          <p:cNvSpPr txBox="1"/>
          <p:nvPr/>
        </p:nvSpPr>
        <p:spPr>
          <a:xfrm>
            <a:off x="5580112" y="256490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18" name="Přímá spojnice se šipkou 417"/>
          <p:cNvCxnSpPr>
            <a:stCxn id="417" idx="2"/>
          </p:cNvCxnSpPr>
          <p:nvPr/>
        </p:nvCxnSpPr>
        <p:spPr>
          <a:xfrm flipH="1">
            <a:off x="5580112" y="2934236"/>
            <a:ext cx="147637" cy="247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" name="TextovéPole 418"/>
          <p:cNvSpPr txBox="1"/>
          <p:nvPr/>
        </p:nvSpPr>
        <p:spPr>
          <a:xfrm>
            <a:off x="7346488" y="353477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20" name="Přímá spojnice se šipkou 419"/>
          <p:cNvCxnSpPr>
            <a:stCxn id="419" idx="1"/>
          </p:cNvCxnSpPr>
          <p:nvPr/>
        </p:nvCxnSpPr>
        <p:spPr>
          <a:xfrm flipH="1" flipV="1">
            <a:off x="6880024" y="3717032"/>
            <a:ext cx="466464" cy="24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1" name="TextovéPole 420"/>
          <p:cNvSpPr txBox="1"/>
          <p:nvPr/>
        </p:nvSpPr>
        <p:spPr>
          <a:xfrm>
            <a:off x="5789464" y="64533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22" name="Přímá spojnice se šipkou 421"/>
          <p:cNvCxnSpPr>
            <a:stCxn id="421" idx="0"/>
            <a:endCxn id="150" idx="1"/>
          </p:cNvCxnSpPr>
          <p:nvPr/>
        </p:nvCxnSpPr>
        <p:spPr>
          <a:xfrm flipV="1">
            <a:off x="5942711" y="6145508"/>
            <a:ext cx="503001" cy="3078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3" name="Přímá spojnice se šipkou 422"/>
          <p:cNvCxnSpPr>
            <a:stCxn id="421" idx="0"/>
            <a:endCxn id="168" idx="2"/>
          </p:cNvCxnSpPr>
          <p:nvPr/>
        </p:nvCxnSpPr>
        <p:spPr>
          <a:xfrm flipH="1" flipV="1">
            <a:off x="5252640" y="6077860"/>
            <a:ext cx="690071" cy="3754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4" name="Přímá spojnice se šipkou 423"/>
          <p:cNvCxnSpPr>
            <a:stCxn id="421" idx="0"/>
            <a:endCxn id="138" idx="1"/>
          </p:cNvCxnSpPr>
          <p:nvPr/>
        </p:nvCxnSpPr>
        <p:spPr>
          <a:xfrm flipV="1">
            <a:off x="5942711" y="6258286"/>
            <a:ext cx="721289" cy="1950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5" name="TextovéPole 424"/>
          <p:cNvSpPr txBox="1"/>
          <p:nvPr/>
        </p:nvSpPr>
        <p:spPr>
          <a:xfrm>
            <a:off x="4211960" y="467631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426" name="Přímá spojnice se šipkou 425"/>
          <p:cNvCxnSpPr/>
          <p:nvPr/>
        </p:nvCxnSpPr>
        <p:spPr>
          <a:xfrm flipV="1">
            <a:off x="4355976" y="4256267"/>
            <a:ext cx="0" cy="4200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7" name="TextovéPole 426"/>
          <p:cNvSpPr txBox="1"/>
          <p:nvPr/>
        </p:nvSpPr>
        <p:spPr>
          <a:xfrm>
            <a:off x="5548224" y="338286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28" name="Přímá spojnice se šipkou 427"/>
          <p:cNvCxnSpPr/>
          <p:nvPr/>
        </p:nvCxnSpPr>
        <p:spPr>
          <a:xfrm flipH="1">
            <a:off x="5006568" y="3501008"/>
            <a:ext cx="541656" cy="569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1" name="TextovéPole 430"/>
          <p:cNvSpPr txBox="1"/>
          <p:nvPr/>
        </p:nvSpPr>
        <p:spPr>
          <a:xfrm>
            <a:off x="1607622" y="6309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432" name="Přímá spojnice se šipkou 431"/>
          <p:cNvCxnSpPr>
            <a:endCxn id="377" idx="2"/>
          </p:cNvCxnSpPr>
          <p:nvPr/>
        </p:nvCxnSpPr>
        <p:spPr>
          <a:xfrm flipV="1">
            <a:off x="1979712" y="6134192"/>
            <a:ext cx="457256" cy="3597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5" name="TextovéPole 434"/>
          <p:cNvSpPr txBox="1"/>
          <p:nvPr/>
        </p:nvSpPr>
        <p:spPr>
          <a:xfrm>
            <a:off x="7535439" y="471161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436" name="Přímá spojnice se šipkou 435"/>
          <p:cNvCxnSpPr>
            <a:stCxn id="435" idx="0"/>
          </p:cNvCxnSpPr>
          <p:nvPr/>
        </p:nvCxnSpPr>
        <p:spPr>
          <a:xfrm flipH="1" flipV="1">
            <a:off x="7321625" y="4355296"/>
            <a:ext cx="341413" cy="3563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7" name="Přímá spojnice se šipkou 436"/>
          <p:cNvCxnSpPr>
            <a:stCxn id="435" idx="2"/>
          </p:cNvCxnSpPr>
          <p:nvPr/>
        </p:nvCxnSpPr>
        <p:spPr>
          <a:xfrm flipH="1">
            <a:off x="7346488" y="5080948"/>
            <a:ext cx="316550" cy="5666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8" name="Přímá spojnice 437"/>
          <p:cNvCxnSpPr/>
          <p:nvPr/>
        </p:nvCxnSpPr>
        <p:spPr>
          <a:xfrm>
            <a:off x="4641660" y="3746848"/>
            <a:ext cx="0" cy="78660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9" name="Přímá spojnice 438"/>
          <p:cNvCxnSpPr/>
          <p:nvPr/>
        </p:nvCxnSpPr>
        <p:spPr>
          <a:xfrm>
            <a:off x="5508104" y="3789040"/>
            <a:ext cx="0" cy="78660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0" name="Přímá spojnice 439"/>
          <p:cNvCxnSpPr/>
          <p:nvPr/>
        </p:nvCxnSpPr>
        <p:spPr>
          <a:xfrm>
            <a:off x="4641664" y="4649021"/>
            <a:ext cx="866440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1" name="Přímá spojnice 440"/>
          <p:cNvCxnSpPr/>
          <p:nvPr/>
        </p:nvCxnSpPr>
        <p:spPr>
          <a:xfrm>
            <a:off x="4644008" y="3730680"/>
            <a:ext cx="866440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2" name="TextovéPole 441"/>
          <p:cNvSpPr txBox="1"/>
          <p:nvPr/>
        </p:nvSpPr>
        <p:spPr>
          <a:xfrm>
            <a:off x="481939" y="908720"/>
            <a:ext cx="1807620" cy="646331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6.Jaké bednění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je na obrázku?</a:t>
            </a:r>
            <a:endParaRPr lang="cs-CZ" b="1" dirty="0"/>
          </a:p>
        </p:txBody>
      </p:sp>
      <p:sp>
        <p:nvSpPr>
          <p:cNvPr id="443" name="TextovéPole 442"/>
          <p:cNvSpPr txBox="1"/>
          <p:nvPr/>
        </p:nvSpPr>
        <p:spPr>
          <a:xfrm>
            <a:off x="275637" y="33662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44" name="TextovéPole 443"/>
          <p:cNvSpPr txBox="1"/>
          <p:nvPr/>
        </p:nvSpPr>
        <p:spPr>
          <a:xfrm>
            <a:off x="257175" y="378904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45" name="TextovéPole 444"/>
          <p:cNvSpPr txBox="1"/>
          <p:nvPr/>
        </p:nvSpPr>
        <p:spPr>
          <a:xfrm>
            <a:off x="281219" y="429309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6" name="TextovéPole 445"/>
          <p:cNvSpPr txBox="1"/>
          <p:nvPr/>
        </p:nvSpPr>
        <p:spPr>
          <a:xfrm>
            <a:off x="275637" y="49318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47" name="TextovéPole 446"/>
          <p:cNvSpPr txBox="1"/>
          <p:nvPr/>
        </p:nvSpPr>
        <p:spPr>
          <a:xfrm>
            <a:off x="481939" y="1628800"/>
            <a:ext cx="1809921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Dvoustupňová patka</a:t>
            </a:r>
            <a:endParaRPr lang="cs-CZ" b="1" dirty="0"/>
          </a:p>
        </p:txBody>
      </p:sp>
      <p:sp>
        <p:nvSpPr>
          <p:cNvPr id="448" name="TextovéPole 447"/>
          <p:cNvSpPr txBox="1"/>
          <p:nvPr/>
        </p:nvSpPr>
        <p:spPr>
          <a:xfrm>
            <a:off x="467543" y="2348880"/>
            <a:ext cx="1848091" cy="92333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7.Popiš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jednotlivé části</a:t>
            </a:r>
          </a:p>
          <a:p>
            <a:r>
              <a:rPr lang="cs-CZ" b="1" dirty="0"/>
              <a:t> </a:t>
            </a:r>
            <a:r>
              <a:rPr lang="cs-CZ" b="1" dirty="0" smtClean="0"/>
              <a:t>  bednění</a:t>
            </a:r>
            <a:endParaRPr lang="cs-CZ" b="1" dirty="0"/>
          </a:p>
        </p:txBody>
      </p:sp>
      <p:sp>
        <p:nvSpPr>
          <p:cNvPr id="449" name="TextovéPole 448"/>
          <p:cNvSpPr txBox="1"/>
          <p:nvPr/>
        </p:nvSpPr>
        <p:spPr>
          <a:xfrm>
            <a:off x="635677" y="3356992"/>
            <a:ext cx="167995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Stěna - bočnice</a:t>
            </a:r>
            <a:endParaRPr lang="cs-CZ" b="1" dirty="0"/>
          </a:p>
        </p:txBody>
      </p:sp>
      <p:sp>
        <p:nvSpPr>
          <p:cNvPr id="450" name="TextovéPole 449"/>
          <p:cNvSpPr txBox="1"/>
          <p:nvPr/>
        </p:nvSpPr>
        <p:spPr>
          <a:xfrm>
            <a:off x="622028" y="3789040"/>
            <a:ext cx="1690427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Svlaky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51" name="TextovéPole 450"/>
          <p:cNvSpPr txBox="1"/>
          <p:nvPr/>
        </p:nvSpPr>
        <p:spPr>
          <a:xfrm>
            <a:off x="611560" y="4230553"/>
            <a:ext cx="1700895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Dočasná rozpěra</a:t>
            </a:r>
            <a:endParaRPr lang="cs-CZ" b="1" dirty="0"/>
          </a:p>
        </p:txBody>
      </p:sp>
      <p:sp>
        <p:nvSpPr>
          <p:cNvPr id="452" name="TextovéPole 451"/>
          <p:cNvSpPr txBox="1"/>
          <p:nvPr/>
        </p:nvSpPr>
        <p:spPr>
          <a:xfrm>
            <a:off x="608381" y="4941168"/>
            <a:ext cx="170407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Rádlovací</a:t>
            </a:r>
            <a:r>
              <a:rPr lang="cs-CZ" b="1" dirty="0" smtClean="0"/>
              <a:t> drát</a:t>
            </a:r>
            <a:endParaRPr lang="cs-CZ" b="1" dirty="0"/>
          </a:p>
        </p:txBody>
      </p:sp>
      <p:sp>
        <p:nvSpPr>
          <p:cNvPr id="453" name="TextovéPole 452"/>
          <p:cNvSpPr txBox="1"/>
          <p:nvPr/>
        </p:nvSpPr>
        <p:spPr>
          <a:xfrm>
            <a:off x="251520" y="53546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454" name="TextovéPole 453"/>
          <p:cNvSpPr txBox="1"/>
          <p:nvPr/>
        </p:nvSpPr>
        <p:spPr>
          <a:xfrm>
            <a:off x="584264" y="5363924"/>
            <a:ext cx="170407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Kolík</a:t>
            </a:r>
            <a:endParaRPr lang="cs-CZ" b="1" dirty="0"/>
          </a:p>
        </p:txBody>
      </p:sp>
      <p:sp>
        <p:nvSpPr>
          <p:cNvPr id="455" name="TextovéPole 454"/>
          <p:cNvSpPr txBox="1"/>
          <p:nvPr/>
        </p:nvSpPr>
        <p:spPr>
          <a:xfrm>
            <a:off x="251520" y="5786680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56" name="TextovéPole 455"/>
          <p:cNvSpPr txBox="1"/>
          <p:nvPr/>
        </p:nvSpPr>
        <p:spPr>
          <a:xfrm>
            <a:off x="584264" y="5795972"/>
            <a:ext cx="170407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zpěra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3025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" grpId="0" animBg="1"/>
      <p:bldP spid="449" grpId="0" animBg="1"/>
      <p:bldP spid="450" grpId="0" animBg="1"/>
      <p:bldP spid="451" grpId="0" animBg="1"/>
      <p:bldP spid="452" grpId="0" animBg="1"/>
      <p:bldP spid="454" grpId="0" animBg="1"/>
      <p:bldP spid="45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základového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pasu a patky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3"/>
          <p:cNvSpPr txBox="1"/>
          <p:nvPr/>
        </p:nvSpPr>
        <p:spPr>
          <a:xfrm>
            <a:off x="457200" y="1340768"/>
            <a:ext cx="8229600" cy="4308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77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516</Words>
  <Application>Microsoft Office PowerPoint</Application>
  <PresentationFormat>Předvádění na obrazovce (4:3)</PresentationFormat>
  <Paragraphs>234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Bednění základového pasu a patky</vt:lpstr>
      <vt:lpstr>3</vt:lpstr>
      <vt:lpstr>Prezentace aplikace PowerPoint</vt:lpstr>
      <vt:lpstr>Bednění základového pasu a patky</vt:lpstr>
      <vt:lpstr>Bednění základového pasu a patky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2013-03-19T14:08:49Z</dcterms:created>
  <dcterms:modified xsi:type="dcterms:W3CDTF">2013-03-19T17:25:35Z</dcterms:modified>
</cp:coreProperties>
</file>