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BAD8F-AC57-4556-8428-219E4334F369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136F4-DE2C-4F3E-855C-67C81862EA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76743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BAD8F-AC57-4556-8428-219E4334F369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136F4-DE2C-4F3E-855C-67C81862EA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51911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BAD8F-AC57-4556-8428-219E4334F369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136F4-DE2C-4F3E-855C-67C81862EA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56493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BAD8F-AC57-4556-8428-219E4334F369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136F4-DE2C-4F3E-855C-67C81862EA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05452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BAD8F-AC57-4556-8428-219E4334F369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136F4-DE2C-4F3E-855C-67C81862EA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26589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BAD8F-AC57-4556-8428-219E4334F369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136F4-DE2C-4F3E-855C-67C81862EA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93676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BAD8F-AC57-4556-8428-219E4334F369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136F4-DE2C-4F3E-855C-67C81862EA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04966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BAD8F-AC57-4556-8428-219E4334F369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136F4-DE2C-4F3E-855C-67C81862EA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22801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BAD8F-AC57-4556-8428-219E4334F369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136F4-DE2C-4F3E-855C-67C81862EA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05825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BAD8F-AC57-4556-8428-219E4334F369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136F4-DE2C-4F3E-855C-67C81862EA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03143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BAD8F-AC57-4556-8428-219E4334F369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136F4-DE2C-4F3E-855C-67C81862EA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90220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FBAD8F-AC57-4556-8428-219E4334F369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8136F4-DE2C-4F3E-855C-67C81862EA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45300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260049"/>
            <a:ext cx="8064896" cy="584775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strojní </a:t>
            </a:r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effectLst/>
                <a:latin typeface="Arial Black" pitchFamily="34" charset="0"/>
              </a:rPr>
              <a:t>omítání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5712628"/>
              </p:ext>
            </p:extLst>
          </p:nvPr>
        </p:nvGraphicFramePr>
        <p:xfrm>
          <a:off x="506521" y="1988840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VY_32_INOVACE_TE_ZP_02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Technologie zednické práce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Září  2012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2483047"/>
              </p:ext>
            </p:extLst>
          </p:nvPr>
        </p:nvGraphicFramePr>
        <p:xfrm>
          <a:off x="506521" y="4864357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zednické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problematiky strojního omítání. 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92305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90662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Strojní omítání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836274" y="1196752"/>
            <a:ext cx="762415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Strojním omítáním dosáhneme úsporu času a nahradíme nejobtížnější a nejpracnější části stavebního procesu, tj. doprava a nanášení malty.</a:t>
            </a:r>
          </a:p>
        </p:txBody>
      </p:sp>
      <p:sp>
        <p:nvSpPr>
          <p:cNvPr id="4" name="Obdélník 3"/>
          <p:cNvSpPr/>
          <p:nvPr/>
        </p:nvSpPr>
        <p:spPr>
          <a:xfrm>
            <a:off x="2722720" y="1988840"/>
            <a:ext cx="373288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Omítací souprava obsahuje:</a:t>
            </a:r>
            <a:endParaRPr lang="cs-CZ" sz="2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948708" y="3140968"/>
            <a:ext cx="2520242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1. Míchací zařízení</a:t>
            </a:r>
            <a:endParaRPr lang="cs-CZ" sz="2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026" name="Picture 2" descr="C:\Users\1\Desktop\foto jarek\21031401\110_PANA\P1100824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156" r="17164"/>
          <a:stretch/>
        </p:blipFill>
        <p:spPr bwMode="auto">
          <a:xfrm>
            <a:off x="4211960" y="2728584"/>
            <a:ext cx="4248471" cy="3940776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5178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90662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Strojní omítání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948275" y="1772816"/>
            <a:ext cx="2505942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2. Zásobník malty</a:t>
            </a:r>
            <a:endParaRPr lang="cs-CZ" sz="2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2050" name="Picture 2" descr="C:\Users\1\Desktop\foto jarek\21031401\110_PANA\P1100837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838" b="9651"/>
          <a:stretch/>
        </p:blipFill>
        <p:spPr bwMode="auto">
          <a:xfrm>
            <a:off x="4427984" y="1305418"/>
            <a:ext cx="3888432" cy="5435949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7973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67544" y="511812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Strojní omítání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9" name="Picture 5" descr="C:\Users\1\Desktop\foto jarek\21031401\110_PANA\P110082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072" y="1565792"/>
            <a:ext cx="7884368" cy="4434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183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67544" y="511812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Strojní omítání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42" name="Picture 2" descr="C:\Users\1\Desktop\foto jarek\21031401\110_PANA\P110083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55816"/>
            <a:ext cx="8244408" cy="463748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6697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5" y="1300698"/>
            <a:ext cx="8208911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just"/>
            <a:r>
              <a:rPr lang="cs-CZ" sz="2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Před omítáním se dvoumetrovou latí překontroluje rovinnost povrchu stěn</a:t>
            </a:r>
            <a:endParaRPr lang="cs-CZ" sz="2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67545" y="1916832"/>
            <a:ext cx="8208911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just"/>
            <a:r>
              <a:rPr lang="cs-CZ" sz="2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Od koutů místnosti se osadí a zváží ocelové omítníky, na rohy se osadí latě</a:t>
            </a:r>
            <a:endParaRPr lang="cs-CZ" sz="2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67544" y="511812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Strojní omítání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8" name="Picture 4" descr="C:\Users\1\Desktop\foto jarek\21031401\110_PANA\P110084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096" y="2492896"/>
            <a:ext cx="7452320" cy="419193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219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67544" y="511812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Strojní omítání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1266" name="Picture 2" descr="C:\Users\1\Desktop\foto jarek\21031401\110_PANA\P110082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040" y="1446815"/>
            <a:ext cx="8388424" cy="4718489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9440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67544" y="511812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Strojní omítání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67544" y="1340768"/>
            <a:ext cx="8208913" cy="40011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just"/>
            <a:r>
              <a:rPr lang="cs-CZ" sz="2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Omítání začínáme postřikem, první strop a potom stěny</a:t>
            </a:r>
            <a:endParaRPr lang="cs-CZ" sz="2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67544" y="2060848"/>
            <a:ext cx="8208913" cy="7078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just"/>
            <a:r>
              <a:rPr lang="cs-CZ" sz="2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Omítací pistol držíme asi 0,4 až 0,8 m od plochy, pod úhlem 60 až 80° a maltu nanášíme stejnoměrně krouživými pohyby</a:t>
            </a:r>
            <a:endParaRPr lang="cs-CZ" sz="2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7" name="Picture 2" descr="C:\Users\1\Desktop\foto jarek\21031401\110_PANA\P110089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017490"/>
            <a:ext cx="6620227" cy="372387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9192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457200" y="490662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Strojní omítání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1340768"/>
            <a:ext cx="8219256" cy="1015663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just"/>
            <a:r>
              <a:rPr lang="cs-CZ" sz="2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Po zavadnutí postřiku se zpravidla ve dvou vrstvách nanáší jádro.</a:t>
            </a:r>
          </a:p>
          <a:p>
            <a:pPr algn="just"/>
            <a:r>
              <a:rPr lang="cs-CZ" sz="2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Malta se stáhne prknem do tloušťky </a:t>
            </a:r>
            <a:r>
              <a:rPr lang="cs-CZ" sz="20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omítnic</a:t>
            </a:r>
            <a:r>
              <a:rPr lang="cs-CZ" sz="2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.</a:t>
            </a:r>
            <a:endParaRPr lang="cs-CZ" sz="2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pPr algn="just"/>
            <a:r>
              <a:rPr lang="cs-CZ" sz="2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Potom se omítníky vyjmou a zapraví se vzniklé rýhy.</a:t>
            </a:r>
          </a:p>
        </p:txBody>
      </p:sp>
      <p:pic>
        <p:nvPicPr>
          <p:cNvPr id="7" name="Picture 2" descr="C:\Users\1\Desktop\foto jarek\21031401\110_PANA\P110087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004" y="2461069"/>
            <a:ext cx="7609420" cy="4280299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7936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457200" y="490662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Strojní omítání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8194" name="Picture 2" descr="C:\Users\1\Desktop\foto jarek\21031401\110_PANA\P110086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412776"/>
            <a:ext cx="5745237" cy="522120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7575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457200" y="490662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Strojní omítání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074" name="Picture 2" descr="C:\Users\1\Desktop\foto jarek\21031401\110_PANA\P110088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048" y="1383808"/>
            <a:ext cx="8244408" cy="463748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3285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457200" y="490662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Strojní omítání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5122" name="Picture 2" descr="C:\Users\1\Desktop\foto jarek\21031401\110_PANA\P110085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048" y="1527824"/>
            <a:ext cx="8244408" cy="463748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9451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457200" y="490662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Strojní omítání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6146" name="Picture 2" descr="C:\Users\1\Desktop\foto jarek\21031401\110_PANA\P110086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056" y="1403774"/>
            <a:ext cx="8172400" cy="459697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4898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457200" y="490662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Strojní omítání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7170" name="Picture 2" descr="C:\Users\1\Desktop\foto jarek\21031401\110_PANA\P110086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056" y="1412776"/>
            <a:ext cx="8156396" cy="4587973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53601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457200" y="490662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Strojní omítání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7544" y="1268760"/>
            <a:ext cx="8219256" cy="1323439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just"/>
            <a:r>
              <a:rPr lang="cs-CZ" sz="2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Na zatvrdlé jádro se nahazuje štuk, buď ručně nebo </a:t>
            </a:r>
            <a:r>
              <a:rPr lang="cs-CZ" sz="20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o</a:t>
            </a:r>
            <a:r>
              <a:rPr lang="cs-CZ" sz="2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mítacím strojem.</a:t>
            </a:r>
          </a:p>
          <a:p>
            <a:pPr algn="just"/>
            <a:r>
              <a:rPr lang="cs-CZ" sz="2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Pro nanášení postřiku se používá pistole s ústím trysku 14 až 18 mm, pro jádrovou maltu 16 až 22 mm, štuková malta vyžaduje ústí trysky s průměrem pouze 10 až 14 mm.</a:t>
            </a:r>
          </a:p>
        </p:txBody>
      </p:sp>
      <p:pic>
        <p:nvPicPr>
          <p:cNvPr id="4098" name="Picture 2" descr="C:\Users\1\Desktop\foto jarek\21031401\110_PANA\P110084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6104" y="2701514"/>
            <a:ext cx="7380312" cy="4039854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2454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457200" y="490662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Strojní omítání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9218" name="Picture 2" descr="C:\Users\1\Desktop\foto jarek\21031401\110_PANA\P110087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048" y="1363270"/>
            <a:ext cx="8244408" cy="463748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7461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63021" y="5541446"/>
            <a:ext cx="8064896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    vlastní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80769" y="1916832"/>
            <a:ext cx="8064896" cy="286232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/>
              <a:t>Otázka:  </a:t>
            </a:r>
            <a:r>
              <a:rPr lang="cs-CZ" b="1" dirty="0" smtClean="0">
                <a:solidFill>
                  <a:schemeClr val="tx1"/>
                </a:solidFill>
              </a:rPr>
              <a:t>Popiš, co obsahuje omítací souprava.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Otázka:  Jak nanášíme maltu na stěnu?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Otázka:  Jak se drží pistol při nanášení malty na stěnu?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Otázka:  Co dosáhneme strojním omítáním?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Otázka:  Čím začínáme omítání a co omítáme jako první?</a:t>
            </a:r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Nadpis 1"/>
          <p:cNvSpPr>
            <a:spLocks noGrp="1"/>
          </p:cNvSpPr>
          <p:nvPr>
            <p:ph type="title"/>
          </p:nvPr>
        </p:nvSpPr>
        <p:spPr>
          <a:xfrm>
            <a:off x="457200" y="490662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Strojní omítání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80769" y="1916832"/>
            <a:ext cx="4639303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Otázky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86671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Strojní omítání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63021" y="1916832"/>
            <a:ext cx="8064896" cy="341632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/>
              <a:t>  Míchací zařízení, zásobník malty, dopravní čerpadlo, omítací zařízení,     </a:t>
            </a:r>
          </a:p>
          <a:p>
            <a:r>
              <a:rPr lang="cs-CZ" b="1" dirty="0">
                <a:solidFill>
                  <a:schemeClr val="tx1"/>
                </a:solidFill>
              </a:rPr>
              <a:t> </a:t>
            </a:r>
            <a:r>
              <a:rPr lang="cs-CZ" b="1" dirty="0" smtClean="0">
                <a:solidFill>
                  <a:schemeClr val="tx1"/>
                </a:solidFill>
              </a:rPr>
              <a:t>        kompresor, rozvodová skříň</a:t>
            </a:r>
            <a:endParaRPr lang="cs-CZ" b="1" dirty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2.     Maltu nanášíme krouživými pohyby zpravidla ve dvou </a:t>
            </a:r>
            <a:r>
              <a:rPr lang="cs-CZ" b="1" dirty="0">
                <a:solidFill>
                  <a:schemeClr val="tx1"/>
                </a:solidFill>
              </a:rPr>
              <a:t>v</a:t>
            </a:r>
            <a:r>
              <a:rPr lang="cs-CZ" b="1" dirty="0" smtClean="0">
                <a:solidFill>
                  <a:schemeClr val="tx1"/>
                </a:solidFill>
              </a:rPr>
              <a:t>rstvách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3.     Omítací pistol držíme 0,4 až 0,8 m od plochy pod úhlem 60 až 80°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4.     Úspory času a nahradíme nejobtížnější a nejpracnější část dopravy a  nanášení  </a:t>
            </a:r>
          </a:p>
          <a:p>
            <a:r>
              <a:rPr lang="cs-CZ" b="1" dirty="0">
                <a:solidFill>
                  <a:schemeClr val="tx1"/>
                </a:solidFill>
              </a:rPr>
              <a:t> </a:t>
            </a:r>
            <a:r>
              <a:rPr lang="cs-CZ" b="1" dirty="0" smtClean="0">
                <a:solidFill>
                  <a:schemeClr val="tx1"/>
                </a:solidFill>
              </a:rPr>
              <a:t>       malty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5.     Začínáme postřikem a první nanášíme na strop a potom  na stěny</a:t>
            </a:r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80769" y="1916832"/>
            <a:ext cx="4639303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32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Odpovědi:</a:t>
            </a:r>
            <a:endParaRPr lang="cs-CZ" sz="32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51595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240</TotalTime>
  <Words>396</Words>
  <Application>Microsoft Office PowerPoint</Application>
  <PresentationFormat>Předvádění na obrazovce (4:3)</PresentationFormat>
  <Paragraphs>69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Prezentace aplikace PowerPoint</vt:lpstr>
      <vt:lpstr>Strojní omítání</vt:lpstr>
      <vt:lpstr>Strojní omítání</vt:lpstr>
      <vt:lpstr>Strojní omítání</vt:lpstr>
      <vt:lpstr>Strojní omítání</vt:lpstr>
      <vt:lpstr>Strojní omítání</vt:lpstr>
      <vt:lpstr>Strojní omítání</vt:lpstr>
      <vt:lpstr>Strojní omítání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Strojní omítání</vt:lpstr>
      <vt:lpstr>Strojní omítání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2012-09-11T13:03:00Z</dcterms:created>
  <dcterms:modified xsi:type="dcterms:W3CDTF">2012-09-11T17:03:39Z</dcterms:modified>
</cp:coreProperties>
</file>