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240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770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633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682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732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885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624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49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447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84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007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70AC7-A279-48A2-8AF4-017B80310083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B649C-53E1-44F6-9C54-BF35647C90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78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301859"/>
            <a:ext cx="8064896" cy="830997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OSAZOVÁNÍ DŘEVĚNÝCH </a:t>
            </a:r>
          </a:p>
          <a:p>
            <a:pPr algn="ctr"/>
            <a:r>
              <a:rPr lang="cs-CZ" sz="24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ZÁRUBNÍ</a:t>
            </a:r>
            <a:endParaRPr lang="cs-CZ" sz="24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27563"/>
              </p:ext>
            </p:extLst>
          </p:nvPr>
        </p:nvGraphicFramePr>
        <p:xfrm>
          <a:off x="539552" y="2322305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8455919"/>
              </p:ext>
            </p:extLst>
          </p:nvPr>
        </p:nvGraphicFramePr>
        <p:xfrm>
          <a:off x="539552" y="522920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osazování dřevěných zárubní.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9519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ovéPole 49"/>
          <p:cNvSpPr txBox="1"/>
          <p:nvPr/>
        </p:nvSpPr>
        <p:spPr>
          <a:xfrm>
            <a:off x="477024" y="1412776"/>
            <a:ext cx="8209776" cy="216024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noAutofit/>
          </a:bodyPr>
          <a:lstStyle/>
          <a:p>
            <a:pPr>
              <a:spcBef>
                <a:spcPts val="1200"/>
              </a:spcBef>
            </a:pPr>
            <a:endParaRPr lang="cs-CZ" sz="800" b="1" u="sng" dirty="0" smtClean="0">
              <a:solidFill>
                <a:schemeClr val="bg1"/>
              </a:solidFill>
            </a:endParaRPr>
          </a:p>
          <a:p>
            <a:r>
              <a:rPr lang="cs-CZ" sz="2200" b="1" u="sng" dirty="0" smtClean="0">
                <a:solidFill>
                  <a:schemeClr val="bg1"/>
                </a:solidFill>
              </a:rPr>
              <a:t>OSAZOVÁNÍ</a:t>
            </a:r>
            <a:r>
              <a:rPr lang="cs-CZ" sz="2400" dirty="0">
                <a:solidFill>
                  <a:schemeClr val="bg1"/>
                </a:solidFill>
              </a:rPr>
              <a:t> 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b="1" i="1" dirty="0" smtClean="0">
                <a:solidFill>
                  <a:schemeClr val="bg1"/>
                </a:solidFill>
              </a:rPr>
              <a:t>pevné</a:t>
            </a:r>
            <a:r>
              <a:rPr lang="cs-CZ" sz="2200" dirty="0" smtClean="0">
                <a:solidFill>
                  <a:schemeClr val="bg1"/>
                </a:solidFill>
              </a:rPr>
              <a:t> a </a:t>
            </a:r>
            <a:r>
              <a:rPr lang="cs-CZ" sz="2200" b="1" i="1" dirty="0" smtClean="0">
                <a:solidFill>
                  <a:schemeClr val="bg1"/>
                </a:solidFill>
              </a:rPr>
              <a:t>přesné</a:t>
            </a:r>
            <a:r>
              <a:rPr lang="cs-CZ" sz="2200" dirty="0" smtClean="0">
                <a:solidFill>
                  <a:schemeClr val="bg1"/>
                </a:solidFill>
              </a:rPr>
              <a:t> spojení různých výrobků s konstrukcemi hlavní stavební výroby.</a:t>
            </a:r>
          </a:p>
          <a:p>
            <a:pPr marL="342900" indent="-342900">
              <a:spcBef>
                <a:spcPts val="1200"/>
              </a:spcBef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pevné – aby nenastalo uvolnění nebo posunutí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přesné – prostorově i výškově, svisle i vodorovně</a:t>
            </a:r>
          </a:p>
          <a:p>
            <a:pPr marL="342900" indent="-3429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čisté </a:t>
            </a:r>
            <a:r>
              <a:rPr lang="cs-CZ" sz="2000" dirty="0">
                <a:solidFill>
                  <a:schemeClr val="bg1"/>
                </a:solidFill>
              </a:rPr>
              <a:t>–</a:t>
            </a:r>
            <a:r>
              <a:rPr lang="cs-CZ" sz="2000" dirty="0" smtClean="0">
                <a:solidFill>
                  <a:schemeClr val="bg1"/>
                </a:solidFill>
              </a:rPr>
              <a:t> očištění předmětů a opravení omítky </a:t>
            </a:r>
            <a:r>
              <a:rPr lang="cs-CZ" sz="2000" dirty="0">
                <a:solidFill>
                  <a:schemeClr val="bg1"/>
                </a:solidFill>
              </a:rPr>
              <a:t>po </a:t>
            </a:r>
            <a:r>
              <a:rPr lang="cs-CZ" sz="2000" dirty="0" smtClean="0">
                <a:solidFill>
                  <a:schemeClr val="bg1"/>
                </a:solidFill>
              </a:rPr>
              <a:t>osazení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404664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</a:p>
          <a:p>
            <a:pPr>
              <a:lnSpc>
                <a:spcPct val="150000"/>
              </a:lnSpc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811886"/>
              </p:ext>
            </p:extLst>
          </p:nvPr>
        </p:nvGraphicFramePr>
        <p:xfrm>
          <a:off x="467112" y="3861048"/>
          <a:ext cx="8209776" cy="1935533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8209776"/>
              </a:tblGrid>
              <a:tr h="530782">
                <a:tc>
                  <a:txBody>
                    <a:bodyPr/>
                    <a:lstStyle/>
                    <a:p>
                      <a:pPr fontAlgn="base"/>
                      <a:r>
                        <a:rPr lang="cs-CZ" sz="2000" dirty="0" smtClean="0"/>
                        <a:t>Typy dřevěných zárubní:</a:t>
                      </a:r>
                      <a:endParaRPr lang="cs-CZ" sz="2000" dirty="0" smtClean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477703">
                <a:tc>
                  <a:txBody>
                    <a:bodyPr/>
                    <a:lstStyle/>
                    <a:p>
                      <a:pPr marL="285750" indent="-285750" fontAlgn="base">
                        <a:buFont typeface="Arial" pitchFamily="34" charset="0"/>
                        <a:buChar char="•"/>
                      </a:pPr>
                      <a:r>
                        <a:rPr lang="cs-CZ" sz="1800" dirty="0" smtClean="0"/>
                        <a:t>rámové zárubně</a:t>
                      </a:r>
                      <a:endParaRPr lang="cs-CZ" sz="1800" dirty="0" smtClean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477703">
                <a:tc>
                  <a:txBody>
                    <a:bodyPr/>
                    <a:lstStyle/>
                    <a:p>
                      <a:pPr marL="285750" marR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cs-CZ" sz="1800" dirty="0" smtClean="0"/>
                        <a:t>tesařské zárubně</a:t>
                      </a:r>
                      <a:endParaRPr lang="cs-CZ" sz="1800" dirty="0" smtClean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449345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cs-CZ" sz="1800" dirty="0" smtClean="0"/>
                        <a:t>fošnové truhlářské zárubně</a:t>
                      </a:r>
                      <a:endParaRPr lang="cs-CZ" sz="1800" dirty="0" smtClean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532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</a:p>
          <a:p>
            <a:pPr>
              <a:lnSpc>
                <a:spcPct val="150000"/>
              </a:lnSpc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0834" y="1268760"/>
            <a:ext cx="8229600" cy="80791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fontAlgn="base"/>
            <a:endParaRPr lang="cs-CZ" sz="1000" b="1" dirty="0" smtClean="0"/>
          </a:p>
          <a:p>
            <a:pPr algn="ctr" fontAlgn="base"/>
            <a:r>
              <a:rPr lang="cs-CZ" sz="2400" b="1" dirty="0" smtClean="0"/>
              <a:t>RÁMOVÉ DŘEVĚNÉ ZÁRUBNĚ</a:t>
            </a:r>
          </a:p>
          <a:p>
            <a:pPr algn="ctr" fontAlgn="base"/>
            <a:endParaRPr lang="cs-CZ" sz="1050" b="1" dirty="0" smtClean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686390"/>
              </p:ext>
            </p:extLst>
          </p:nvPr>
        </p:nvGraphicFramePr>
        <p:xfrm>
          <a:off x="446856" y="2420888"/>
          <a:ext cx="8229600" cy="212132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229600"/>
              </a:tblGrid>
              <a:tr h="419603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POUŽITÍ:</a:t>
                      </a:r>
                      <a:endParaRPr lang="cs-CZ" dirty="0"/>
                    </a:p>
                  </a:txBody>
                  <a:tcPr anchor="ctr"/>
                </a:tc>
              </a:tr>
              <a:tr h="4254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dirty="0" smtClean="0"/>
                        <a:t>                     -  hlavní vchodové dveře</a:t>
                      </a:r>
                    </a:p>
                  </a:txBody>
                  <a:tcPr anchor="ctr"/>
                </a:tc>
              </a:tr>
              <a:tr h="425431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-  balkónové a lodžiové dveře</a:t>
                      </a:r>
                      <a:endParaRPr lang="cs-CZ" dirty="0"/>
                    </a:p>
                  </a:txBody>
                  <a:tcPr anchor="ctr"/>
                </a:tc>
              </a:tr>
              <a:tr h="425431">
                <a:tc>
                  <a:txBody>
                    <a:bodyPr/>
                    <a:lstStyle/>
                    <a:p>
                      <a:pPr marL="0" marR="0" lvl="4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              -  kývavé dveře</a:t>
                      </a:r>
                    </a:p>
                  </a:txBody>
                  <a:tcPr anchor="ctr"/>
                </a:tc>
              </a:tr>
              <a:tr h="425431">
                <a:tc>
                  <a:txBody>
                    <a:bodyPr/>
                    <a:lstStyle/>
                    <a:p>
                      <a:pPr marL="0" marR="0" lvl="4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              -  dveře v zasklených stěnách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57200" y="4800634"/>
            <a:ext cx="8229600" cy="143116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fontAlgn="base"/>
            <a:r>
              <a:rPr lang="cs-CZ" b="1" dirty="0" smtClean="0"/>
              <a:t>OSAZUJÍ SE:</a:t>
            </a:r>
          </a:p>
          <a:p>
            <a:pPr fontAlgn="base">
              <a:spcBef>
                <a:spcPts val="600"/>
              </a:spcBef>
            </a:pPr>
            <a:r>
              <a:rPr lang="cs-CZ" dirty="0" smtClean="0"/>
              <a:t>   	  - po vyzdění otvoru</a:t>
            </a:r>
          </a:p>
          <a:p>
            <a:pPr fontAlgn="base">
              <a:spcBef>
                <a:spcPts val="600"/>
              </a:spcBef>
            </a:pPr>
            <a:r>
              <a:rPr lang="cs-CZ" dirty="0" smtClean="0"/>
              <a:t>  	  - do </a:t>
            </a:r>
            <a:r>
              <a:rPr lang="cs-CZ" b="1" i="1" dirty="0" smtClean="0"/>
              <a:t>zalomeného</a:t>
            </a:r>
            <a:r>
              <a:rPr lang="cs-CZ" dirty="0" smtClean="0"/>
              <a:t> i </a:t>
            </a:r>
            <a:r>
              <a:rPr lang="cs-CZ" b="1" i="1" dirty="0" smtClean="0"/>
              <a:t>rovného </a:t>
            </a:r>
            <a:r>
              <a:rPr lang="cs-CZ" dirty="0" smtClean="0"/>
              <a:t>ostění</a:t>
            </a:r>
          </a:p>
          <a:p>
            <a:pPr fontAlgn="base">
              <a:spcBef>
                <a:spcPts val="600"/>
              </a:spcBef>
            </a:pPr>
            <a:r>
              <a:rPr lang="cs-CZ" dirty="0" smtClean="0"/>
              <a:t>   	  - před/po provedení omítek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6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9166" y="1346897"/>
            <a:ext cx="8229600" cy="585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b="1" dirty="0" smtClean="0"/>
              <a:t>POSTUP OSAZOVÁNÍ: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7886" y="2094900"/>
            <a:ext cx="5277272" cy="6573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zajistíme rám pomocí dřevěných klínů a podložek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7886" y="2905930"/>
            <a:ext cx="5277272" cy="81110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osadíme a zarovnáme zárubeň pomocí vodováhy a olovnice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062" y="4661127"/>
            <a:ext cx="5266928" cy="81650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zkontrolujeme rovinnost, spojíme lavičníky a rámy vrutem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688681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7886" y="3883221"/>
            <a:ext cx="5277272" cy="6074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upevníme ocelovými lavičníky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062" y="5661248"/>
            <a:ext cx="5277272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utěsníme spáry mezi rámem a ostěním vhodnou tepelnou izolací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17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</a:p>
          <a:p>
            <a:pPr>
              <a:lnSpc>
                <a:spcPct val="150000"/>
              </a:lnSpc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0834" y="1124744"/>
            <a:ext cx="8229600" cy="80791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fontAlgn="base"/>
            <a:endParaRPr lang="cs-CZ" sz="1000" b="1" dirty="0" smtClean="0"/>
          </a:p>
          <a:p>
            <a:pPr algn="ctr" fontAlgn="base"/>
            <a:r>
              <a:rPr lang="cs-CZ" sz="2400" b="1" dirty="0" smtClean="0"/>
              <a:t>TESAŘSKÉ ZÁRUBNĚ</a:t>
            </a:r>
          </a:p>
          <a:p>
            <a:pPr algn="ctr" fontAlgn="base"/>
            <a:endParaRPr lang="cs-CZ" sz="105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53789" y="4797152"/>
            <a:ext cx="2462027" cy="19082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fontAlgn="base"/>
            <a:r>
              <a:rPr lang="cs-CZ" b="1" dirty="0" smtClean="0"/>
              <a:t>OSAZUJÍ SE:</a:t>
            </a:r>
          </a:p>
          <a:p>
            <a:pPr fontAlgn="base">
              <a:spcBef>
                <a:spcPts val="600"/>
              </a:spcBef>
            </a:pPr>
            <a:r>
              <a:rPr lang="cs-CZ" dirty="0" smtClean="0"/>
              <a:t>   	  - při zdění </a:t>
            </a:r>
          </a:p>
          <a:p>
            <a:pPr fontAlgn="base">
              <a:spcBef>
                <a:spcPts val="600"/>
              </a:spcBef>
            </a:pPr>
            <a:r>
              <a:rPr lang="cs-CZ" dirty="0"/>
              <a:t>	 </a:t>
            </a:r>
            <a:r>
              <a:rPr lang="cs-CZ" dirty="0" smtClean="0"/>
              <a:t> + po provedení omítek se obkládají hoblovanými prkny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385" y="2060848"/>
            <a:ext cx="3888591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dirty="0" smtClean="0"/>
              <a:t>- jsou zhotoveny z nehoblovaných hranolů 80/100 mm nebo 80/160 mm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67385" y="3140968"/>
            <a:ext cx="2448431" cy="143116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fontAlgn="base"/>
            <a:r>
              <a:rPr lang="cs-CZ" b="1" dirty="0" smtClean="0"/>
              <a:t>SKLÁDAJÍ SE Z:</a:t>
            </a:r>
          </a:p>
          <a:p>
            <a:pPr fontAlgn="base">
              <a:spcBef>
                <a:spcPts val="600"/>
              </a:spcBef>
            </a:pPr>
            <a:r>
              <a:rPr lang="cs-CZ" dirty="0" smtClean="0"/>
              <a:t>   	  - prahu</a:t>
            </a:r>
          </a:p>
          <a:p>
            <a:pPr fontAlgn="base">
              <a:spcBef>
                <a:spcPts val="600"/>
              </a:spcBef>
            </a:pPr>
            <a:r>
              <a:rPr lang="cs-CZ" dirty="0"/>
              <a:t>	 </a:t>
            </a:r>
            <a:r>
              <a:rPr lang="cs-CZ" dirty="0" smtClean="0"/>
              <a:t> - 2 stojek</a:t>
            </a:r>
          </a:p>
          <a:p>
            <a:pPr fontAlgn="base">
              <a:spcBef>
                <a:spcPts val="600"/>
              </a:spcBef>
            </a:pPr>
            <a:r>
              <a:rPr lang="cs-CZ" dirty="0"/>
              <a:t>	</a:t>
            </a:r>
            <a:r>
              <a:rPr lang="cs-CZ" dirty="0" smtClean="0"/>
              <a:t>  - nadpraží</a:t>
            </a:r>
          </a:p>
        </p:txBody>
      </p:sp>
      <p:pic>
        <p:nvPicPr>
          <p:cNvPr id="1027" name="Picture 3" descr="C:\Users\1\Desktop\DUM obrázky\2013-09-15\SAM_04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41514"/>
            <a:ext cx="3578896" cy="47718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40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9166" y="1346897"/>
            <a:ext cx="2957106" cy="585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b="1" dirty="0" smtClean="0"/>
              <a:t>POSTUP OSAZOVÁNÍ: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7886" y="2094900"/>
            <a:ext cx="2648386" cy="6573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/>
              <a:t>osadíme </a:t>
            </a:r>
            <a:r>
              <a:rPr lang="cs-CZ" dirty="0" smtClean="0"/>
              <a:t>zárubeň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7636" y="2905930"/>
            <a:ext cx="2638636" cy="5856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/>
              <a:t>zajistíme ji vzpěrami a </a:t>
            </a:r>
            <a:r>
              <a:rPr lang="cs-CZ" dirty="0" smtClean="0"/>
              <a:t>rozpěrami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7886" y="3645024"/>
            <a:ext cx="2648386" cy="6480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>
                <a:solidFill>
                  <a:srgbClr val="000000"/>
                </a:solidFill>
              </a:rPr>
              <a:t>dozdíme příčku</a:t>
            </a:r>
            <a:endParaRPr lang="cs-CZ" sz="2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</a:p>
          <a:p>
            <a:pPr>
              <a:lnSpc>
                <a:spcPct val="150000"/>
              </a:lnSpc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9166" y="4869160"/>
            <a:ext cx="2957106" cy="6573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dirty="0" smtClean="0"/>
              <a:t>+  neustále kontrolujeme rovinnost</a:t>
            </a:r>
            <a:endParaRPr lang="cs-CZ" dirty="0"/>
          </a:p>
        </p:txBody>
      </p:sp>
      <p:pic>
        <p:nvPicPr>
          <p:cNvPr id="2050" name="Picture 2" descr="C:\Users\1\Desktop\DUM obrázky\2013-09-15\SAM_046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3913819" cy="52184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10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</a:p>
          <a:p>
            <a:pPr>
              <a:lnSpc>
                <a:spcPct val="150000"/>
              </a:lnSpc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DUM obrázky\2013-09-15\SAM_04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88" y="1106742"/>
            <a:ext cx="7668344" cy="57512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45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87368" y="332656"/>
            <a:ext cx="819943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</a:p>
          <a:p>
            <a:pPr>
              <a:lnSpc>
                <a:spcPct val="150000"/>
              </a:lnSpc>
            </a:pPr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2284" y="1180927"/>
            <a:ext cx="8229600" cy="80791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fontAlgn="base"/>
            <a:endParaRPr lang="cs-CZ" sz="1000" b="1" dirty="0" smtClean="0"/>
          </a:p>
          <a:p>
            <a:pPr algn="ctr" fontAlgn="base"/>
            <a:r>
              <a:rPr lang="cs-CZ" sz="2400" b="1" dirty="0" smtClean="0"/>
              <a:t>FOŠNOVÉ TRUHLÁŘSKÉ ZÁRUBNĚ</a:t>
            </a:r>
          </a:p>
          <a:p>
            <a:pPr algn="ctr" fontAlgn="base"/>
            <a:endParaRPr lang="cs-CZ" sz="105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457200" y="5867980"/>
            <a:ext cx="8229600" cy="585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b="1" dirty="0" smtClean="0"/>
              <a:t>POSTUP OSAZOVÁNÍ je podobný jako při osazování tesařských zárubní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7368" y="2204864"/>
            <a:ext cx="8229600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dirty="0"/>
              <a:t> </a:t>
            </a:r>
            <a:r>
              <a:rPr lang="cs-CZ" dirty="0" smtClean="0"/>
              <a:t>- jsou již hoblované –&gt; menší spotřeba dřeva</a:t>
            </a:r>
            <a:endParaRPr lang="cs-CZ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86247" y="4221088"/>
            <a:ext cx="8201674" cy="135421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fontAlgn="base">
              <a:spcBef>
                <a:spcPts val="600"/>
              </a:spcBef>
            </a:pPr>
            <a:r>
              <a:rPr lang="cs-CZ" b="1" dirty="0"/>
              <a:t>OSAZUJÍ SE: </a:t>
            </a:r>
          </a:p>
          <a:p>
            <a:pPr fontAlgn="base">
              <a:spcBef>
                <a:spcPts val="600"/>
              </a:spcBef>
            </a:pPr>
            <a:r>
              <a:rPr lang="cs-CZ" dirty="0"/>
              <a:t>  	  - při zdění příček</a:t>
            </a:r>
          </a:p>
          <a:p>
            <a:pPr fontAlgn="base">
              <a:spcBef>
                <a:spcPts val="600"/>
              </a:spcBef>
            </a:pPr>
            <a:r>
              <a:rPr lang="cs-CZ" dirty="0"/>
              <a:t>	  </a:t>
            </a:r>
            <a:r>
              <a:rPr lang="cs-CZ" dirty="0" smtClean="0"/>
              <a:t>+ uprostřed zárubně se musí stojky rozepřít -&gt; zabránění vychýlení 	  	     dorážením příčkovek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1331" y="3361491"/>
            <a:ext cx="8201674" cy="71558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fontAlgn="base">
              <a:spcBef>
                <a:spcPts val="600"/>
              </a:spcBef>
            </a:pPr>
            <a:r>
              <a:rPr lang="cs-CZ" b="1" dirty="0"/>
              <a:t>POUŽÍVAJÍ SE:</a:t>
            </a:r>
          </a:p>
          <a:p>
            <a:pPr fontAlgn="base">
              <a:spcBef>
                <a:spcPts val="300"/>
              </a:spcBef>
            </a:pPr>
            <a:r>
              <a:rPr lang="cs-CZ" sz="2000" dirty="0"/>
              <a:t>   	  - </a:t>
            </a:r>
            <a:r>
              <a:rPr lang="cs-CZ" dirty="0"/>
              <a:t>v příčkách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9166" y="2780928"/>
            <a:ext cx="8229600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r>
              <a:rPr lang="cs-CZ" dirty="0"/>
              <a:t>+</a:t>
            </a:r>
            <a:r>
              <a:rPr lang="cs-CZ" dirty="0" smtClean="0"/>
              <a:t> se zárubní musíme opatrněji </a:t>
            </a:r>
            <a:r>
              <a:rPr lang="cs-CZ" dirty="0"/>
              <a:t>manipulovat, abychom ji nepoškodily</a:t>
            </a:r>
          </a:p>
        </p:txBody>
      </p:sp>
    </p:spTree>
    <p:extLst>
      <p:ext uri="{BB962C8B-B14F-4D97-AF65-F5344CB8AC3E}">
        <p14:creationId xmlns:p14="http://schemas.microsoft.com/office/powerpoint/2010/main" val="231485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700" y="1268760"/>
            <a:ext cx="8201674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 fontAlgn="base">
              <a:buFont typeface="Arial" pitchFamily="34" charset="0"/>
              <a:buChar char="•"/>
            </a:pPr>
            <a:r>
              <a:rPr lang="cs-CZ" sz="2000" dirty="0" smtClean="0"/>
              <a:t>z dřevěných zárubní se dnes používají hlavně </a:t>
            </a:r>
            <a:r>
              <a:rPr lang="cs-CZ" sz="2000" b="1" i="1" dirty="0" smtClean="0"/>
              <a:t>zárubně rámové</a:t>
            </a:r>
            <a:r>
              <a:rPr lang="cs-CZ" sz="2000" b="1" dirty="0" smtClean="0"/>
              <a:t> </a:t>
            </a:r>
            <a:r>
              <a:rPr lang="cs-CZ" sz="2000" dirty="0" smtClean="0"/>
              <a:t>pro dveřní otočná a kývavá křídla</a:t>
            </a:r>
          </a:p>
          <a:p>
            <a:pPr marL="342900" indent="-342900" fontAlgn="base">
              <a:buFont typeface="Arial" pitchFamily="34" charset="0"/>
              <a:buChar char="•"/>
            </a:pPr>
            <a:r>
              <a:rPr lang="cs-CZ" sz="2000" b="1" i="1" dirty="0"/>
              <a:t>t</a:t>
            </a:r>
            <a:r>
              <a:rPr lang="cs-CZ" sz="2000" b="1" i="1" dirty="0" smtClean="0"/>
              <a:t>esařské zárubně </a:t>
            </a:r>
            <a:r>
              <a:rPr lang="cs-CZ" sz="2000" dirty="0" smtClean="0"/>
              <a:t>a </a:t>
            </a:r>
            <a:r>
              <a:rPr lang="cs-CZ" sz="2000" b="1" i="1" dirty="0" smtClean="0"/>
              <a:t>fošnové truhlářské zárubně </a:t>
            </a:r>
            <a:r>
              <a:rPr lang="cs-CZ" sz="2000" dirty="0" smtClean="0"/>
              <a:t>se vyskytují velmi zřídka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1774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40118" y="4005064"/>
            <a:ext cx="8219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</a:t>
            </a:r>
            <a:r>
              <a:rPr lang="cs-CZ" dirty="0" smtClean="0"/>
              <a:t>vlastní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163" y="1268760"/>
            <a:ext cx="8219256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Vyjmenujte požadavky na osazování.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Vyjmenujte typy dřevěných zárubní.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Kde se používají dřevěné rámové zárubně a kdy se osazují?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Kdy se osazují tesařské zárubně?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Proč je používání tesařských zárubní řádně omezeno?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0456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2776" y="1412776"/>
            <a:ext cx="8193679" cy="3416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AutoNum type="arabicPlain"/>
            </a:pPr>
            <a:r>
              <a:rPr lang="cs-CZ" dirty="0" smtClean="0"/>
              <a:t>Osazení všech výrobků musí být pevné, přesné a čisté.</a:t>
            </a: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Rámové, tesařské a fošnové truhlářské.</a:t>
            </a: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Hlavní </a:t>
            </a:r>
            <a:r>
              <a:rPr lang="cs-CZ" dirty="0"/>
              <a:t>vchodové </a:t>
            </a:r>
            <a:r>
              <a:rPr lang="cs-CZ" dirty="0" smtClean="0"/>
              <a:t>dveře, balkónové </a:t>
            </a:r>
            <a:r>
              <a:rPr lang="cs-CZ" dirty="0"/>
              <a:t>a lodžiové </a:t>
            </a:r>
            <a:r>
              <a:rPr lang="cs-CZ" dirty="0" smtClean="0"/>
              <a:t>dveře, kývavé dveře a </a:t>
            </a:r>
            <a:r>
              <a:rPr lang="cs-CZ" dirty="0"/>
              <a:t>dveře v zasklených </a:t>
            </a:r>
            <a:r>
              <a:rPr lang="cs-CZ" dirty="0" smtClean="0"/>
              <a:t>stěnách. Osazují se po vyzdění otvoru, před/po provedení omítek.</a:t>
            </a: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Při zdění.</a:t>
            </a: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Protože se zárubně musí po dokončení omítek obložit hoblovanými prkny, a to představuje velkou spotřebu dřeva.</a:t>
            </a:r>
          </a:p>
          <a:p>
            <a:pPr marL="342900" indent="-342900">
              <a:buFontTx/>
              <a:buAutoNum type="arabicPlain"/>
            </a:pPr>
            <a:endParaRPr lang="cs-CZ" dirty="0"/>
          </a:p>
          <a:p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dřevěných zárubní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4642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390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Osazování dřevěných zárubní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Osazování dřevěných zárubní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2012-11-07T14:04:21Z</dcterms:created>
  <dcterms:modified xsi:type="dcterms:W3CDTF">2012-11-07T17:39:57Z</dcterms:modified>
</cp:coreProperties>
</file>