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756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184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119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071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529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625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945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151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563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098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425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F4FD3-19D3-4B0F-A3AE-2C3CE7DE3A44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9527E-03BD-42D5-9CAF-E617334B66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497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332057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Šlechtěná omítka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3313763"/>
              </p:ext>
            </p:extLst>
          </p:nvPr>
        </p:nvGraphicFramePr>
        <p:xfrm>
          <a:off x="539552" y="210628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2565553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</a:t>
                      </a:r>
                      <a:r>
                        <a:rPr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šlechtěné omítky.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671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DUM obrázky\2013-09-08\SAM_04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4229"/>
            <a:ext cx="4329960" cy="410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Šlechtěná omítka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64930"/>
            <a:ext cx="8208912" cy="85190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Tx/>
              <a:buChar char="-"/>
            </a:pPr>
            <a:r>
              <a:rPr lang="cs-CZ" sz="2000" dirty="0" smtClean="0"/>
              <a:t>nejtrvanlivější povrchová úprava</a:t>
            </a:r>
          </a:p>
          <a:p>
            <a:pPr marL="342900" indent="-342900" algn="just">
              <a:spcBef>
                <a:spcPts val="300"/>
              </a:spcBef>
              <a:buFontTx/>
              <a:buChar char="-"/>
            </a:pPr>
            <a:r>
              <a:rPr lang="cs-CZ" sz="2000" dirty="0" smtClean="0"/>
              <a:t>z vápenocementové malty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4941168"/>
            <a:ext cx="8208912" cy="158911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spcBef>
                <a:spcPts val="300"/>
              </a:spcBef>
              <a:buFontTx/>
              <a:buChar char="-"/>
            </a:pPr>
            <a:r>
              <a:rPr lang="cs-CZ" sz="2000" b="1" u="sng" dirty="0" smtClean="0"/>
              <a:t>břízolitová omítka  </a:t>
            </a:r>
            <a:r>
              <a:rPr lang="cs-CZ" sz="2000" dirty="0" smtClean="0"/>
              <a:t>= suchá směs obsahující písek, kamennou drť, vápenný hydrát, cement,  pigmenty a slídu</a:t>
            </a:r>
          </a:p>
          <a:p>
            <a:pPr marL="342900" indent="-342900" algn="just">
              <a:spcBef>
                <a:spcPts val="300"/>
              </a:spcBef>
              <a:buFontTx/>
              <a:buChar char="-"/>
            </a:pPr>
            <a:r>
              <a:rPr lang="cs-CZ" sz="2000" dirty="0" smtClean="0"/>
              <a:t>vyrábí se průmyslově a na stavbu se dováží v papírových pytlech</a:t>
            </a:r>
          </a:p>
          <a:p>
            <a:pPr marL="342900" indent="-342900" algn="just">
              <a:spcBef>
                <a:spcPts val="300"/>
              </a:spcBef>
              <a:buFontTx/>
              <a:buChar char="-"/>
            </a:pPr>
            <a:r>
              <a:rPr lang="cs-CZ" sz="2000" dirty="0" smtClean="0"/>
              <a:t>je dodávána ve 3 zrnitostech + v několika barevných odstínech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2865130"/>
            <a:ext cx="6408712" cy="85190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 typeface="Wingdings" pitchFamily="2" charset="2"/>
              <a:buChar char="Ø"/>
            </a:pPr>
            <a:r>
              <a:rPr lang="cs-CZ" sz="2000" dirty="0" smtClean="0"/>
              <a:t>jádrová vrstva je asi 15 mm tlustá a její povrch je zdrsněn ocelovým hřebenem nebo latí se zatlučenými hřeby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7544" y="3861048"/>
            <a:ext cx="6408712" cy="8640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 typeface="Wingdings" pitchFamily="2" charset="2"/>
              <a:buChar char="Ø"/>
            </a:pPr>
            <a:r>
              <a:rPr lang="cs-CZ" sz="2000" dirty="0" smtClean="0"/>
              <a:t>před nahazováním břízolitové vrstvy musíme podklad důkladně navlhčit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7544" y="2060848"/>
            <a:ext cx="3672408" cy="63587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anchor="ctr">
            <a:noAutofit/>
          </a:bodyPr>
          <a:lstStyle/>
          <a:p>
            <a:pPr algn="just"/>
            <a:r>
              <a:rPr lang="cs-CZ" sz="2000" b="1" u="sng" dirty="0" smtClean="0"/>
              <a:t>Postup práce při omítání:</a:t>
            </a:r>
            <a:endParaRPr lang="cs-CZ" sz="2000" u="sng" dirty="0"/>
          </a:p>
        </p:txBody>
      </p:sp>
    </p:spTree>
    <p:extLst>
      <p:ext uri="{BB962C8B-B14F-4D97-AF65-F5344CB8AC3E}">
        <p14:creationId xmlns:p14="http://schemas.microsoft.com/office/powerpoint/2010/main" val="401324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\Desktop\DUM obrázky\2013-09-08\SAM_043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4" t="2775" r="15559" b="52937"/>
          <a:stretch/>
        </p:blipFill>
        <p:spPr bwMode="auto">
          <a:xfrm>
            <a:off x="467544" y="1124745"/>
            <a:ext cx="8219256" cy="552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Šlechtěná omítka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581128"/>
            <a:ext cx="8208912" cy="100430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Tx/>
              <a:buChar char="-"/>
            </a:pPr>
            <a:r>
              <a:rPr lang="cs-CZ" sz="2000" b="1" dirty="0" smtClean="0"/>
              <a:t>lícová vrstva nesmíme nastavovat – styky jsou viditelné</a:t>
            </a:r>
            <a:r>
              <a:rPr lang="cs-CZ" sz="2000" b="1" dirty="0"/>
              <a:t> </a:t>
            </a:r>
            <a:r>
              <a:rPr lang="cs-CZ" sz="2000" b="1" dirty="0" smtClean="0"/>
              <a:t> </a:t>
            </a:r>
            <a:r>
              <a:rPr lang="cs-CZ" sz="2000" b="1" dirty="0" smtClean="0">
                <a:sym typeface="Wingdings" pitchFamily="2" charset="2"/>
              </a:rPr>
              <a:t>  je nutné omítat celou plochu fasády najednou</a:t>
            </a:r>
            <a:endParaRPr lang="cs-CZ" sz="20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431540" y="5733256"/>
            <a:ext cx="8208912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Tx/>
              <a:buChar char="-"/>
            </a:pPr>
            <a:r>
              <a:rPr lang="cs-CZ" sz="2000" b="1" dirty="0" smtClean="0"/>
              <a:t>nanáší se ručně (stříkáním břízolitovými košťaty) nebo strojně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7544" y="1124744"/>
            <a:ext cx="3384376" cy="5441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noAutofit/>
          </a:bodyPr>
          <a:lstStyle/>
          <a:p>
            <a:pPr marL="342900" indent="-342900" algn="just">
              <a:buFont typeface="Wingdings" pitchFamily="2" charset="2"/>
              <a:buChar char="Ø"/>
            </a:pPr>
            <a:r>
              <a:rPr lang="cs-CZ" sz="2000" dirty="0"/>
              <a:t>směs mícháme s </a:t>
            </a:r>
            <a:r>
              <a:rPr lang="cs-CZ" sz="2000" dirty="0" smtClean="0"/>
              <a:t>vodou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467544" y="1844824"/>
            <a:ext cx="3384376" cy="100811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no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nahazujeme </a:t>
            </a:r>
            <a:r>
              <a:rPr lang="cs-CZ" sz="2000" dirty="0"/>
              <a:t>lžící v tloušťce 7 – 10 mm na jádrovou </a:t>
            </a:r>
            <a:r>
              <a:rPr lang="cs-CZ" sz="2000" dirty="0" smtClean="0"/>
              <a:t>vrstvu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467544" y="3028890"/>
            <a:ext cx="3384376" cy="10481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no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Vyrovnáme povrch </a:t>
            </a:r>
            <a:r>
              <a:rPr lang="cs-CZ" sz="2000" dirty="0"/>
              <a:t>dřevěným nebo plastovým </a:t>
            </a:r>
            <a:r>
              <a:rPr lang="cs-CZ" sz="2000" dirty="0" err="1"/>
              <a:t>stíradlem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057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Šlechtěná omítka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5\SAM_052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101" y="1196752"/>
            <a:ext cx="7260299" cy="54452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715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Šlechtěná omítka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797152"/>
            <a:ext cx="3672408" cy="60194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just"/>
            <a:r>
              <a:rPr lang="cs-CZ" sz="2000" b="1" u="sng" dirty="0" smtClean="0"/>
              <a:t>Po úpravě povrchu:</a:t>
            </a:r>
            <a:endParaRPr lang="cs-CZ" sz="2000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1331640" y="2060848"/>
            <a:ext cx="6408712" cy="85190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noAutofit/>
          </a:bodyPr>
          <a:lstStyle/>
          <a:p>
            <a:pPr marL="342900" indent="-342900" algn="just">
              <a:buFontTx/>
              <a:buChar char="-"/>
            </a:pPr>
            <a:r>
              <a:rPr lang="cs-CZ" sz="2000" dirty="0" smtClean="0"/>
              <a:t>líc škrábeme ocelovými škrabkami – vždy jedním směrem, shora dolů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1052736"/>
            <a:ext cx="3672408" cy="86409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anchor="ctr">
            <a:noAutofit/>
          </a:bodyPr>
          <a:lstStyle/>
          <a:p>
            <a:pPr algn="just"/>
            <a:r>
              <a:rPr lang="cs-CZ" sz="2000" b="1" u="sng" dirty="0" smtClean="0"/>
              <a:t>Po zavadnutí břízolitová vrstvy:</a:t>
            </a:r>
          </a:p>
          <a:p>
            <a:pPr marL="342900" indent="-342900" algn="just">
              <a:buFontTx/>
              <a:buChar char="-"/>
            </a:pPr>
            <a:r>
              <a:rPr lang="cs-CZ" sz="2000" dirty="0" smtClean="0"/>
              <a:t>obvykle druhý den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331640" y="3068960"/>
            <a:ext cx="6408712" cy="85190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noAutofit/>
          </a:bodyPr>
          <a:lstStyle/>
          <a:p>
            <a:pPr marL="342900" indent="-342900" algn="just">
              <a:buFontTx/>
              <a:buChar char="-"/>
            </a:pPr>
            <a:r>
              <a:rPr lang="cs-CZ" sz="2000" dirty="0" smtClean="0"/>
              <a:t>při ostění a na rozích škrábeme šikmým směrem dovnitř plochy – aby se roh nevytrhl</a:t>
            </a:r>
          </a:p>
        </p:txBody>
      </p:sp>
      <p:sp>
        <p:nvSpPr>
          <p:cNvPr id="9" name="Obdélník 8"/>
          <p:cNvSpPr/>
          <p:nvPr/>
        </p:nvSpPr>
        <p:spPr>
          <a:xfrm>
            <a:off x="1331640" y="4077072"/>
            <a:ext cx="6408712" cy="48431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noAutofit/>
          </a:bodyPr>
          <a:lstStyle/>
          <a:p>
            <a:pPr marL="342900" indent="-342900" algn="just">
              <a:buFontTx/>
              <a:buChar char="-"/>
            </a:pPr>
            <a:r>
              <a:rPr lang="cs-CZ" sz="2000" dirty="0" smtClean="0"/>
              <a:t>rýhy proškrabujeme úzkou škrabkou podle přiložené latě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331640" y="5569496"/>
            <a:ext cx="6408712" cy="8838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noAutofit/>
          </a:bodyPr>
          <a:lstStyle/>
          <a:p>
            <a:pPr marL="342900" indent="-342900" algn="just">
              <a:buFontTx/>
              <a:buChar char="-"/>
            </a:pPr>
            <a:r>
              <a:rPr lang="cs-CZ" sz="2000" dirty="0" smtClean="0"/>
              <a:t>omítku kartáčujeme = oškrábanou plochu ometeme měkkým koštětem , aby se vydrolila a obnažila slída</a:t>
            </a:r>
          </a:p>
        </p:txBody>
      </p:sp>
    </p:spTree>
    <p:extLst>
      <p:ext uri="{BB962C8B-B14F-4D97-AF65-F5344CB8AC3E}">
        <p14:creationId xmlns:p14="http://schemas.microsoft.com/office/powerpoint/2010/main" val="358500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Šlechtěná omítka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2775" y="3417889"/>
            <a:ext cx="8254923" cy="47360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sz="1050" b="1" dirty="0" smtClean="0">
                <a:solidFill>
                  <a:schemeClr val="tx1"/>
                </a:solidFill>
              </a:rPr>
              <a:t>Použité zdroje:  </a:t>
            </a:r>
            <a:r>
              <a:rPr lang="cs-CZ" sz="1050" dirty="0" smtClean="0"/>
              <a:t>vlastní</a:t>
            </a:r>
            <a:endParaRPr lang="cs-CZ" sz="1050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457200" y="34178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163" y="980728"/>
            <a:ext cx="8219256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en-US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 čeho se skládá břízolitová směs?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Proč nesmíme lícovou vrstvu nastavovat?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Jakým směrem škrábeme líc?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Jakým směrem škrábeme plochu při ostění a na rozích?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Co provádíme s omítkou na závěr (po úpravě povrchu)?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1950" y="1064930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448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2776" y="1268760"/>
            <a:ext cx="8193679" cy="313932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Obsahuje </a:t>
            </a:r>
            <a:r>
              <a:rPr lang="cs-CZ" dirty="0"/>
              <a:t>písek, kamennou drť, vápenný hydrát, cement,  pigmenty a </a:t>
            </a:r>
            <a:r>
              <a:rPr lang="cs-CZ" dirty="0" smtClean="0"/>
              <a:t>slídu</a:t>
            </a: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Styky jsou pak viditelné </a:t>
            </a:r>
            <a:r>
              <a:rPr lang="cs-CZ" dirty="0" smtClean="0">
                <a:sym typeface="Wingdings" pitchFamily="2" charset="2"/>
              </a:rPr>
              <a:t> V případě velkých ploch se průčelí fasád rozděluje rýhami a články, aby byla menší pracovní pole.</a:t>
            </a:r>
            <a:endParaRPr lang="cs-CZ" dirty="0" smtClean="0"/>
          </a:p>
          <a:p>
            <a:pPr marL="342900" indent="-342900">
              <a:buFontTx/>
              <a:buAutoNum type="arabicPlain"/>
            </a:pPr>
            <a:r>
              <a:rPr lang="cs-CZ" dirty="0" smtClean="0"/>
              <a:t>Shora dolů.</a:t>
            </a: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Šikmým </a:t>
            </a:r>
            <a:r>
              <a:rPr lang="cs-CZ" dirty="0"/>
              <a:t>směrem dovnitř plochy.</a:t>
            </a:r>
            <a:endParaRPr lang="cs-CZ" dirty="0" smtClean="0"/>
          </a:p>
          <a:p>
            <a:pPr marL="342900" indent="-342900">
              <a:buFontTx/>
              <a:buAutoNum type="arabicPlain"/>
            </a:pPr>
            <a:r>
              <a:rPr lang="cs-CZ" dirty="0" smtClean="0"/>
              <a:t>Omítku kartáčujeme.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82777" y="1412776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Šlechtěná omítka</a:t>
            </a:r>
          </a:p>
        </p:txBody>
      </p:sp>
    </p:spTree>
    <p:extLst>
      <p:ext uri="{BB962C8B-B14F-4D97-AF65-F5344CB8AC3E}">
        <p14:creationId xmlns:p14="http://schemas.microsoft.com/office/powerpoint/2010/main" val="3244689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359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Šlechtěná omítka</vt:lpstr>
      <vt:lpstr>Prezentace aplikace PowerPoint</vt:lpstr>
      <vt:lpstr>Prezentace aplikace PowerPoint</vt:lpstr>
      <vt:lpstr>Šlechtěná omítka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2012-11-26T16:05:35Z</dcterms:created>
  <dcterms:modified xsi:type="dcterms:W3CDTF">2012-11-26T19:14:49Z</dcterms:modified>
</cp:coreProperties>
</file>