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014-7CDB-4454-BB48-E1FC37791A0C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174A4-3198-4934-BF71-4052263193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4098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014-7CDB-4454-BB48-E1FC37791A0C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174A4-3198-4934-BF71-4052263193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1804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014-7CDB-4454-BB48-E1FC37791A0C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174A4-3198-4934-BF71-4052263193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937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014-7CDB-4454-BB48-E1FC37791A0C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174A4-3198-4934-BF71-4052263193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4715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014-7CDB-4454-BB48-E1FC37791A0C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174A4-3198-4934-BF71-4052263193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1133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014-7CDB-4454-BB48-E1FC37791A0C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174A4-3198-4934-BF71-4052263193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454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014-7CDB-4454-BB48-E1FC37791A0C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174A4-3198-4934-BF71-4052263193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8154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014-7CDB-4454-BB48-E1FC37791A0C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174A4-3198-4934-BF71-4052263193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5503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014-7CDB-4454-BB48-E1FC37791A0C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174A4-3198-4934-BF71-4052263193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436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014-7CDB-4454-BB48-E1FC37791A0C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174A4-3198-4934-BF71-4052263193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9985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014-7CDB-4454-BB48-E1FC37791A0C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174A4-3198-4934-BF71-4052263193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0209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5B014-7CDB-4454-BB48-E1FC37791A0C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174A4-3198-4934-BF71-4052263193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4887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52431" y="1371068"/>
            <a:ext cx="8064896" cy="617771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 anchor="ctr"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all" dirty="0" smtClean="0">
                <a:ln w="0"/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Povrchové úpravy vnějších omítek</a:t>
            </a:r>
            <a:endParaRPr lang="cs-CZ" sz="24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9622881"/>
              </p:ext>
            </p:extLst>
          </p:nvPr>
        </p:nvGraphicFramePr>
        <p:xfrm>
          <a:off x="539552" y="2132856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VY_32_INOVACE_TE_ZP_09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Technologie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Prosinec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7322079"/>
              </p:ext>
            </p:extLst>
          </p:nvPr>
        </p:nvGraphicFramePr>
        <p:xfrm>
          <a:off x="506521" y="5157192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zednické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technologie povrchových úprav vnějších omítek .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4543" y="404664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1434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Povrchové úpravy vnějších omítek 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477024" y="1196752"/>
            <a:ext cx="3950960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just"/>
            <a:r>
              <a:rPr lang="cs-CZ" sz="2000" b="1" u="sng" dirty="0" smtClean="0"/>
              <a:t>Povrchové úpravy vnějších omítek:</a:t>
            </a:r>
          </a:p>
          <a:p>
            <a:pPr marL="342900" indent="-342900" algn="just">
              <a:spcBef>
                <a:spcPts val="900"/>
              </a:spcBef>
              <a:buFontTx/>
              <a:buChar char="-"/>
            </a:pPr>
            <a:r>
              <a:rPr lang="cs-CZ" sz="2000" dirty="0" smtClean="0"/>
              <a:t>nátěry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dirty="0" smtClean="0"/>
              <a:t>nástřiky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dirty="0" smtClean="0"/>
              <a:t>obklady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2996952"/>
            <a:ext cx="3960440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just"/>
            <a:r>
              <a:rPr lang="cs-CZ" sz="2000" b="1" u="sng" dirty="0" smtClean="0"/>
              <a:t>Funkce:</a:t>
            </a:r>
          </a:p>
          <a:p>
            <a:pPr marL="342900" indent="-342900" algn="just">
              <a:spcBef>
                <a:spcPts val="900"/>
              </a:spcBef>
              <a:buFontTx/>
              <a:buChar char="-"/>
            </a:pPr>
            <a:r>
              <a:rPr lang="cs-CZ" sz="2000" dirty="0" smtClean="0"/>
              <a:t>estetická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dirty="0" smtClean="0"/>
              <a:t>zabránění pronikání vody  </a:t>
            </a:r>
            <a:r>
              <a:rPr lang="cs-CZ" dirty="0" smtClean="0"/>
              <a:t>(do omítky a do zdiva) </a:t>
            </a:r>
            <a:r>
              <a:rPr lang="cs-CZ" sz="2000" dirty="0" smtClean="0">
                <a:sym typeface="Wingdings" pitchFamily="2" charset="2"/>
              </a:rPr>
              <a:t> vyšší tepelně izolační schopnosti</a:t>
            </a:r>
            <a:endParaRPr lang="cs-CZ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4941168"/>
            <a:ext cx="3960440" cy="15841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marL="342900" indent="-342900" algn="just">
              <a:buFontTx/>
              <a:buChar char="-"/>
            </a:pPr>
            <a:r>
              <a:rPr lang="cs-CZ" sz="2000" dirty="0" smtClean="0"/>
              <a:t>před nanášením nátěru nebo nástřiku musí být vrchní vrstvy omítky dostatečně vyschlé</a:t>
            </a:r>
          </a:p>
          <a:p>
            <a:pPr marL="342900" indent="-342900" algn="just">
              <a:buFontTx/>
              <a:buChar char="-"/>
            </a:pPr>
            <a:r>
              <a:rPr lang="cs-CZ" sz="2000" dirty="0" smtClean="0"/>
              <a:t>na vlhký podklad lze nanášet pouze vápenné nátěry</a:t>
            </a:r>
          </a:p>
        </p:txBody>
      </p:sp>
      <p:pic>
        <p:nvPicPr>
          <p:cNvPr id="1026" name="Picture 2" descr="C:\Users\1\Desktop\DUM obrázky\2013-02-07\DSC0139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355"/>
          <a:stretch/>
        </p:blipFill>
        <p:spPr bwMode="auto">
          <a:xfrm>
            <a:off x="6948264" y="4293096"/>
            <a:ext cx="2016224" cy="244827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1\Desktop\DUM obrázky\2013-02-04\DSC0139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1" r="14277"/>
          <a:stretch/>
        </p:blipFill>
        <p:spPr bwMode="auto">
          <a:xfrm>
            <a:off x="4535658" y="4305797"/>
            <a:ext cx="2340598" cy="243557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1\Desktop\DUM obrázky\2013-09-15\SAM_047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59"/>
          <a:stretch/>
        </p:blipFill>
        <p:spPr bwMode="auto">
          <a:xfrm>
            <a:off x="4535658" y="1094405"/>
            <a:ext cx="4428830" cy="302721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937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DUM obrázky\2012-12-14\DSC0085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82" r="8420"/>
          <a:stretch/>
        </p:blipFill>
        <p:spPr bwMode="auto">
          <a:xfrm>
            <a:off x="2115383" y="1052736"/>
            <a:ext cx="6561073" cy="5580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Povrchové úpravy vnějších </a:t>
            </a: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omítek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7024" y="4221088"/>
            <a:ext cx="8199432" cy="24482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cs-CZ" sz="2000" b="1" u="sng" cap="all" dirty="0" smtClean="0"/>
              <a:t>Vápenné nátěry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dirty="0" smtClean="0"/>
              <a:t>podkladem pod nátěry je opačokování řídkým vápenným mlékem</a:t>
            </a:r>
            <a:endParaRPr lang="cs-CZ" cap="all" dirty="0" smtClean="0"/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dirty="0" smtClean="0"/>
              <a:t>natíráme je štětkou (nutné 2 až 3 krycí nátěry) nebo stříkáme pistolí         (1 až 2 nástřiky)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b="1" dirty="0" smtClean="0"/>
              <a:t>natírání se nesmí provádět na plochy ozářené sluncem, nejvhodnější je vlhké a chladné počasí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dirty="0" smtClean="0"/>
              <a:t>pro lepší trvanlivost se do vápenného mléka přidává asi 1/5 cementu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578205"/>
              </p:ext>
            </p:extLst>
          </p:nvPr>
        </p:nvGraphicFramePr>
        <p:xfrm>
          <a:off x="477024" y="1052736"/>
          <a:ext cx="2798832" cy="304816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2798832"/>
              </a:tblGrid>
              <a:tr h="591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u="none" cap="all" baseline="0" dirty="0" smtClean="0"/>
                        <a:t>Nátěry vnějších omítek</a:t>
                      </a:r>
                      <a:r>
                        <a:rPr lang="cs-CZ" sz="1800" u="none" dirty="0" smtClean="0"/>
                        <a:t>:</a:t>
                      </a:r>
                      <a:endParaRPr lang="cs-CZ" sz="1800" b="1" u="none" dirty="0" smtClean="0"/>
                    </a:p>
                  </a:txBody>
                  <a:tcPr anchor="ctr"/>
                </a:tc>
              </a:tr>
              <a:tr h="52712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sz="2000" dirty="0" smtClean="0"/>
                        <a:t>vápenné a vápenocementové</a:t>
                      </a:r>
                      <a:endParaRPr lang="cs-CZ" sz="2000" b="1" dirty="0" smtClean="0"/>
                    </a:p>
                  </a:txBody>
                  <a:tcPr anchor="ctr"/>
                </a:tc>
              </a:tr>
              <a:tr h="52712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sz="2000" dirty="0" err="1" smtClean="0"/>
                        <a:t>vápenolatexové</a:t>
                      </a:r>
                      <a:endParaRPr lang="cs-CZ" sz="2000" b="1" dirty="0" smtClean="0"/>
                    </a:p>
                  </a:txBody>
                  <a:tcPr anchor="ctr"/>
                </a:tc>
              </a:tr>
              <a:tr h="52712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sz="2000" dirty="0" smtClean="0"/>
                        <a:t>cementové</a:t>
                      </a:r>
                      <a:endParaRPr lang="cs-CZ" sz="2000" b="1" dirty="0" smtClean="0"/>
                    </a:p>
                  </a:txBody>
                  <a:tcPr anchor="ctr"/>
                </a:tc>
              </a:tr>
              <a:tr h="486381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sz="2000" dirty="0" smtClean="0"/>
                        <a:t>nátěry fasádními silikonovými barvami</a:t>
                      </a:r>
                      <a:endParaRPr lang="cs-CZ" sz="2000" b="1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983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Povrchové úpravy vnějších </a:t>
            </a: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omítek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7024" y="1124744"/>
            <a:ext cx="8199432" cy="3312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cs-CZ" sz="2000" b="1" u="sng" cap="all" dirty="0" err="1" smtClean="0"/>
              <a:t>Vápenolatexové</a:t>
            </a:r>
            <a:r>
              <a:rPr lang="cs-CZ" sz="2000" b="1" u="sng" cap="all" dirty="0" smtClean="0"/>
              <a:t> nátěry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dirty="0" smtClean="0"/>
              <a:t>nanášíme na navlhčenou a předem </a:t>
            </a:r>
            <a:r>
              <a:rPr lang="cs-CZ" sz="2000" dirty="0" err="1" smtClean="0"/>
              <a:t>opačokovanou</a:t>
            </a:r>
            <a:r>
              <a:rPr lang="cs-CZ" sz="2000" dirty="0" smtClean="0"/>
              <a:t> plochu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dirty="0" smtClean="0"/>
              <a:t>nátěr provádíme malířskou štětkou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dirty="0" smtClean="0"/>
              <a:t>do vápenného mléka přidáváme asi 5% latexového pojiva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i="1" u="sng" dirty="0" smtClean="0"/>
              <a:t>základní nátěr</a:t>
            </a:r>
            <a:r>
              <a:rPr lang="cs-CZ" sz="2000" i="1" dirty="0" smtClean="0"/>
              <a:t> </a:t>
            </a:r>
            <a:r>
              <a:rPr lang="cs-CZ" sz="2000" dirty="0" smtClean="0"/>
              <a:t>provádíme ze stejně objemného dílu odleženého vápna a bílé venkovní latexové barvy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i="1" u="sng" dirty="0" smtClean="0"/>
              <a:t>další nátěry</a:t>
            </a:r>
            <a:r>
              <a:rPr lang="cs-CZ" sz="2000" i="1" dirty="0" smtClean="0"/>
              <a:t> </a:t>
            </a:r>
            <a:r>
              <a:rPr lang="cs-CZ" sz="2000" dirty="0" smtClean="0"/>
              <a:t>provádíme ze 3 dílů vápna a 2 dílů bílého latexu a barevného pigmentu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dirty="0" smtClean="0"/>
              <a:t>směs ředíme vodou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77024" y="4581128"/>
            <a:ext cx="8199432" cy="20882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cs-CZ" sz="2000" b="1" u="sng" cap="all" dirty="0" smtClean="0"/>
              <a:t>cementové nátěry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i="1" u="sng" dirty="0" smtClean="0"/>
              <a:t>základní nátěr</a:t>
            </a:r>
            <a:r>
              <a:rPr lang="cs-CZ" sz="2000" dirty="0" smtClean="0"/>
              <a:t> mícháme ze 3 dílů cementu, ½ dílu odleženého vápna a 8 dílů vody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dirty="0" smtClean="0"/>
              <a:t>nátěr nanášíme štětkou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i="1" u="sng" dirty="0" smtClean="0"/>
              <a:t>druhý nátěr</a:t>
            </a:r>
            <a:r>
              <a:rPr lang="cs-CZ" sz="2000" i="1" dirty="0" smtClean="0"/>
              <a:t> </a:t>
            </a:r>
            <a:r>
              <a:rPr lang="cs-CZ" sz="2000" dirty="0" smtClean="0"/>
              <a:t>je ze 2 dílů cementu, 1 dílu vápna a 7 dílů vody</a:t>
            </a:r>
          </a:p>
        </p:txBody>
      </p:sp>
    </p:spTree>
    <p:extLst>
      <p:ext uri="{BB962C8B-B14F-4D97-AF65-F5344CB8AC3E}">
        <p14:creationId xmlns:p14="http://schemas.microsoft.com/office/powerpoint/2010/main" val="236056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Povrchové úpravy vnějších </a:t>
            </a: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omítek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57200" y="1124744"/>
            <a:ext cx="8229600" cy="37444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i="1" u="sng" dirty="0"/>
              <a:t>závěrečná vrstva</a:t>
            </a:r>
            <a:r>
              <a:rPr lang="cs-CZ" sz="2000" i="1" dirty="0"/>
              <a:t> </a:t>
            </a:r>
            <a:r>
              <a:rPr lang="cs-CZ" sz="2000" dirty="0"/>
              <a:t>se skládá z 1 dílu cementu, 1 dílu </a:t>
            </a:r>
            <a:r>
              <a:rPr lang="cs-CZ" sz="2000" dirty="0" smtClean="0"/>
              <a:t>mramorové </a:t>
            </a:r>
            <a:r>
              <a:rPr lang="cs-CZ" sz="2000" dirty="0"/>
              <a:t>moučky a 1/3 dílu vápenného </a:t>
            </a:r>
            <a:r>
              <a:rPr lang="cs-CZ" sz="2000" dirty="0" smtClean="0"/>
              <a:t>hydrátu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dirty="0" smtClean="0"/>
              <a:t>do směsi přidáváme vodu tak, aby měl nátěr hustotu olejové barvy</a:t>
            </a:r>
          </a:p>
          <a:p>
            <a:pPr marL="342900" indent="-342900" algn="just">
              <a:spcBef>
                <a:spcPts val="200"/>
              </a:spcBef>
              <a:buFontTx/>
              <a:buChar char="-"/>
            </a:pPr>
            <a:r>
              <a:rPr lang="cs-CZ" sz="2000" dirty="0" smtClean="0"/>
              <a:t>druhý a třetí nátěr nanášíme štětkou nebo malířskou stříkačkou</a:t>
            </a:r>
          </a:p>
          <a:p>
            <a:pPr marL="342900" indent="-342900" algn="just">
              <a:spcBef>
                <a:spcPts val="900"/>
              </a:spcBef>
              <a:buFontTx/>
              <a:buChar char="-"/>
            </a:pPr>
            <a:r>
              <a:rPr lang="cs-CZ" sz="2000" u="sng" dirty="0" smtClean="0"/>
              <a:t>přísady do nátěrové hmoty:</a:t>
            </a:r>
          </a:p>
          <a:p>
            <a:pPr marL="2628900" lvl="5" indent="-342900">
              <a:spcBef>
                <a:spcPts val="600"/>
              </a:spcBef>
              <a:buFont typeface="Wingdings" pitchFamily="2" charset="2"/>
              <a:buChar char="§"/>
            </a:pPr>
            <a:r>
              <a:rPr lang="cs-CZ" sz="2000" b="1" dirty="0" smtClean="0"/>
              <a:t>práškové barevné pigmenty                                            </a:t>
            </a:r>
            <a:r>
              <a:rPr lang="cs-CZ" sz="1600" dirty="0" smtClean="0"/>
              <a:t>(v poměru 1:10 až 1:30 s cementem, u bílých cementů až 1:100)</a:t>
            </a:r>
          </a:p>
          <a:p>
            <a:pPr marL="2628900" lvl="5" indent="-342900" algn="just">
              <a:spcBef>
                <a:spcPts val="600"/>
              </a:spcBef>
              <a:buFont typeface="Wingdings" pitchFamily="2" charset="2"/>
              <a:buChar char="§"/>
            </a:pPr>
            <a:r>
              <a:rPr lang="cs-CZ" sz="2000" b="1" dirty="0" smtClean="0"/>
              <a:t>kazeín</a:t>
            </a:r>
          </a:p>
          <a:p>
            <a:pPr marL="2628900" lvl="5" indent="-342900" algn="just">
              <a:spcBef>
                <a:spcPts val="600"/>
              </a:spcBef>
              <a:buFont typeface="Wingdings" pitchFamily="2" charset="2"/>
              <a:buChar char="§"/>
            </a:pPr>
            <a:r>
              <a:rPr lang="cs-CZ" sz="2000" b="1" dirty="0" smtClean="0"/>
              <a:t>fermež</a:t>
            </a:r>
            <a:r>
              <a:rPr lang="cs-CZ" sz="2000" dirty="0" smtClean="0"/>
              <a:t>  </a:t>
            </a:r>
            <a:r>
              <a:rPr lang="cs-CZ" sz="1600" dirty="0" smtClean="0"/>
              <a:t>(1 až 3 litry na 100 l nátěru)</a:t>
            </a:r>
          </a:p>
          <a:p>
            <a:pPr marL="2628900" lvl="5" indent="-342900" algn="just">
              <a:spcBef>
                <a:spcPts val="600"/>
              </a:spcBef>
              <a:buFont typeface="Wingdings" pitchFamily="2" charset="2"/>
              <a:buChar char="§"/>
            </a:pPr>
            <a:r>
              <a:rPr lang="cs-CZ" sz="2000" b="1" dirty="0" smtClean="0"/>
              <a:t>vodotěsné přísady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44853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6612760"/>
              </p:ext>
            </p:extLst>
          </p:nvPr>
        </p:nvGraphicFramePr>
        <p:xfrm>
          <a:off x="467544" y="980728"/>
          <a:ext cx="8280920" cy="3744416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4140460"/>
                <a:gridCol w="4140460"/>
              </a:tblGrid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Zodpovězte následující otázky:</a:t>
                      </a:r>
                      <a:endParaRPr lang="cs-CZ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Odpovědi: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752140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Vyjmenujte povrchové úpravy vnějších omítek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 startAt="2"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Jaká je jejich funkce?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1008112">
                <a:tc>
                  <a:txBody>
                    <a:bodyPr/>
                    <a:lstStyle/>
                    <a:p>
                      <a:pPr marL="342900" indent="-342900">
                        <a:buAutoNum type="arabicPeriod" startAt="3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Jaké znáte nátěry vnějších omítek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cs-CZ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marL="342900" indent="-342900">
                        <a:buAutoNum type="arabicPeriod" startAt="4"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Na jaký povrch se nesmí nanášet vápenný nátěr?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4788024" y="1484784"/>
            <a:ext cx="3888431" cy="667265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cs-CZ" dirty="0" smtClean="0"/>
              <a:t>nátěry, nástřiky, obklady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8023" y="2276872"/>
            <a:ext cx="3934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estetická, zabraňují pronikání vody do omítky a do zdiva </a:t>
            </a:r>
            <a:endParaRPr lang="cs-CZ" dirty="0"/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457200" y="202630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Povrchové úpravy vnějších </a:t>
            </a: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omítek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860032" y="3009726"/>
            <a:ext cx="3744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vápenné a vápenocementové, </a:t>
            </a:r>
            <a:r>
              <a:rPr lang="cs-CZ" dirty="0" err="1" smtClean="0"/>
              <a:t>vápenolatexové</a:t>
            </a:r>
            <a:r>
              <a:rPr lang="cs-CZ" dirty="0" smtClean="0"/>
              <a:t>, cementové </a:t>
            </a:r>
            <a:r>
              <a:rPr lang="cs-CZ" dirty="0"/>
              <a:t>a  nátěry fasádními silikonovými </a:t>
            </a:r>
            <a:r>
              <a:rPr lang="cs-CZ" dirty="0" smtClean="0"/>
              <a:t>barvami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850475" y="3933056"/>
            <a:ext cx="3888431" cy="718293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cs-CZ" dirty="0" smtClean="0"/>
              <a:t>plochy ozářené sluncem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7544" y="4941168"/>
            <a:ext cx="8254923" cy="32403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cs-CZ" sz="1050" b="1" dirty="0" smtClean="0">
                <a:solidFill>
                  <a:schemeClr val="tx1"/>
                </a:solidFill>
              </a:rPr>
              <a:t>Použité zdroje: vlastní</a:t>
            </a: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394674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438</Words>
  <Application>Microsoft Office PowerPoint</Application>
  <PresentationFormat>Předvádění na obrazovce (4:3)</PresentationFormat>
  <Paragraphs>72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Povrchové úpravy vnějších omítek </vt:lpstr>
      <vt:lpstr>Povrchové úpravy vnějších omítek</vt:lpstr>
      <vt:lpstr>Povrchové úpravy vnějších omítek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1</cp:lastModifiedBy>
  <cp:revision>2</cp:revision>
  <dcterms:created xsi:type="dcterms:W3CDTF">2012-12-04T14:03:39Z</dcterms:created>
  <dcterms:modified xsi:type="dcterms:W3CDTF">2012-12-04T17:22:02Z</dcterms:modified>
</cp:coreProperties>
</file>