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776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118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740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54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186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231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92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77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975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715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840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14E13-0685-4750-BF0E-93FDF9B9EBC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398D6-F56A-456F-9CC0-A6F8BC22EF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29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Obklady, nářadí, postup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1897654"/>
              </p:ext>
            </p:extLst>
          </p:nvPr>
        </p:nvGraphicFramePr>
        <p:xfrm>
          <a:off x="506521" y="2204864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965306"/>
              </p:ext>
            </p:extLst>
          </p:nvPr>
        </p:nvGraphicFramePr>
        <p:xfrm>
          <a:off x="506521" y="5301208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obkladů, jejich jednotlivých nářadí, postup při obkládání.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78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904010"/>
              </p:ext>
            </p:extLst>
          </p:nvPr>
        </p:nvGraphicFramePr>
        <p:xfrm>
          <a:off x="625250" y="1948393"/>
          <a:ext cx="3298678" cy="413119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29867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Druhy</a:t>
                      </a:r>
                      <a:r>
                        <a:rPr lang="cs-CZ" sz="1800" b="1" baseline="0" dirty="0" smtClean="0"/>
                        <a:t> obkladů podle materiálu</a:t>
                      </a:r>
                      <a:r>
                        <a:rPr lang="cs-CZ" sz="1800" b="1" dirty="0" smtClean="0"/>
                        <a:t>:</a:t>
                      </a:r>
                      <a:endParaRPr lang="cs-CZ" sz="1800" b="1" dirty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Keramické obklady</a:t>
                      </a: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 chemické stavební a vystýlkové kameniny</a:t>
                      </a:r>
                      <a:endParaRPr lang="cs-CZ" baseline="0" dirty="0" smtClean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Skleněné obklady</a:t>
                      </a:r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 přírodního a umělého kamene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ze dřeva</a:t>
                      </a:r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sádrovými deskami</a:t>
                      </a:r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kovovými deskami</a:t>
                      </a:r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 plastů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625250" y="1136938"/>
            <a:ext cx="7835181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Rozlišují se vnitřní obklady (uvnitř objektu) a vnější obklady (vně objektu).</a:t>
            </a:r>
            <a:endParaRPr lang="cs-CZ" sz="2000" dirty="0"/>
          </a:p>
        </p:txBody>
      </p:sp>
      <p:pic>
        <p:nvPicPr>
          <p:cNvPr id="1026" name="Picture 2" descr="C:\Users\3\Desktop\DUM obrázky\2013-01-28\DSC012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453650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92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066486"/>
              </p:ext>
            </p:extLst>
          </p:nvPr>
        </p:nvGraphicFramePr>
        <p:xfrm>
          <a:off x="467544" y="1124744"/>
          <a:ext cx="3672408" cy="5616624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672408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Nářadí na obkladačské práce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Používá se běžné zednické nářadí a několik speciálních obkladačských pomůcek: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Zazubená ocelová nebo plastová stěrka pro nanášení lepicí hmoty.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Lžíce na srovnání spár je menší se silnějším držadlem.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Pryžová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stěrka se používá na vyplnění spár spárovací hmotou.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Houba </a:t>
                      </a:r>
                      <a:r>
                        <a:rPr lang="cs-CZ" b="0" baseline="0" dirty="0" smtClean="0"/>
                        <a:t> na omývání obkladů po spárování.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Řezačka k dělení obkladů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Nástavce na elektrickou vrtačku na vrtání otvorů</a:t>
                      </a:r>
                      <a:endParaRPr lang="cs-CZ" b="0" dirty="0"/>
                    </a:p>
                  </a:txBody>
                  <a:tcPr/>
                </a:tc>
              </a:tr>
              <a:tr h="726414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Štípací kleště na štípání a</a:t>
                      </a:r>
                      <a:r>
                        <a:rPr lang="cs-CZ" b="0" baseline="0" dirty="0" smtClean="0"/>
                        <a:t> zarovnávání hran nebo otvorů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3\Desktop\DUM obrázky\2013-01-28\DSC0129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85" b="12805"/>
          <a:stretch/>
        </p:blipFill>
        <p:spPr bwMode="auto">
          <a:xfrm rot="16200000">
            <a:off x="5823037" y="2105956"/>
            <a:ext cx="4030172" cy="206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Desktop\DUM obrázky\2013-01-28\DSC0129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25" r="16215"/>
          <a:stretch/>
        </p:blipFill>
        <p:spPr bwMode="auto">
          <a:xfrm>
            <a:off x="4437469" y="4074340"/>
            <a:ext cx="219729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3\Desktop\DUM obrázky\2013-01-28\DSC0129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301208"/>
            <a:ext cx="2067750" cy="149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715832"/>
              </p:ext>
            </p:extLst>
          </p:nvPr>
        </p:nvGraphicFramePr>
        <p:xfrm>
          <a:off x="251520" y="1371560"/>
          <a:ext cx="3744416" cy="4937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744416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Technika </a:t>
                      </a:r>
                      <a:r>
                        <a:rPr lang="cs-CZ" sz="1800" b="1" i="0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obkládání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Před obkládáním musí být ukončena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hrubá instalace, osazeny zárubně, okna a provedeny omítky, 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Krabice elektrického vedení musí zůstat neosazené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Plocha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obkladů musí být velmi dobře rozměřena, aby obklad byl symetrický a bylo zajištěno osazení všech tvarovek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Obkladačky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kladou na střih nebo na vazbu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Přilnavost obkladů k podkladu se zvýšena zdrsněním rubu obkládaček rýhováním.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3\Desktop\DUM obrázky\2013-01-28\DSC012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77072"/>
            <a:ext cx="468052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3\Desktop\DUM obrázky\2013-01-28\DSC0125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71" r="53150" b="8259"/>
          <a:stretch/>
        </p:blipFill>
        <p:spPr bwMode="auto">
          <a:xfrm rot="5400000">
            <a:off x="5303058" y="194437"/>
            <a:ext cx="2659115" cy="466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1340768"/>
            <a:ext cx="108012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NA STŘIH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4221088"/>
            <a:ext cx="115212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NA VAZBU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5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941191"/>
              </p:ext>
            </p:extLst>
          </p:nvPr>
        </p:nvGraphicFramePr>
        <p:xfrm>
          <a:off x="251520" y="971664"/>
          <a:ext cx="6192688" cy="339344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6192688"/>
              </a:tblGrid>
              <a:tr h="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sz="1800" kern="1200" dirty="0" smtClean="0">
                          <a:effectLst/>
                        </a:rPr>
                        <a:t>Příprava podkladu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Podklad musí být suchý</a:t>
                      </a:r>
                      <a:r>
                        <a:rPr lang="cs-CZ" sz="1800" kern="1200" baseline="0" dirty="0" smtClean="0">
                          <a:effectLst/>
                        </a:rPr>
                        <a:t> bez nečistot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Není</a:t>
                      </a:r>
                      <a:r>
                        <a:rPr lang="cs-CZ" sz="1800" kern="1200" baseline="0" dirty="0" smtClean="0">
                          <a:effectLst/>
                        </a:rPr>
                        <a:t> doporučené</a:t>
                      </a:r>
                      <a:r>
                        <a:rPr lang="cs-CZ" sz="1800" kern="1200" dirty="0" smtClean="0">
                          <a:effectLst/>
                        </a:rPr>
                        <a:t> lepit obklad na vápenné jádrové omítky popř. štuk.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pt-BR" sz="1800" kern="1200" dirty="0" smtClean="0">
                          <a:effectLst/>
                        </a:rPr>
                        <a:t>V žádném případě nelepit obklady na stěny s malbou!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Pokud je podklad starší jednoho měsíce – nutno penetrovat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kern="1200" dirty="0" smtClean="0">
                          <a:effectLst/>
                        </a:rPr>
                        <a:t>     (např. penetrace </a:t>
                      </a:r>
                      <a:r>
                        <a:rPr lang="cs-CZ" sz="1800" kern="1200" dirty="0" err="1" smtClean="0">
                          <a:effectLst/>
                        </a:rPr>
                        <a:t>Sokrat</a:t>
                      </a:r>
                      <a:r>
                        <a:rPr lang="cs-CZ" sz="1800" kern="1200" dirty="0" smtClean="0">
                          <a:effectLst/>
                        </a:rPr>
                        <a:t> )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Hloubkový penetrační nátěr se doporučuje hlavně na savé podklady.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Penetrace snižuje a sjednocuje savost podkladu</a:t>
                      </a:r>
                      <a:r>
                        <a:rPr lang="cs-CZ" sz="1800" kern="1200" dirty="0" smtClean="0">
                          <a:effectLst/>
                        </a:rPr>
                        <a:t>.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096781"/>
              </p:ext>
            </p:extLst>
          </p:nvPr>
        </p:nvGraphicFramePr>
        <p:xfrm>
          <a:off x="467544" y="4556080"/>
          <a:ext cx="8208912" cy="21132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kern="1200" dirty="0" smtClean="0">
                          <a:effectLst/>
                        </a:rPr>
                        <a:t>2.   Rozměření 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Nejprve zaměří výška pro založení obkladu a udělá se ryska ( přibližně v úrovni očí 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Pomocí hadicové vodováhy nebo laserového nivelačního přístroje se tato výška přenese na ostatní stěny.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cs-CZ" sz="1800" kern="1200" baseline="0" dirty="0" smtClean="0">
                          <a:effectLst/>
                        </a:rPr>
                        <a:t>B</a:t>
                      </a:r>
                      <a:r>
                        <a:rPr lang="cs-CZ" sz="1800" kern="1200" dirty="0" smtClean="0">
                          <a:effectLst/>
                        </a:rPr>
                        <a:t>ody se spojí v souvislou čáru, která slouží jako vodítko při obkládání.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cs-CZ" sz="1800" kern="1200" dirty="0" smtClean="0">
                          <a:effectLst/>
                        </a:rPr>
                        <a:t>Stěny se rozměří tak, aby na některé straně nevznikaly velmi malé </a:t>
                      </a:r>
                      <a:r>
                        <a:rPr lang="cs-CZ" sz="1800" kern="1200" dirty="0" err="1" smtClean="0">
                          <a:effectLst/>
                        </a:rPr>
                        <a:t>dořezy</a:t>
                      </a:r>
                      <a:r>
                        <a:rPr lang="cs-CZ" sz="1800" kern="1200" dirty="0" smtClean="0">
                          <a:effectLst/>
                        </a:rPr>
                        <a:t>.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3\Desktop\DUM obrázky\2013-01-28\DSC0126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07"/>
          <a:stretch/>
        </p:blipFill>
        <p:spPr bwMode="auto">
          <a:xfrm>
            <a:off x="6660232" y="980728"/>
            <a:ext cx="220003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60232" y="4077072"/>
            <a:ext cx="2200033" cy="3693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PENETRAČNÍ</a:t>
            </a:r>
            <a:r>
              <a:rPr lang="cs-CZ" dirty="0" smtClean="0"/>
              <a:t>  </a:t>
            </a:r>
            <a:r>
              <a:rPr lang="cs-CZ" b="1" dirty="0" smtClean="0"/>
              <a:t>NÁTĚR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6704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467626"/>
              </p:ext>
            </p:extLst>
          </p:nvPr>
        </p:nvGraphicFramePr>
        <p:xfrm>
          <a:off x="467544" y="1052736"/>
          <a:ext cx="8208912" cy="141549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effectLst/>
                        </a:rPr>
                        <a:t>3.     Nanesení lepícího tmelu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Lepidlo nanášíme zubovou stěrkou, zpravidla se používá velikost zubu č.6 nebo č.8 v závislosti na velikosti obkladu a rovině podkladu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effectLst/>
                        </a:rPr>
                        <a:t>-    Nejprve se nanese hladkou stranou a potom se natáhne zubovou stranou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975575"/>
              </p:ext>
            </p:extLst>
          </p:nvPr>
        </p:nvGraphicFramePr>
        <p:xfrm>
          <a:off x="467544" y="2780928"/>
          <a:ext cx="3456384" cy="385975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456384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    Obkládání stěn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Nejprve se osadí rohové obkladačky – tzv. terče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každou obkladačku se nanese lepidlo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poklepeme každou obkladačku paličkou.</a:t>
                      </a:r>
                      <a:endParaRPr lang="cs-CZ" b="1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Obklad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klade zdola a postupně se kladou další vrstvy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Spáry mezi obkladačkami jsou cca 2 mm a zajišťují se plastovými křížky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3\Desktop\DUM obrázky\2013-01-28\DSC012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636912"/>
            <a:ext cx="482453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10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614336"/>
              </p:ext>
            </p:extLst>
          </p:nvPr>
        </p:nvGraphicFramePr>
        <p:xfrm>
          <a:off x="467544" y="1124744"/>
          <a:ext cx="5904656" cy="2926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5904656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  Měření podkladu u dlažby a pokládka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pokládce jak klasických tak velkoformátových dlaždic je nejdůležitější naprosto rovný podklad.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Odchylka přípustná pro vaši podlahu je +/- 2 mm na 2 metry délky.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 startAt="3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Pokud je tato odchylka větší, 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zapotřebí provést vyrovnání, a to nejlépe samonivelační stěrkovou hmotou.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 startAt="4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Dlaždice je zapotřebí dobře rozpočítat, aby u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jednoho kraje nevznikl velmi malý ořez.</a:t>
                      </a:r>
                      <a:endParaRPr lang="cs-CZ" sz="1800" b="0" i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643911"/>
              </p:ext>
            </p:extLst>
          </p:nvPr>
        </p:nvGraphicFramePr>
        <p:xfrm>
          <a:off x="467544" y="4253750"/>
          <a:ext cx="5904656" cy="232989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590465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effectLst/>
                        </a:rPr>
                        <a:t>6.   Řešení obkládání atypických míst v koupelně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V případě, že potřebujeme udělat otvor, např. na elektroinstalační krabičku nebo na vodoinstalaci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Nejdříve zaměříme a zakreslíme daný otvor.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Následně použijeme vykružovací korunky nebo si otvor „nařízneme“ úhlovou bruskou s diamantovým kotoučem a „</a:t>
                      </a:r>
                      <a:r>
                        <a:rPr lang="cs-CZ" sz="1800" kern="1200" dirty="0" err="1" smtClean="0">
                          <a:effectLst/>
                        </a:rPr>
                        <a:t>oštípeme</a:t>
                      </a:r>
                      <a:r>
                        <a:rPr lang="cs-CZ" sz="1800" kern="1200" dirty="0" smtClean="0">
                          <a:effectLst/>
                        </a:rPr>
                        <a:t>“ kleštěmi do požadovaného tvaru.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701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342992"/>
              </p:ext>
            </p:extLst>
          </p:nvPr>
        </p:nvGraphicFramePr>
        <p:xfrm>
          <a:off x="467544" y="1124744"/>
          <a:ext cx="8208912" cy="332819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Spárování</a:t>
                      </a:r>
                      <a:endParaRPr lang="cs-CZ" sz="1800" b="0" i="0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Pokud lepidlo vytvrdne, což bývá zhruba po 24 hodinách, je třeba ještě vyplnit mezery mezi jednotlivými obklady a dlaždicemi spárovací hmotou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začátku je potřeba pečlivě vyškrábat z mezer zbytek lepidla, které vystoupilo kolem dlaždic při lepení.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Spárovací hmotu nanášíme gumovou stěrkou, kterou zapravíme do spár šikmým natahováním.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Necháme zaschnout tak, aby se nám spárovací hmota ve spáře nemazala a poté odstraníme její přebytky mokrým molitanovým hladítkem.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82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zaschnutí dočistíme obklad suchým hadrem.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404657"/>
              </p:ext>
            </p:extLst>
          </p:nvPr>
        </p:nvGraphicFramePr>
        <p:xfrm>
          <a:off x="467544" y="4581128"/>
          <a:ext cx="8208912" cy="201676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kern="1200" dirty="0" smtClean="0">
                          <a:effectLst/>
                        </a:rPr>
                        <a:t>8.</a:t>
                      </a:r>
                      <a:r>
                        <a:rPr lang="cs-CZ" sz="1800" kern="1200" baseline="0" dirty="0" smtClean="0">
                          <a:effectLst/>
                        </a:rPr>
                        <a:t>   </a:t>
                      </a:r>
                      <a:r>
                        <a:rPr lang="cs-CZ" sz="1800" kern="1200" baseline="0" dirty="0" err="1" smtClean="0">
                          <a:effectLst/>
                        </a:rPr>
                        <a:t>Silikonování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 všech rozích je zapotřebí provést silikonovou spáru kvůli možnému pnutí materiálu. 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aplikační pistole naneseme silikonový tmel, který postříkáme rozprašovačem, do kterého nalijeme vodu se saponátem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</a:t>
                      </a: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stěrky na silikon odstraníme přebytečný materiál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05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jak se zvýší přilnavost obkladačky k podkladu?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Lze lepit obklady na stěnu s malbou?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Co snižuje savost podkladu?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 veliké jsou spáry mezi obkladačkami?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Otázka: </a:t>
            </a:r>
            <a:r>
              <a:rPr lang="cs-CZ" b="1" dirty="0" smtClean="0">
                <a:solidFill>
                  <a:schemeClr val="tx1"/>
                </a:solidFill>
              </a:rPr>
              <a:t>Za jak dlouho po obkladech můžeme spárovat?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95972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autora,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218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Obklady, nářadí,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fontAlgn="t"/>
            <a:r>
              <a:rPr lang="cs-CZ" dirty="0" smtClean="0"/>
              <a:t>1    Zdrsněním rubu obkladačky.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Ne.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Penetrace.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Cca 2 mm.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Za 24 hodin.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316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838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Obklady, nářadí, postup</vt:lpstr>
      <vt:lpstr>Obklady, nářadí, postup</vt:lpstr>
      <vt:lpstr>Obklady, nářadí, postup</vt:lpstr>
      <vt:lpstr>Obklady, nářadí, postup</vt:lpstr>
      <vt:lpstr>Obklady, nářadí, postup</vt:lpstr>
      <vt:lpstr>Obklady, nářadí, postup</vt:lpstr>
      <vt:lpstr>Obklady, nářadí, postup</vt:lpstr>
      <vt:lpstr>Obklady, nářadí, postup</vt:lpstr>
      <vt:lpstr>Obklady, nářadí,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2013-01-22T14:04:27Z</dcterms:created>
  <dcterms:modified xsi:type="dcterms:W3CDTF">2013-01-22T17:22:59Z</dcterms:modified>
</cp:coreProperties>
</file>