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1879246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3278370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569270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EFC7AB0-45F6-4FD7-B140-B2669FECAD2B}" type="datetimeFigureOut">
              <a:rPr lang="cs-CZ" smtClean="0"/>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553316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EFC7AB0-45F6-4FD7-B140-B2669FECAD2B}" type="datetimeFigureOut">
              <a:rPr lang="cs-CZ" smtClean="0"/>
              <a:t>13.2.2013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2740741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EFC7AB0-45F6-4FD7-B140-B2669FECAD2B}" type="datetimeFigureOut">
              <a:rPr lang="cs-CZ" smtClean="0"/>
              <a:t>13.2.2013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71362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EFC7AB0-45F6-4FD7-B140-B2669FECAD2B}" type="datetimeFigureOut">
              <a:rPr lang="cs-CZ" smtClean="0"/>
              <a:t>13.2.2013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2688049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FC7AB0-45F6-4FD7-B140-B2669FECAD2B}" type="datetimeFigureOut">
              <a:rPr lang="cs-CZ" smtClean="0"/>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2603194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FC7AB0-45F6-4FD7-B140-B2669FECAD2B}" type="datetimeFigureOut">
              <a:rPr lang="cs-CZ" smtClean="0"/>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731981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421860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E3689A2-E6C5-4E3A-BFF7-A9C84AE46906}" type="slidenum">
              <a:rPr lang="cs-CZ" smtClean="0"/>
              <a:t>‹#›</a:t>
            </a:fld>
            <a:endParaRPr lang="cs-CZ"/>
          </a:p>
        </p:txBody>
      </p:sp>
    </p:spTree>
    <p:extLst>
      <p:ext uri="{BB962C8B-B14F-4D97-AF65-F5344CB8AC3E}">
        <p14:creationId xmlns:p14="http://schemas.microsoft.com/office/powerpoint/2010/main" val="2338967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FC7AB0-45F6-4FD7-B140-B2669FECAD2B}" type="datetimeFigureOut">
              <a:rPr lang="cs-CZ" smtClean="0"/>
              <a:t>13.2.2013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3689A2-E6C5-4E3A-BFF7-A9C84AE46906}" type="slidenum">
              <a:rPr lang="cs-CZ" smtClean="0"/>
              <a:t>‹#›</a:t>
            </a:fld>
            <a:endParaRPr lang="cs-CZ"/>
          </a:p>
        </p:txBody>
      </p:sp>
    </p:spTree>
    <p:extLst>
      <p:ext uri="{BB962C8B-B14F-4D97-AF65-F5344CB8AC3E}">
        <p14:creationId xmlns:p14="http://schemas.microsoft.com/office/powerpoint/2010/main" val="3276440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131840" y="448526"/>
            <a:ext cx="3294915" cy="720000"/>
          </a:xfrm>
          <a:prstGeom prst="rect">
            <a:avLst/>
          </a:prstGeom>
          <a:noFill/>
          <a:ln w="9525">
            <a:noFill/>
            <a:miter lim="800000"/>
            <a:headEnd/>
            <a:tailEnd/>
          </a:ln>
        </p:spPr>
      </p:pic>
      <p:sp>
        <p:nvSpPr>
          <p:cNvPr id="3" name="TextovéPole 2"/>
          <p:cNvSpPr txBox="1"/>
          <p:nvPr/>
        </p:nvSpPr>
        <p:spPr>
          <a:xfrm>
            <a:off x="539552" y="1332057"/>
            <a:ext cx="8064896" cy="584775"/>
          </a:xfrm>
          <a:prstGeom prst="rect">
            <a:avLst/>
          </a:prstGeom>
          <a:ln>
            <a:solidFill>
              <a:srgbClr val="002060"/>
            </a:solidFill>
          </a:ln>
        </p:spPr>
        <p:style>
          <a:lnRef idx="0">
            <a:scrgbClr r="0" g="0" b="0"/>
          </a:lnRef>
          <a:fillRef idx="1002">
            <a:schemeClr val="lt2"/>
          </a:fillRef>
          <a:effectRef idx="0">
            <a:scrgbClr r="0" g="0" b="0"/>
          </a:effectRef>
          <a:fontRef idx="major"/>
        </p:style>
        <p:txBody>
          <a:bodyPr wrap="squar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cs-CZ" sz="3200" b="1" cap="all" smtClean="0">
                <a:ln w="0"/>
                <a:solidFill>
                  <a:schemeClr val="accent3">
                    <a:lumMod val="50000"/>
                  </a:schemeClr>
                </a:solidFill>
                <a:latin typeface="Arial Black" pitchFamily="34" charset="0"/>
              </a:rPr>
              <a:t>podlahy</a:t>
            </a:r>
            <a:endParaRPr lang="cs-CZ" sz="3200" b="1" cap="all" dirty="0">
              <a:ln w="0"/>
              <a:solidFill>
                <a:schemeClr val="accent3">
                  <a:lumMod val="50000"/>
                </a:schemeClr>
              </a:solidFill>
              <a:effectLst/>
              <a:latin typeface="Arial Black"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3734885084"/>
              </p:ext>
            </p:extLst>
          </p:nvPr>
        </p:nvGraphicFramePr>
        <p:xfrm>
          <a:off x="539552" y="2132856"/>
          <a:ext cx="8064896" cy="2762879"/>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451479">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b="1" dirty="0" smtClean="0"/>
                        <a:t>CZ.1.07/1.5.00/34.0762</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VY_32_INOVACE_TE_ZP_16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sz="1200" dirty="0" smtClean="0"/>
                        <a:t>Střední</a:t>
                      </a:r>
                      <a:r>
                        <a:rPr lang="cs-CZ" sz="1200" baseline="0" dirty="0" smtClean="0"/>
                        <a:t> odborné  učiliště a Středisko praktického vyučování s.r.o.,</a:t>
                      </a:r>
                    </a:p>
                    <a:p>
                      <a:r>
                        <a:rPr lang="cs-CZ" sz="1200" baseline="0" dirty="0" smtClean="0"/>
                        <a:t>Zádveřice č. 5, Zádveřice –Raková, 763 12</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Ing. Josef Kůra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Technologie</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3.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c>
                  <a:txBody>
                    <a:bodyPr/>
                    <a:lstStyle/>
                    <a:p>
                      <a:r>
                        <a:rPr lang="cs-CZ" dirty="0" smtClean="0"/>
                        <a:t>únor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3">
                        <a:lumMod val="40000"/>
                        <a:lumOff val="60000"/>
                      </a:schemeClr>
                    </a:solidFill>
                  </a:tcPr>
                </a:tc>
              </a:tr>
            </a:tbl>
          </a:graphicData>
        </a:graphic>
      </p:graphicFrame>
      <p:graphicFrame>
        <p:nvGraphicFramePr>
          <p:cNvPr id="7" name="Tabulka 6"/>
          <p:cNvGraphicFramePr>
            <a:graphicFrameLocks noGrp="1"/>
          </p:cNvGraphicFramePr>
          <p:nvPr>
            <p:extLst>
              <p:ext uri="{D42A27DB-BD31-4B8C-83A1-F6EECF244321}">
                <p14:modId xmlns:p14="http://schemas.microsoft.com/office/powerpoint/2010/main" val="3793432305"/>
              </p:ext>
            </p:extLst>
          </p:nvPr>
        </p:nvGraphicFramePr>
        <p:xfrm>
          <a:off x="506521" y="5157192"/>
          <a:ext cx="8097927" cy="1211264"/>
        </p:xfrm>
        <a:graphic>
          <a:graphicData uri="http://schemas.openxmlformats.org/drawingml/2006/table">
            <a:tbl>
              <a:tblPr firstRow="1" bandRow="1">
                <a:tableStyleId>{5940675A-B579-460E-94D1-54222C63F5DA}</a:tableStyleId>
              </a:tblPr>
              <a:tblGrid>
                <a:gridCol w="8097927"/>
              </a:tblGrid>
              <a:tr h="405980">
                <a:tc>
                  <a:txBody>
                    <a:bodyPr/>
                    <a:lstStyle/>
                    <a:p>
                      <a:pPr algn="l"/>
                      <a:r>
                        <a:rPr lang="cs-CZ" sz="1400" dirty="0" smtClean="0"/>
                        <a:t>Anotace</a:t>
                      </a:r>
                      <a:endParaRPr lang="cs-CZ" sz="1400" dirty="0"/>
                    </a:p>
                  </a:txBody>
                  <a:tcPr anchor="ctr">
                    <a:cell3D prstMaterial="dkEdge">
                      <a:bevel/>
                      <a:lightRig rig="flood" dir="t"/>
                    </a:cell3D>
                    <a:solidFill>
                      <a:schemeClr val="accent3">
                        <a:lumMod val="40000"/>
                        <a:lumOff val="60000"/>
                      </a:schemeClr>
                    </a:solidFill>
                  </a:tcPr>
                </a:tc>
              </a:tr>
              <a:tr h="805284">
                <a:tc>
                  <a:txBody>
                    <a:bodyPr/>
                    <a:lstStyle/>
                    <a:p>
                      <a:pPr algn="just"/>
                      <a:r>
                        <a:rPr lang="cs-CZ" sz="1200" b="0" i="0" kern="1200" dirty="0" smtClean="0">
                          <a:solidFill>
                            <a:schemeClr val="tx1"/>
                          </a:solidFill>
                          <a:latin typeface="+mn-lt"/>
                          <a:ea typeface="+mn-ea"/>
                          <a:cs typeface="+mn-cs"/>
                        </a:rPr>
                        <a:t>Materiál slouží pro výuku </a:t>
                      </a:r>
                      <a:r>
                        <a:rPr lang="cs-CZ" sz="1200" b="0" i="0" kern="1200" baseline="0" dirty="0" smtClean="0">
                          <a:solidFill>
                            <a:schemeClr val="tx1"/>
                          </a:solidFill>
                          <a:latin typeface="+mn-lt"/>
                          <a:ea typeface="+mn-ea"/>
                          <a:cs typeface="+mn-cs"/>
                        </a:rPr>
                        <a:t> speciálních oborů, pro žáky  oboru zednické práce. </a:t>
                      </a:r>
                      <a:r>
                        <a:rPr lang="cs-CZ" sz="1200" b="0" i="0" kern="1200" dirty="0" smtClean="0">
                          <a:solidFill>
                            <a:schemeClr val="tx1"/>
                          </a:solidFill>
                          <a:latin typeface="+mn-lt"/>
                          <a:ea typeface="+mn-ea"/>
                          <a:cs typeface="+mn-cs"/>
                        </a:rPr>
                        <a:t>Prezentace obsahuje</a:t>
                      </a:r>
                      <a:r>
                        <a:rPr lang="cs-CZ" sz="1200" b="0" i="0" kern="1200" baseline="0" dirty="0" smtClean="0">
                          <a:solidFill>
                            <a:schemeClr val="tx1"/>
                          </a:solidFill>
                          <a:latin typeface="+mn-lt"/>
                          <a:ea typeface="+mn-ea"/>
                          <a:cs typeface="+mn-cs"/>
                        </a:rPr>
                        <a:t>  výklad podlah, konstrukce a druhy</a:t>
                      </a:r>
                      <a:endParaRPr lang="cs-CZ" sz="900" dirty="0"/>
                    </a:p>
                  </a:txBody>
                  <a:tcPr anchor="ctr"/>
                </a:tc>
              </a:tr>
            </a:tbl>
          </a:graphicData>
        </a:graphic>
      </p:graphicFrame>
    </p:spTree>
    <p:extLst>
      <p:ext uri="{BB962C8B-B14F-4D97-AF65-F5344CB8AC3E}">
        <p14:creationId xmlns:p14="http://schemas.microsoft.com/office/powerpoint/2010/main" val="15475706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634082"/>
          </a:xfrm>
          <a:solidFill>
            <a:schemeClr val="accent3">
              <a:lumMod val="40000"/>
              <a:lumOff val="60000"/>
            </a:schemeClr>
          </a:solidFill>
          <a:ln>
            <a:solidFill>
              <a:srgbClr val="002060"/>
            </a:solidFill>
          </a:ln>
        </p:spPr>
        <p:txBody>
          <a:bodyPr>
            <a:normAutofit/>
          </a:bodyPr>
          <a:lstStyle/>
          <a:p>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50" name="TextovéPole 49"/>
          <p:cNvSpPr txBox="1"/>
          <p:nvPr/>
        </p:nvSpPr>
        <p:spPr>
          <a:xfrm>
            <a:off x="477024" y="1169457"/>
            <a:ext cx="8208912" cy="132343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
            <a:r>
              <a:rPr lang="cs-CZ" sz="2000" b="1" u="sng" dirty="0"/>
              <a:t>Podlaha</a:t>
            </a:r>
            <a:r>
              <a:rPr lang="cs-CZ" sz="2000" dirty="0"/>
              <a:t> je jednovrstvá nebo vícevrstvá konstrukce, který tvoří vrchní část vodorovných a šikmých konstrukcí. Podlaha vždy bezprostředně navazuje na podkladový materiál, kterým může být v nejnižším patře podkladní betonová vrstva nebo ve vyšších patrech </a:t>
            </a:r>
            <a:r>
              <a:rPr lang="cs-CZ" sz="2000" dirty="0" smtClean="0"/>
              <a:t>stropní konstrukce.</a:t>
            </a:r>
            <a:endParaRPr lang="cs-CZ" sz="2000" dirty="0"/>
          </a:p>
        </p:txBody>
      </p:sp>
      <p:sp>
        <p:nvSpPr>
          <p:cNvPr id="9" name="TextovéPole 8"/>
          <p:cNvSpPr txBox="1"/>
          <p:nvPr/>
        </p:nvSpPr>
        <p:spPr>
          <a:xfrm>
            <a:off x="485126" y="2811700"/>
            <a:ext cx="2862738" cy="378565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pPr fontAlgn="base"/>
            <a:r>
              <a:rPr lang="cs-CZ" sz="2000" b="1" u="sng" dirty="0"/>
              <a:t>Funkce </a:t>
            </a:r>
            <a:r>
              <a:rPr lang="cs-CZ" sz="2000" b="1" u="sng" dirty="0" smtClean="0"/>
              <a:t>podlah </a:t>
            </a:r>
            <a:r>
              <a:rPr lang="cs-CZ" sz="2000" dirty="0" smtClean="0"/>
              <a:t> -podlaha </a:t>
            </a:r>
            <a:r>
              <a:rPr lang="cs-CZ" sz="2000" dirty="0"/>
              <a:t>slouží k dotvoření stropní konstrukce za účelem:</a:t>
            </a:r>
          </a:p>
          <a:p>
            <a:pPr marL="457200" indent="-457200" fontAlgn="base">
              <a:buFont typeface="+mj-lt"/>
              <a:buAutoNum type="arabicPeriod"/>
            </a:pPr>
            <a:r>
              <a:rPr lang="cs-CZ" sz="2000" dirty="0"/>
              <a:t>zlepšení stavebně-fyzikálních vlastností</a:t>
            </a:r>
          </a:p>
          <a:p>
            <a:pPr marL="457200" indent="-457200" fontAlgn="base">
              <a:buFont typeface="+mj-lt"/>
              <a:buAutoNum type="arabicPeriod"/>
            </a:pPr>
            <a:r>
              <a:rPr lang="cs-CZ" sz="2000" dirty="0"/>
              <a:t>zlepšení estetického vzhledu stropní konstrukce jako celku</a:t>
            </a:r>
          </a:p>
          <a:p>
            <a:pPr marL="457200" indent="-457200" fontAlgn="base">
              <a:buFont typeface="+mj-lt"/>
              <a:buAutoNum type="arabicPeriod"/>
            </a:pPr>
            <a:r>
              <a:rPr lang="cs-CZ" sz="2000" dirty="0"/>
              <a:t>zajištění potřebných provozních podmínek</a:t>
            </a:r>
          </a:p>
          <a:p>
            <a:pPr marL="457200" indent="-457200" fontAlgn="base">
              <a:buFont typeface="+mj-lt"/>
              <a:buAutoNum type="arabicPeriod"/>
            </a:pPr>
            <a:r>
              <a:rPr lang="cs-CZ" sz="2000" dirty="0"/>
              <a:t>zajištění hygieničnosti</a:t>
            </a:r>
          </a:p>
        </p:txBody>
      </p:sp>
      <p:pic>
        <p:nvPicPr>
          <p:cNvPr id="4" name="Picture 2" descr="C:\Users\3\Desktop\DUM obrázky\2013-01-03\DSC01115.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8081" t="25247"/>
          <a:stretch/>
        </p:blipFill>
        <p:spPr bwMode="auto">
          <a:xfrm>
            <a:off x="3635896" y="2811700"/>
            <a:ext cx="5050040" cy="3785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42207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1"/>
          <p:cNvSpPr>
            <a:spLocks noGrp="1"/>
          </p:cNvSpPr>
          <p:nvPr>
            <p:ph type="title"/>
          </p:nvPr>
        </p:nvSpPr>
        <p:spPr>
          <a:xfrm>
            <a:off x="457200" y="260648"/>
            <a:ext cx="8229600" cy="634082"/>
          </a:xfrm>
          <a:solidFill>
            <a:schemeClr val="accent3">
              <a:lumMod val="40000"/>
              <a:lumOff val="60000"/>
            </a:schemeClr>
          </a:solidFill>
          <a:ln>
            <a:solidFill>
              <a:srgbClr val="002060"/>
            </a:solidFill>
          </a:ln>
        </p:spPr>
        <p:txBody>
          <a:bodyPr>
            <a:normAutofit/>
          </a:bodyPr>
          <a:lstStyle/>
          <a:p>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4" name="TextovéPole 3"/>
          <p:cNvSpPr txBox="1"/>
          <p:nvPr/>
        </p:nvSpPr>
        <p:spPr>
          <a:xfrm>
            <a:off x="477024" y="1124744"/>
            <a:ext cx="8199432" cy="532453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fontAlgn="base"/>
            <a:r>
              <a:rPr lang="cs-CZ" sz="2000" b="1" u="sng" dirty="0" smtClean="0"/>
              <a:t>Požadavky </a:t>
            </a:r>
            <a:r>
              <a:rPr lang="cs-CZ" sz="2000" b="1" u="sng" dirty="0"/>
              <a:t>na </a:t>
            </a:r>
            <a:r>
              <a:rPr lang="cs-CZ" sz="2000" b="1" u="sng" dirty="0" smtClean="0"/>
              <a:t>podlahy </a:t>
            </a:r>
            <a:r>
              <a:rPr lang="cs-CZ" sz="2000" dirty="0" smtClean="0"/>
              <a:t> závisí </a:t>
            </a:r>
            <a:r>
              <a:rPr lang="cs-CZ" sz="2000" dirty="0"/>
              <a:t>na druhu </a:t>
            </a:r>
            <a:r>
              <a:rPr lang="cs-CZ" sz="2000" dirty="0" smtClean="0"/>
              <a:t>provozu.</a:t>
            </a:r>
          </a:p>
          <a:p>
            <a:pPr algn="just" fontAlgn="base"/>
            <a:endParaRPr lang="cs-CZ" sz="2000" b="1" u="sng" dirty="0"/>
          </a:p>
          <a:p>
            <a:pPr marL="457200" indent="-457200" algn="just" fontAlgn="base">
              <a:buFont typeface="+mj-lt"/>
              <a:buAutoNum type="arabicPeriod"/>
            </a:pPr>
            <a:r>
              <a:rPr lang="cs-CZ" sz="2000" b="1" u="sng" dirty="0" smtClean="0"/>
              <a:t>Mechanické vlastnosti </a:t>
            </a:r>
            <a:r>
              <a:rPr lang="cs-CZ" sz="2000" dirty="0" smtClean="0"/>
              <a:t>podlah </a:t>
            </a:r>
            <a:r>
              <a:rPr lang="cs-CZ" sz="2000" dirty="0"/>
              <a:t>zajišťují jejich odolnost vůči různým namáhání:</a:t>
            </a:r>
          </a:p>
          <a:p>
            <a:pPr marL="800100" lvl="1" indent="-342900" algn="just" fontAlgn="base">
              <a:buFont typeface="Arial" pitchFamily="34" charset="0"/>
              <a:buChar char="•"/>
            </a:pPr>
            <a:r>
              <a:rPr lang="cs-CZ" sz="2000" dirty="0"/>
              <a:t>odolnost proti opotřebení (obrusnost nášlapné </a:t>
            </a:r>
            <a:r>
              <a:rPr lang="cs-CZ" sz="2000" dirty="0" smtClean="0"/>
              <a:t>vrstvy)</a:t>
            </a:r>
          </a:p>
          <a:p>
            <a:pPr marL="800100" lvl="1" indent="-342900" algn="just" fontAlgn="base">
              <a:buFont typeface="Arial" pitchFamily="34" charset="0"/>
              <a:buChar char="•"/>
            </a:pPr>
            <a:r>
              <a:rPr lang="cs-CZ" sz="2000" dirty="0" smtClean="0"/>
              <a:t>odolnost </a:t>
            </a:r>
            <a:r>
              <a:rPr lang="cs-CZ" sz="2000" dirty="0"/>
              <a:t>proti nárazu </a:t>
            </a:r>
            <a:r>
              <a:rPr lang="cs-CZ" sz="2000" dirty="0" smtClean="0"/>
              <a:t>(průmyslové provozovny)</a:t>
            </a:r>
          </a:p>
          <a:p>
            <a:pPr marL="800100" lvl="1" indent="-342900" algn="just" fontAlgn="base">
              <a:buFont typeface="Arial" pitchFamily="34" charset="0"/>
              <a:buChar char="•"/>
            </a:pPr>
            <a:r>
              <a:rPr lang="cs-CZ" sz="2000" dirty="0" smtClean="0"/>
              <a:t>odolnost </a:t>
            </a:r>
            <a:r>
              <a:rPr lang="cs-CZ" sz="2000" dirty="0"/>
              <a:t>proti soustřednému zatížení (požadovaná při bodovém zatížení podlah)</a:t>
            </a:r>
          </a:p>
          <a:p>
            <a:pPr algn="just" fontAlgn="base"/>
            <a:r>
              <a:rPr lang="cs-CZ" sz="2000" dirty="0" smtClean="0"/>
              <a:t>        K </a:t>
            </a:r>
            <a:r>
              <a:rPr lang="cs-CZ" sz="2000" dirty="0"/>
              <a:t>mechanickým vlastnostem patří i pružnost podlahy, tj. schopnost </a:t>
            </a:r>
            <a:r>
              <a:rPr lang="cs-CZ" sz="2000" dirty="0" smtClean="0"/>
              <a:t> </a:t>
            </a:r>
          </a:p>
          <a:p>
            <a:pPr algn="just" fontAlgn="base"/>
            <a:r>
              <a:rPr lang="cs-CZ" sz="2000" dirty="0"/>
              <a:t> </a:t>
            </a:r>
            <a:r>
              <a:rPr lang="cs-CZ" sz="2000" dirty="0" smtClean="0"/>
              <a:t>       přizpůsobit </a:t>
            </a:r>
            <a:r>
              <a:rPr lang="cs-CZ" sz="2000" dirty="0"/>
              <a:t>se bez trvalých deformací namáhání, která na ně působí.</a:t>
            </a:r>
          </a:p>
          <a:p>
            <a:pPr algn="just" fontAlgn="base"/>
            <a:r>
              <a:rPr lang="cs-CZ" sz="2000" dirty="0"/>
              <a:t> </a:t>
            </a:r>
          </a:p>
          <a:p>
            <a:pPr algn="just" fontAlgn="base"/>
            <a:r>
              <a:rPr lang="cs-CZ" sz="2000" b="1" dirty="0" smtClean="0"/>
              <a:t>2.    </a:t>
            </a:r>
            <a:r>
              <a:rPr lang="cs-CZ" sz="2000" b="1" u="sng" dirty="0" smtClean="0"/>
              <a:t>Tepelně </a:t>
            </a:r>
            <a:r>
              <a:rPr lang="cs-CZ" sz="2000" b="1" u="sng" dirty="0"/>
              <a:t>technické </a:t>
            </a:r>
            <a:r>
              <a:rPr lang="cs-CZ" sz="2000" b="1" u="sng" dirty="0" smtClean="0"/>
              <a:t>vlastnosti </a:t>
            </a:r>
            <a:r>
              <a:rPr lang="cs-CZ" sz="2000" dirty="0" smtClean="0"/>
              <a:t>zahrnují </a:t>
            </a:r>
            <a:r>
              <a:rPr lang="cs-CZ" sz="2000" dirty="0"/>
              <a:t>tepelný odpor podlahy, tepelnou jímavost a dále odolnost proti působení vysokých teplot. Dostatečný tepelný odpor je vyžadován u podlah stropů oddělujících prostory s různým teplotním režimem (především u stropů nad průjezdy, u stropů arkýřů apod.). Tepelná jímavost je důležitá v místnostech s trvalým pohybem lidí. Označuje se jí převod tepla z nohou do podlahoviny. </a:t>
            </a:r>
          </a:p>
        </p:txBody>
      </p:sp>
    </p:spTree>
    <p:extLst>
      <p:ext uri="{BB962C8B-B14F-4D97-AF65-F5344CB8AC3E}">
        <p14:creationId xmlns:p14="http://schemas.microsoft.com/office/powerpoint/2010/main" val="34511008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1\Desktop\DUM obrázky\2013-01-28\DSC0126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776" y="980728"/>
            <a:ext cx="6372200" cy="5844028"/>
          </a:xfrm>
          <a:prstGeom prst="rect">
            <a:avLst/>
          </a:prstGeom>
          <a:noFill/>
          <a:extLst>
            <a:ext uri="{909E8E84-426E-40DD-AFC4-6F175D3DCCD1}">
              <a14:hiddenFill xmlns:a14="http://schemas.microsoft.com/office/drawing/2010/main">
                <a:solidFill>
                  <a:srgbClr val="FFFFFF"/>
                </a:solidFill>
              </a14:hiddenFill>
            </a:ext>
          </a:extLst>
        </p:spPr>
      </p:pic>
      <p:sp>
        <p:nvSpPr>
          <p:cNvPr id="3" name="Nadpis 1"/>
          <p:cNvSpPr>
            <a:spLocks noGrp="1"/>
          </p:cNvSpPr>
          <p:nvPr>
            <p:ph type="title"/>
          </p:nvPr>
        </p:nvSpPr>
        <p:spPr>
          <a:xfrm>
            <a:off x="457200" y="274638"/>
            <a:ext cx="8229600" cy="634082"/>
          </a:xfrm>
          <a:solidFill>
            <a:schemeClr val="accent3">
              <a:lumMod val="40000"/>
              <a:lumOff val="60000"/>
            </a:schemeClr>
          </a:solidFill>
          <a:ln>
            <a:solidFill>
              <a:srgbClr val="002060"/>
            </a:solidFill>
          </a:ln>
        </p:spPr>
        <p:txBody>
          <a:bodyPr>
            <a:normAutofit/>
          </a:bodyPr>
          <a:lstStyle/>
          <a:p>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4" name="TextovéPole 3"/>
          <p:cNvSpPr txBox="1"/>
          <p:nvPr/>
        </p:nvSpPr>
        <p:spPr>
          <a:xfrm>
            <a:off x="179512" y="980728"/>
            <a:ext cx="5895176" cy="581697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just" fontAlgn="base"/>
            <a:r>
              <a:rPr lang="cs-CZ" sz="2000" b="1" dirty="0" smtClean="0"/>
              <a:t>3.   </a:t>
            </a:r>
            <a:r>
              <a:rPr lang="cs-CZ" sz="2000" b="1" u="sng" dirty="0" smtClean="0"/>
              <a:t>Akustické vlastnosti </a:t>
            </a:r>
            <a:r>
              <a:rPr lang="cs-CZ" sz="2000" dirty="0" smtClean="0"/>
              <a:t>- musí </a:t>
            </a:r>
            <a:r>
              <a:rPr lang="cs-CZ" sz="2000" dirty="0"/>
              <a:t>být posouzeny v souvislosti se stropními konstrukcemi. Snížení hlučnosti ve vícepodlažních budovách závisí na neprůzvučnosti stropů, tj. na schopnosti přenášet zvuk v zeslabené míře. Podle prostředí, ve kterém se zvuk šíří, rozlišujeme neprůzvučnost vzduchovou a neprůzvučnost kročejovou.</a:t>
            </a:r>
          </a:p>
          <a:p>
            <a:pPr algn="just" fontAlgn="base"/>
            <a:r>
              <a:rPr lang="cs-CZ" sz="2000" dirty="0"/>
              <a:t> </a:t>
            </a:r>
          </a:p>
          <a:p>
            <a:pPr algn="just" fontAlgn="base"/>
            <a:r>
              <a:rPr lang="cs-CZ" sz="1600" u="sng" dirty="0"/>
              <a:t>Vzduchová </a:t>
            </a:r>
            <a:r>
              <a:rPr lang="cs-CZ" sz="1600" u="sng" dirty="0" smtClean="0"/>
              <a:t>neprůzvučnost </a:t>
            </a:r>
            <a:r>
              <a:rPr lang="cs-CZ" sz="1600" dirty="0" smtClean="0"/>
              <a:t>- neprůzvučnost </a:t>
            </a:r>
            <a:r>
              <a:rPr lang="cs-CZ" sz="1600" dirty="0"/>
              <a:t>konstrukcí proti zvuku šířícímu se vzduchem, závisí na plošné hmotnosti celé stropní konstrukce</a:t>
            </a:r>
            <a:r>
              <a:rPr lang="cs-CZ" sz="1600" dirty="0" smtClean="0"/>
              <a:t>. </a:t>
            </a:r>
            <a:r>
              <a:rPr lang="cs-CZ" sz="1600" dirty="0"/>
              <a:t>Je-li hmotnost stropu </a:t>
            </a:r>
            <a:r>
              <a:rPr lang="cs-CZ" sz="1600" dirty="0" smtClean="0"/>
              <a:t>malá, </a:t>
            </a:r>
            <a:r>
              <a:rPr lang="cs-CZ" sz="1600" dirty="0"/>
              <a:t>musí být zvětšena hmotnost podlahy nebo musí být použit zvukově izolační podhled stropu.</a:t>
            </a:r>
          </a:p>
          <a:p>
            <a:pPr algn="just" fontAlgn="base"/>
            <a:r>
              <a:rPr lang="cs-CZ" sz="2000" dirty="0"/>
              <a:t> </a:t>
            </a:r>
          </a:p>
          <a:p>
            <a:pPr algn="just" fontAlgn="base"/>
            <a:r>
              <a:rPr lang="cs-CZ" sz="1600" u="sng" dirty="0"/>
              <a:t>Kročejová </a:t>
            </a:r>
            <a:r>
              <a:rPr lang="cs-CZ" sz="1600" u="sng" dirty="0" smtClean="0"/>
              <a:t>neprůzvučnost </a:t>
            </a:r>
            <a:r>
              <a:rPr lang="cs-CZ" sz="1600" dirty="0" smtClean="0"/>
              <a:t>- neprůzvučnost </a:t>
            </a:r>
            <a:r>
              <a:rPr lang="cs-CZ" sz="1600" dirty="0"/>
              <a:t>konstrukce proti hluku vznikajícímu chůzí nebo rázy, nezávisí na plošné hmotnosti, nýbrž na přerušení vedení zvuku hmotou. Dociluje se oddělením podlahy od stropní konstrukce vrstvou ze zvukově izolačního materiálu, které špatně vedou zvuk a tlumí kmitání konstrukce. Zvukové izolační vrstva má oddělovat podlahu i od ostatních konstrukcí, např. od stěn a příček, takže vytváří tzv. izolační vanu. Podlahy v ní uložené se proto nazývají "plovoucí podlahy</a:t>
            </a:r>
            <a:r>
              <a:rPr lang="cs-CZ" sz="1600" dirty="0" smtClean="0"/>
              <a:t>".</a:t>
            </a:r>
            <a:endParaRPr lang="cs-CZ" sz="1600" dirty="0"/>
          </a:p>
        </p:txBody>
      </p:sp>
    </p:spTree>
    <p:extLst>
      <p:ext uri="{BB962C8B-B14F-4D97-AF65-F5344CB8AC3E}">
        <p14:creationId xmlns:p14="http://schemas.microsoft.com/office/powerpoint/2010/main" val="10734238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457200" y="274638"/>
            <a:ext cx="8229600" cy="634082"/>
          </a:xfrm>
          <a:prstGeom prst="rect">
            <a:avLst/>
          </a:prstGeom>
          <a:solidFill>
            <a:schemeClr val="accent3">
              <a:lumMod val="40000"/>
              <a:lumOff val="60000"/>
            </a:schemeClr>
          </a:solidFill>
          <a:ln>
            <a:solidFill>
              <a:srgbClr val="002060"/>
            </a:solidFill>
          </a:ln>
        </p:spPr>
        <p:txBody>
          <a:bodyP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150000"/>
              </a:lnSpc>
            </a:pPr>
            <a:r>
              <a:rPr lang="cs-CZ" sz="2400" b="1"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3" name="TextovéPole 2"/>
          <p:cNvSpPr txBox="1"/>
          <p:nvPr/>
        </p:nvSpPr>
        <p:spPr>
          <a:xfrm>
            <a:off x="477024" y="1292562"/>
            <a:ext cx="8199432" cy="501675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457200" indent="-457200" algn="just" fontAlgn="base">
              <a:buAutoNum type="arabicPeriod" startAt="4"/>
            </a:pPr>
            <a:r>
              <a:rPr lang="cs-CZ" sz="2000" b="1" u="sng" dirty="0" smtClean="0"/>
              <a:t>Odolnost proti vlhkosti</a:t>
            </a:r>
            <a:r>
              <a:rPr lang="cs-CZ" sz="2000" dirty="0" smtClean="0"/>
              <a:t> - je </a:t>
            </a:r>
            <a:r>
              <a:rPr lang="cs-CZ" sz="2000" dirty="0"/>
              <a:t>vyžadována např. v koupelnách, prádelnách, umývárnách a jiných vlhkých provozech. Zajišťuje se nášlapnou vrstvou a vodotěsnou izolací. Proti pronikání par do podlahy z nižšího podlaží (nad místnostmi s vysokou relativní vlhkostí vzduchu) se podlaha chrání parotěsnou zábranou</a:t>
            </a:r>
            <a:r>
              <a:rPr lang="cs-CZ" sz="2000" dirty="0" smtClean="0"/>
              <a:t>.</a:t>
            </a:r>
            <a:endParaRPr lang="cs-CZ" sz="2000" dirty="0"/>
          </a:p>
          <a:p>
            <a:pPr marL="457200" indent="-457200" algn="just" fontAlgn="base">
              <a:buAutoNum type="arabicPeriod" startAt="5"/>
            </a:pPr>
            <a:r>
              <a:rPr lang="cs-CZ" sz="2000" b="1" u="sng" dirty="0" smtClean="0"/>
              <a:t>Odolnost </a:t>
            </a:r>
            <a:r>
              <a:rPr lang="cs-CZ" sz="2000" b="1" u="sng" dirty="0"/>
              <a:t>proti chemickým </a:t>
            </a:r>
            <a:r>
              <a:rPr lang="cs-CZ" sz="2000" b="1" u="sng" dirty="0" smtClean="0"/>
              <a:t>vlivům</a:t>
            </a:r>
            <a:r>
              <a:rPr lang="cs-CZ" sz="2000" dirty="0" smtClean="0"/>
              <a:t> - požaduje </a:t>
            </a:r>
            <a:r>
              <a:rPr lang="cs-CZ" sz="2000" dirty="0"/>
              <a:t>se ve speciálních provozech </a:t>
            </a:r>
            <a:r>
              <a:rPr lang="cs-CZ" sz="2000" dirty="0" smtClean="0"/>
              <a:t> (</a:t>
            </a:r>
            <a:r>
              <a:rPr lang="cs-CZ" sz="2000" dirty="0"/>
              <a:t>např. v chemických laboratořích a provozovnách). Zajišťuje se především nášlapnou vrstvou</a:t>
            </a:r>
            <a:r>
              <a:rPr lang="cs-CZ" sz="2000" dirty="0" smtClean="0"/>
              <a:t>.</a:t>
            </a:r>
            <a:endParaRPr lang="cs-CZ" sz="2000" dirty="0"/>
          </a:p>
          <a:p>
            <a:pPr marL="457200" indent="-457200" algn="just" fontAlgn="base">
              <a:buAutoNum type="arabicPeriod" startAt="6"/>
            </a:pPr>
            <a:r>
              <a:rPr lang="cs-CZ" sz="2000" b="1" u="sng" dirty="0" smtClean="0"/>
              <a:t>Odolnost </a:t>
            </a:r>
            <a:r>
              <a:rPr lang="cs-CZ" sz="2000" b="1" u="sng" dirty="0"/>
              <a:t>proti </a:t>
            </a:r>
            <a:r>
              <a:rPr lang="cs-CZ" sz="2000" b="1" u="sng" dirty="0" smtClean="0"/>
              <a:t>mrazu </a:t>
            </a:r>
            <a:r>
              <a:rPr lang="cs-CZ" sz="2000" dirty="0" smtClean="0"/>
              <a:t>- vyžaduje </a:t>
            </a:r>
            <a:r>
              <a:rPr lang="cs-CZ" sz="2000" dirty="0"/>
              <a:t>se u podlah vystavených buď stálému </a:t>
            </a:r>
            <a:r>
              <a:rPr lang="cs-CZ" sz="2000" dirty="0" smtClean="0"/>
              <a:t>nebo </a:t>
            </a:r>
            <a:r>
              <a:rPr lang="cs-CZ" sz="2000" dirty="0"/>
              <a:t>střídavému působení teplot pod bodem mrazu (např. na balkónech, na terasách, v </a:t>
            </a:r>
            <a:r>
              <a:rPr lang="cs-CZ" sz="2000" dirty="0" smtClean="0"/>
              <a:t>průjezdech).</a:t>
            </a:r>
            <a:endParaRPr lang="cs-CZ" sz="2000" dirty="0"/>
          </a:p>
          <a:p>
            <a:pPr marL="457200" indent="-457200" algn="just" fontAlgn="base">
              <a:buAutoNum type="arabicPeriod" startAt="7"/>
            </a:pPr>
            <a:r>
              <a:rPr lang="cs-CZ" sz="2000" b="1" u="sng" dirty="0" smtClean="0"/>
              <a:t>Estetické požadavky </a:t>
            </a:r>
            <a:r>
              <a:rPr lang="cs-CZ" sz="2000" dirty="0" smtClean="0"/>
              <a:t>- týkají </a:t>
            </a:r>
            <a:r>
              <a:rPr lang="cs-CZ" sz="2000" dirty="0"/>
              <a:t>se materiálů, barvy a provedení </a:t>
            </a:r>
            <a:r>
              <a:rPr lang="cs-CZ" sz="2000" dirty="0" smtClean="0"/>
              <a:t>nášlapné vrstvy</a:t>
            </a:r>
            <a:r>
              <a:rPr lang="cs-CZ" sz="2000" dirty="0"/>
              <a:t>. Povrch podlahy má být rovný (max. přípustná nerovnost je 2mm/m délky), materiál má mít v celé ploše stejnou jakost</a:t>
            </a:r>
            <a:r>
              <a:rPr lang="cs-CZ" sz="2000" dirty="0" smtClean="0"/>
              <a:t>.</a:t>
            </a:r>
            <a:endParaRPr lang="cs-CZ" sz="2000" dirty="0"/>
          </a:p>
          <a:p>
            <a:pPr marL="457200" indent="-457200" algn="just" fontAlgn="base">
              <a:buAutoNum type="arabicPeriod" startAt="8"/>
            </a:pPr>
            <a:r>
              <a:rPr lang="cs-CZ" sz="2000" b="1" u="sng" dirty="0" smtClean="0"/>
              <a:t>Požadavky na bezpečnost </a:t>
            </a:r>
            <a:r>
              <a:rPr lang="cs-CZ" sz="2000" dirty="0" smtClean="0"/>
              <a:t>– týkají se </a:t>
            </a:r>
            <a:r>
              <a:rPr lang="cs-CZ" sz="2000" dirty="0"/>
              <a:t>především skluznosti podlah, která </a:t>
            </a:r>
            <a:r>
              <a:rPr lang="cs-CZ" sz="2000" dirty="0" smtClean="0"/>
              <a:t> stoupá s </a:t>
            </a:r>
            <a:r>
              <a:rPr lang="cs-CZ" sz="2000" dirty="0"/>
              <a:t>vlivem provozní vlhkosti.</a:t>
            </a:r>
          </a:p>
        </p:txBody>
      </p:sp>
    </p:spTree>
    <p:extLst>
      <p:ext uri="{BB962C8B-B14F-4D97-AF65-F5344CB8AC3E}">
        <p14:creationId xmlns:p14="http://schemas.microsoft.com/office/powerpoint/2010/main" val="19114403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1\Desktop\DUM obrázky\2013-01-28\DSC01279.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29851" b="14826"/>
          <a:stretch/>
        </p:blipFill>
        <p:spPr bwMode="auto">
          <a:xfrm>
            <a:off x="2483768" y="908720"/>
            <a:ext cx="6414448" cy="5949280"/>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271344" y="908720"/>
            <a:ext cx="6100856" cy="5940088"/>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cs-CZ" sz="2000" b="1" u="sng" dirty="0"/>
              <a:t>Rozdělení vrstev podlahy</a:t>
            </a:r>
          </a:p>
          <a:p>
            <a:pPr marL="342900" indent="-342900">
              <a:buFont typeface="+mj-lt"/>
              <a:buAutoNum type="arabicPeriod"/>
            </a:pPr>
            <a:r>
              <a:rPr lang="cs-CZ" sz="2000" b="1" dirty="0"/>
              <a:t>podkladní vrstva</a:t>
            </a:r>
            <a:r>
              <a:rPr lang="cs-CZ" sz="2000" dirty="0"/>
              <a:t> - je tvořena buď podkladním betonem nebo nosnou částí stropní </a:t>
            </a:r>
            <a:r>
              <a:rPr lang="cs-CZ" sz="2000" dirty="0" smtClean="0"/>
              <a:t>konstrukce</a:t>
            </a:r>
          </a:p>
          <a:p>
            <a:pPr marL="342900" indent="-342900">
              <a:buFont typeface="+mj-lt"/>
              <a:buAutoNum type="arabicPeriod"/>
            </a:pPr>
            <a:r>
              <a:rPr lang="cs-CZ" sz="2000" b="1" dirty="0" smtClean="0"/>
              <a:t>vyrovnávací </a:t>
            </a:r>
            <a:r>
              <a:rPr lang="cs-CZ" sz="2000" b="1" dirty="0"/>
              <a:t>vrstva</a:t>
            </a:r>
            <a:r>
              <a:rPr lang="cs-CZ" sz="2000" dirty="0"/>
              <a:t> - slouží k vyrovnání všech nerovností na podkladové vrstvě</a:t>
            </a:r>
          </a:p>
          <a:p>
            <a:pPr marL="342900" indent="-342900">
              <a:buFont typeface="+mj-lt"/>
              <a:buAutoNum type="arabicPeriod"/>
            </a:pPr>
            <a:r>
              <a:rPr lang="cs-CZ" sz="2000" b="1" dirty="0"/>
              <a:t>izolační vrstva</a:t>
            </a:r>
          </a:p>
          <a:p>
            <a:pPr marL="742950" lvl="1" indent="-285750">
              <a:buFont typeface="Arial" pitchFamily="34" charset="0"/>
              <a:buChar char="•"/>
            </a:pPr>
            <a:r>
              <a:rPr lang="cs-CZ" sz="2000" dirty="0"/>
              <a:t>zvuková </a:t>
            </a:r>
            <a:r>
              <a:rPr lang="cs-CZ" sz="2000" dirty="0" smtClean="0"/>
              <a:t>izolace</a:t>
            </a:r>
            <a:endParaRPr lang="cs-CZ" sz="2000" dirty="0"/>
          </a:p>
          <a:p>
            <a:pPr marL="742950" lvl="1" indent="-285750">
              <a:buFont typeface="Arial" pitchFamily="34" charset="0"/>
              <a:buChar char="•"/>
            </a:pPr>
            <a:r>
              <a:rPr lang="cs-CZ" sz="2000" dirty="0"/>
              <a:t>tepelná izolace (izolační </a:t>
            </a:r>
            <a:r>
              <a:rPr lang="cs-CZ" sz="2000" dirty="0" smtClean="0"/>
              <a:t>vata, polystyren)</a:t>
            </a:r>
            <a:endParaRPr lang="cs-CZ" sz="2000" dirty="0"/>
          </a:p>
          <a:p>
            <a:pPr marL="742950" lvl="1" indent="-285750">
              <a:buFont typeface="Arial" pitchFamily="34" charset="0"/>
              <a:buChar char="•"/>
            </a:pPr>
            <a:r>
              <a:rPr lang="cs-CZ" sz="2000" dirty="0"/>
              <a:t>izolace proti vodě </a:t>
            </a:r>
            <a:r>
              <a:rPr lang="cs-CZ" sz="2000" dirty="0" smtClean="0"/>
              <a:t>(izolační</a:t>
            </a:r>
            <a:r>
              <a:rPr lang="cs-CZ" sz="2000" dirty="0"/>
              <a:t> folie)</a:t>
            </a:r>
          </a:p>
          <a:p>
            <a:pPr marL="342900" indent="-342900">
              <a:buFont typeface="+mj-lt"/>
              <a:buAutoNum type="arabicPeriod"/>
            </a:pPr>
            <a:r>
              <a:rPr lang="cs-CZ" sz="2000" b="1" dirty="0"/>
              <a:t>roznášecí vrstvy</a:t>
            </a:r>
            <a:r>
              <a:rPr lang="cs-CZ" sz="2000" dirty="0"/>
              <a:t> - tato vrstva má za úkol roznášet soustředěného užitného zatížení na větší plochu podkladu</a:t>
            </a:r>
          </a:p>
          <a:p>
            <a:pPr marL="342900" indent="-342900">
              <a:buFont typeface="+mj-lt"/>
              <a:buAutoNum type="arabicPeriod"/>
            </a:pPr>
            <a:r>
              <a:rPr lang="cs-CZ" sz="2000" b="1" dirty="0" smtClean="0"/>
              <a:t>nášlapné </a:t>
            </a:r>
            <a:r>
              <a:rPr lang="cs-CZ" sz="2000" b="1" dirty="0"/>
              <a:t>vrstvy</a:t>
            </a:r>
            <a:r>
              <a:rPr lang="cs-CZ" sz="2000" dirty="0"/>
              <a:t> - tvoří horní povrch podlahové konstrukce</a:t>
            </a:r>
          </a:p>
          <a:p>
            <a:pPr marL="742950" lvl="1" indent="-285750">
              <a:buFont typeface="Arial" pitchFamily="34" charset="0"/>
              <a:buChar char="•"/>
            </a:pPr>
            <a:r>
              <a:rPr lang="cs-CZ" sz="2000" dirty="0" err="1"/>
              <a:t>lignocelulózová</a:t>
            </a:r>
            <a:r>
              <a:rPr lang="cs-CZ" sz="2000" dirty="0"/>
              <a:t> nášlapná vrstva - dřevo, </a:t>
            </a:r>
            <a:r>
              <a:rPr lang="cs-CZ" sz="2000" dirty="0" smtClean="0"/>
              <a:t>bambus</a:t>
            </a:r>
            <a:endParaRPr lang="cs-CZ" sz="2000" dirty="0"/>
          </a:p>
          <a:p>
            <a:pPr marL="742950" lvl="1" indent="-285750">
              <a:buFont typeface="Arial" pitchFamily="34" charset="0"/>
              <a:buChar char="•"/>
            </a:pPr>
            <a:r>
              <a:rPr lang="cs-CZ" sz="2000" dirty="0"/>
              <a:t>dlažba </a:t>
            </a:r>
            <a:r>
              <a:rPr lang="cs-CZ" sz="2000" dirty="0" smtClean="0"/>
              <a:t>(keramické, kamenné betonové, </a:t>
            </a:r>
            <a:r>
              <a:rPr lang="cs-CZ" sz="2000" dirty="0"/>
              <a:t>dříve </a:t>
            </a:r>
            <a:r>
              <a:rPr lang="cs-CZ" sz="2000" dirty="0" smtClean="0"/>
              <a:t>i dřevěné, špalíkové, cihelné, teracové, xylolitové)</a:t>
            </a:r>
            <a:endParaRPr lang="cs-CZ" sz="2000" dirty="0"/>
          </a:p>
          <a:p>
            <a:pPr marL="742950" lvl="1" indent="-285750">
              <a:buFont typeface="Arial" pitchFamily="34" charset="0"/>
              <a:buChar char="•"/>
            </a:pPr>
            <a:r>
              <a:rPr lang="cs-CZ" sz="2000" dirty="0"/>
              <a:t>mazanina </a:t>
            </a:r>
            <a:r>
              <a:rPr lang="cs-CZ" sz="2000" dirty="0" smtClean="0"/>
              <a:t>(betonová, </a:t>
            </a:r>
            <a:r>
              <a:rPr lang="cs-CZ" sz="2000" dirty="0"/>
              <a:t>samonivelační, stěrková)</a:t>
            </a:r>
          </a:p>
          <a:p>
            <a:pPr marL="742950" lvl="1" indent="-285750">
              <a:buFont typeface="Arial" pitchFamily="34" charset="0"/>
              <a:buChar char="•"/>
            </a:pPr>
            <a:r>
              <a:rPr lang="cs-CZ" sz="2000" dirty="0"/>
              <a:t>podlahové povlaky</a:t>
            </a:r>
          </a:p>
        </p:txBody>
      </p:sp>
      <p:sp>
        <p:nvSpPr>
          <p:cNvPr id="6" name="Nadpis 1"/>
          <p:cNvSpPr txBox="1">
            <a:spLocks/>
          </p:cNvSpPr>
          <p:nvPr/>
        </p:nvSpPr>
        <p:spPr>
          <a:xfrm>
            <a:off x="487368" y="260648"/>
            <a:ext cx="8199432" cy="648072"/>
          </a:xfrm>
          <a:prstGeom prst="rect">
            <a:avLst/>
          </a:prstGeom>
          <a:solidFill>
            <a:schemeClr val="accent3">
              <a:lumMod val="40000"/>
              <a:lumOff val="60000"/>
            </a:schemeClr>
          </a:solidFill>
          <a:ln>
            <a:solidFill>
              <a:srgbClr val="002060"/>
            </a:solidFill>
          </a:ln>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150000"/>
              </a:lnSpc>
            </a:pPr>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p>
        </p:txBody>
      </p:sp>
    </p:spTree>
    <p:extLst>
      <p:ext uri="{BB962C8B-B14F-4D97-AF65-F5344CB8AC3E}">
        <p14:creationId xmlns:p14="http://schemas.microsoft.com/office/powerpoint/2010/main" val="8139169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ulka 7"/>
          <p:cNvGraphicFramePr>
            <a:graphicFrameLocks noGrp="1"/>
          </p:cNvGraphicFramePr>
          <p:nvPr>
            <p:extLst>
              <p:ext uri="{D42A27DB-BD31-4B8C-83A1-F6EECF244321}">
                <p14:modId xmlns:p14="http://schemas.microsoft.com/office/powerpoint/2010/main" val="2012505443"/>
              </p:ext>
            </p:extLst>
          </p:nvPr>
        </p:nvGraphicFramePr>
        <p:xfrm>
          <a:off x="467544" y="980728"/>
          <a:ext cx="8280920" cy="2688260"/>
        </p:xfrm>
        <a:graphic>
          <a:graphicData uri="http://schemas.openxmlformats.org/drawingml/2006/table">
            <a:tbl>
              <a:tblPr firstRow="1" bandRow="1">
                <a:tableStyleId>{284E427A-3D55-4303-BF80-6455036E1DE7}</a:tableStyleId>
              </a:tblPr>
              <a:tblGrid>
                <a:gridCol w="4140460"/>
                <a:gridCol w="4140460"/>
              </a:tblGrid>
              <a:tr h="471996">
                <a:tc>
                  <a:txBody>
                    <a:bodyPr/>
                    <a:lstStyle/>
                    <a:p>
                      <a:pPr marL="0" indent="0">
                        <a:buFont typeface="+mj-lt"/>
                        <a:buNone/>
                      </a:pPr>
                      <a:r>
                        <a:rPr lang="cs-CZ" sz="2400" dirty="0" smtClean="0">
                          <a:solidFill>
                            <a:schemeClr val="tx1"/>
                          </a:solidFill>
                          <a:effectLst>
                            <a:outerShdw blurRad="38100" dist="38100" dir="2700000" algn="tl">
                              <a:srgbClr val="000000">
                                <a:alpha val="43137"/>
                              </a:srgbClr>
                            </a:outerShdw>
                          </a:effectLst>
                        </a:rPr>
                        <a:t>Zodpovězte následující otázky:</a:t>
                      </a:r>
                      <a:endParaRPr lang="cs-CZ" sz="2400" dirty="0">
                        <a:solidFill>
                          <a:schemeClr val="tx1"/>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prst="convex"/>
                      <a:lightRig rig="flood" dir="t"/>
                    </a:cell3D>
                  </a:tcPr>
                </a:tc>
                <a:tc>
                  <a:txBody>
                    <a:bodyPr/>
                    <a:lstStyle/>
                    <a:p>
                      <a:r>
                        <a:rPr lang="cs-CZ" sz="2400" dirty="0" smtClean="0"/>
                        <a:t>Odpovědi:</a:t>
                      </a:r>
                      <a:endParaRPr lang="cs-CZ"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r>
              <a:tr h="464108">
                <a:tc>
                  <a:txBody>
                    <a:bodyPr/>
                    <a:lstStyle/>
                    <a:p>
                      <a:pPr marL="342900" indent="-342900">
                        <a:buFont typeface="+mj-lt"/>
                        <a:buAutoNum type="arabicPeriod"/>
                      </a:pPr>
                      <a:r>
                        <a:rPr lang="cs-CZ" dirty="0" smtClean="0">
                          <a:effectLst>
                            <a:outerShdw blurRad="38100" dist="38100" dir="2700000" algn="tl">
                              <a:srgbClr val="000000">
                                <a:alpha val="43137"/>
                              </a:srgbClr>
                            </a:outerShdw>
                          </a:effectLst>
                        </a:rPr>
                        <a:t>Co</a:t>
                      </a:r>
                      <a:r>
                        <a:rPr lang="cs-CZ" baseline="0" dirty="0" smtClean="0">
                          <a:effectLst>
                            <a:outerShdw blurRad="38100" dist="38100" dir="2700000" algn="tl">
                              <a:srgbClr val="000000">
                                <a:alpha val="43137"/>
                              </a:srgbClr>
                            </a:outerShdw>
                          </a:effectLst>
                        </a:rPr>
                        <a:t> je to tepelná jímavost?</a:t>
                      </a:r>
                      <a:endParaRPr lang="cs-CZ"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r>
              <a:tr h="471996">
                <a:tc>
                  <a:txBody>
                    <a:bodyPr/>
                    <a:lstStyle/>
                    <a:p>
                      <a:pPr marL="342900" indent="-342900">
                        <a:buFont typeface="+mj-lt"/>
                        <a:buAutoNum type="arabicPeriod" startAt="2"/>
                      </a:pPr>
                      <a:r>
                        <a:rPr lang="cs-CZ" baseline="0" dirty="0" smtClean="0">
                          <a:effectLst>
                            <a:outerShdw blurRad="38100" dist="38100" dir="2700000" algn="tl">
                              <a:srgbClr val="000000">
                                <a:alpha val="43137"/>
                              </a:srgbClr>
                            </a:outerShdw>
                          </a:effectLst>
                        </a:rPr>
                        <a:t>Jak docílíme kročejové neprůzvučnosti?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r>
              <a:tr h="471996">
                <a:tc>
                  <a:txBody>
                    <a:bodyPr/>
                    <a:lstStyle/>
                    <a:p>
                      <a:pPr marL="342900" indent="-342900">
                        <a:buAutoNum type="arabicPeriod" startAt="3"/>
                      </a:pPr>
                      <a:r>
                        <a:rPr lang="cs-CZ" dirty="0" smtClean="0">
                          <a:effectLst>
                            <a:outerShdw blurRad="38100" dist="38100" dir="2700000" algn="tl">
                              <a:srgbClr val="000000">
                                <a:alpha val="43137"/>
                              </a:srgbClr>
                            </a:outerShdw>
                          </a:effectLst>
                        </a:rPr>
                        <a:t>Jaké znáte izolační vrstvy</a:t>
                      </a:r>
                      <a:r>
                        <a:rPr lang="cs-CZ" baseline="0" dirty="0" smtClean="0">
                          <a:effectLst>
                            <a:outerShdw blurRad="38100" dist="38100" dir="2700000" algn="tl">
                              <a:srgbClr val="000000">
                                <a:alpha val="43137"/>
                              </a:srgbClr>
                            </a:outerShdw>
                          </a:effectLst>
                        </a:rPr>
                        <a:t>?</a:t>
                      </a:r>
                      <a:endParaRPr lang="cs-CZ"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c>
                  <a:txBody>
                    <a:bodyPr/>
                    <a:lstStyle/>
                    <a:p>
                      <a:pPr marL="0" indent="0">
                        <a:buFont typeface="+mj-lt"/>
                        <a:buNone/>
                      </a:pPr>
                      <a:endParaRPr lang="cs-CZ"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r>
              <a:tr h="471996">
                <a:tc>
                  <a:txBody>
                    <a:bodyPr/>
                    <a:lstStyle/>
                    <a:p>
                      <a:pPr marL="342900" indent="-342900">
                        <a:buAutoNum type="arabicPeriod" startAt="4"/>
                      </a:pPr>
                      <a:r>
                        <a:rPr lang="cs-CZ" baseline="0" dirty="0" smtClean="0">
                          <a:effectLst>
                            <a:outerShdw blurRad="38100" dist="38100" dir="2700000" algn="tl">
                              <a:srgbClr val="000000">
                                <a:alpha val="43137"/>
                              </a:srgbClr>
                            </a:outerShdw>
                          </a:effectLst>
                        </a:rPr>
                        <a:t>Jaké dlažby znáte?</a:t>
                      </a:r>
                    </a:p>
                    <a:p>
                      <a:pPr marL="0" indent="0">
                        <a:buNone/>
                      </a:pPr>
                      <a:endParaRPr lang="cs-CZ" baseline="0" dirty="0" smtClean="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c>
                  <a:txBody>
                    <a:bodyPr/>
                    <a:lstStyle/>
                    <a:p>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prst="convex"/>
                      <a:lightRig rig="flood" dir="t"/>
                    </a:cell3D>
                  </a:tcPr>
                </a:tc>
              </a:tr>
            </a:tbl>
          </a:graphicData>
        </a:graphic>
      </p:graphicFrame>
      <p:sp>
        <p:nvSpPr>
          <p:cNvPr id="9" name="TextovéPole 8"/>
          <p:cNvSpPr txBox="1"/>
          <p:nvPr/>
        </p:nvSpPr>
        <p:spPr>
          <a:xfrm>
            <a:off x="4654014" y="1492944"/>
            <a:ext cx="4022441" cy="369332"/>
          </a:xfrm>
          <a:prstGeom prst="rect">
            <a:avLst/>
          </a:prstGeom>
          <a:noFill/>
        </p:spPr>
        <p:txBody>
          <a:bodyPr wrap="square" rtlCol="0">
            <a:spAutoFit/>
          </a:bodyPr>
          <a:lstStyle/>
          <a:p>
            <a:r>
              <a:rPr lang="cs-CZ" dirty="0"/>
              <a:t>převod tepla z nohou do podlahoviny</a:t>
            </a:r>
          </a:p>
        </p:txBody>
      </p:sp>
      <p:sp>
        <p:nvSpPr>
          <p:cNvPr id="10" name="TextovéPole 9"/>
          <p:cNvSpPr txBox="1"/>
          <p:nvPr/>
        </p:nvSpPr>
        <p:spPr>
          <a:xfrm>
            <a:off x="4654015" y="1941175"/>
            <a:ext cx="4068452" cy="646331"/>
          </a:xfrm>
          <a:prstGeom prst="rect">
            <a:avLst/>
          </a:prstGeom>
          <a:noFill/>
        </p:spPr>
        <p:txBody>
          <a:bodyPr wrap="square" rtlCol="0">
            <a:spAutoFit/>
          </a:bodyPr>
          <a:lstStyle/>
          <a:p>
            <a:r>
              <a:rPr lang="cs-CZ" dirty="0"/>
              <a:t>oddělením podlahy od stropní konstrukce vrstvou ze zvukově izolačního materiálu</a:t>
            </a:r>
          </a:p>
        </p:txBody>
      </p:sp>
      <p:sp>
        <p:nvSpPr>
          <p:cNvPr id="16" name="Nadpis 1"/>
          <p:cNvSpPr txBox="1">
            <a:spLocks/>
          </p:cNvSpPr>
          <p:nvPr/>
        </p:nvSpPr>
        <p:spPr>
          <a:xfrm>
            <a:off x="457200" y="202630"/>
            <a:ext cx="8229600" cy="634082"/>
          </a:xfrm>
          <a:prstGeom prst="rect">
            <a:avLst/>
          </a:prstGeom>
          <a:solidFill>
            <a:schemeClr val="accent3">
              <a:lumMod val="40000"/>
              <a:lumOff val="60000"/>
            </a:schemeClr>
          </a:solidFill>
          <a:ln>
            <a:solidFill>
              <a:srgbClr val="002060"/>
            </a:solidFill>
          </a:ln>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400" b="1" dirty="0" smtClean="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rPr>
              <a:t>Podlahy</a:t>
            </a:r>
            <a:endParaRPr lang="cs-CZ" sz="2400" b="1" dirty="0">
              <a:ln w="12700">
                <a:solidFill>
                  <a:schemeClr val="tx2">
                    <a:satMod val="155000"/>
                  </a:schemeClr>
                </a:solidFill>
                <a:prstDash val="solid"/>
              </a:ln>
              <a:solidFill>
                <a:schemeClr val="bg2">
                  <a:lumMod val="25000"/>
                </a:schemeClr>
              </a:solidFill>
              <a:effectLst>
                <a:outerShdw blurRad="41275" dist="20320" dir="1800000" algn="tl" rotWithShape="0">
                  <a:srgbClr val="000000">
                    <a:alpha val="40000"/>
                  </a:srgbClr>
                </a:outerShdw>
              </a:effectLst>
            </a:endParaRPr>
          </a:p>
        </p:txBody>
      </p:sp>
      <p:sp>
        <p:nvSpPr>
          <p:cNvPr id="18" name="TextovéPole 17"/>
          <p:cNvSpPr txBox="1"/>
          <p:nvPr/>
        </p:nvSpPr>
        <p:spPr>
          <a:xfrm>
            <a:off x="457200" y="6165304"/>
            <a:ext cx="8219256"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cs-CZ" b="1" dirty="0" smtClean="0">
                <a:solidFill>
                  <a:schemeClr val="tx1"/>
                </a:solidFill>
              </a:rPr>
              <a:t>Použité zdroje:  archiv autora</a:t>
            </a:r>
            <a:endParaRPr lang="cs-CZ" b="1" dirty="0">
              <a:solidFill>
                <a:schemeClr val="tx1"/>
              </a:solidFill>
            </a:endParaRPr>
          </a:p>
        </p:txBody>
      </p:sp>
      <p:sp>
        <p:nvSpPr>
          <p:cNvPr id="13" name="TextovéPole 12"/>
          <p:cNvSpPr txBox="1"/>
          <p:nvPr/>
        </p:nvSpPr>
        <p:spPr>
          <a:xfrm>
            <a:off x="4654015" y="2627620"/>
            <a:ext cx="2916324" cy="369332"/>
          </a:xfrm>
          <a:prstGeom prst="rect">
            <a:avLst/>
          </a:prstGeom>
          <a:noFill/>
        </p:spPr>
        <p:txBody>
          <a:bodyPr wrap="square" rtlCol="0">
            <a:spAutoFit/>
          </a:bodyPr>
          <a:lstStyle/>
          <a:p>
            <a:r>
              <a:rPr lang="cs-CZ" dirty="0" smtClean="0"/>
              <a:t>Zvukové, tepelné, proti vodě</a:t>
            </a:r>
            <a:endParaRPr lang="cs-CZ" dirty="0"/>
          </a:p>
        </p:txBody>
      </p:sp>
      <p:sp>
        <p:nvSpPr>
          <p:cNvPr id="14" name="TextovéPole 13"/>
          <p:cNvSpPr txBox="1"/>
          <p:nvPr/>
        </p:nvSpPr>
        <p:spPr>
          <a:xfrm>
            <a:off x="4654015" y="2996952"/>
            <a:ext cx="4022440" cy="646331"/>
          </a:xfrm>
          <a:prstGeom prst="rect">
            <a:avLst/>
          </a:prstGeom>
          <a:noFill/>
        </p:spPr>
        <p:txBody>
          <a:bodyPr wrap="square" rtlCol="0">
            <a:spAutoFit/>
          </a:bodyPr>
          <a:lstStyle/>
          <a:p>
            <a:r>
              <a:rPr lang="cs-CZ" dirty="0"/>
              <a:t>keramické, kamenné betonové, </a:t>
            </a:r>
            <a:r>
              <a:rPr lang="cs-CZ" dirty="0" smtClean="0"/>
              <a:t> </a:t>
            </a:r>
            <a:r>
              <a:rPr lang="cs-CZ" dirty="0"/>
              <a:t>dřevěné, špalíkové, cihelné, teracové, xylolitové.</a:t>
            </a:r>
          </a:p>
        </p:txBody>
      </p:sp>
    </p:spTree>
    <p:extLst>
      <p:ext uri="{BB962C8B-B14F-4D97-AF65-F5344CB8AC3E}">
        <p14:creationId xmlns:p14="http://schemas.microsoft.com/office/powerpoint/2010/main" val="36323999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circle(in)">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45"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2000"/>
                                        <p:tgtEl>
                                          <p:spTgt spid="13"/>
                                        </p:tgtEl>
                                      </p:cBhvr>
                                    </p:animEffect>
                                    <p:anim calcmode="lin" valueType="num">
                                      <p:cBhvr>
                                        <p:cTn id="31" dur="2000" fill="hold"/>
                                        <p:tgtEl>
                                          <p:spTgt spid="13"/>
                                        </p:tgtEl>
                                        <p:attrNameLst>
                                          <p:attrName>ppt_w</p:attrName>
                                        </p:attrNameLst>
                                      </p:cBhvr>
                                      <p:tavLst>
                                        <p:tav tm="0" fmla="#ppt_w*sin(2.5*pi*$)">
                                          <p:val>
                                            <p:fltVal val="0"/>
                                          </p:val>
                                        </p:tav>
                                        <p:tav tm="100000">
                                          <p:val>
                                            <p:fltVal val="1"/>
                                          </p:val>
                                        </p:tav>
                                      </p:tavLst>
                                    </p:anim>
                                    <p:anim calcmode="lin" valueType="num">
                                      <p:cBhvr>
                                        <p:cTn id="32"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P spid="14"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TotalTime>
  <Words>452</Words>
  <Application>Microsoft Office PowerPoint</Application>
  <PresentationFormat>Předvádění na obrazovce (4:3)</PresentationFormat>
  <Paragraphs>74</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Podlahy</vt:lpstr>
      <vt:lpstr>Podlahy</vt:lpstr>
      <vt:lpstr>Podlahy</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1</dc:creator>
  <cp:lastModifiedBy>1</cp:lastModifiedBy>
  <cp:revision>1</cp:revision>
  <dcterms:created xsi:type="dcterms:W3CDTF">2013-02-13T14:06:13Z</dcterms:created>
  <dcterms:modified xsi:type="dcterms:W3CDTF">2013-02-13T17:23:00Z</dcterms:modified>
</cp:coreProperties>
</file>