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455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814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368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86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067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162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12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800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388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938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791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921E9-208C-4969-A9CF-B1A8DDB5A6B4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5DFAE-F7E1-4BA0-AB7B-E694027D6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84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064896" cy="648072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 anchor="ctr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Montované skeletové stavby</a:t>
            </a:r>
            <a:endParaRPr lang="cs-CZ" sz="2400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553583"/>
              </p:ext>
            </p:extLst>
          </p:nvPr>
        </p:nvGraphicFramePr>
        <p:xfrm>
          <a:off x="539552" y="2250297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40011"/>
              </p:ext>
            </p:extLst>
          </p:nvPr>
        </p:nvGraphicFramePr>
        <p:xfrm>
          <a:off x="506521" y="524207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montovaných skeletových staveb.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685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44952"/>
              </p:ext>
            </p:extLst>
          </p:nvPr>
        </p:nvGraphicFramePr>
        <p:xfrm>
          <a:off x="539552" y="1196752"/>
          <a:ext cx="8136904" cy="37795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136904"/>
              </a:tblGrid>
              <a:tr h="60767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</a:t>
                      </a:r>
                      <a:r>
                        <a:rPr lang="cs-CZ" sz="2000" baseline="0" dirty="0" smtClean="0"/>
                        <a:t> montovaného skeletu je rozdělena nosná část – sloupy,  průvlaky a stropní panely) a výplňová část  (stěny)</a:t>
                      </a:r>
                      <a:r>
                        <a:rPr lang="cs-CZ" sz="2000" dirty="0" smtClean="0"/>
                        <a:t>:</a:t>
                      </a:r>
                      <a:endParaRPr lang="cs-CZ" sz="2000" dirty="0"/>
                    </a:p>
                  </a:txBody>
                  <a:tcPr anchor="ctr"/>
                </a:tc>
              </a:tr>
              <a:tr h="1291314">
                <a:tc>
                  <a:txBody>
                    <a:bodyPr/>
                    <a:lstStyle/>
                    <a:p>
                      <a:pPr marL="430213" lvl="0" indent="-34290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Wingdings" pitchFamily="2" charset="2"/>
                        <a:buChar char="q"/>
                        <a:tabLst/>
                      </a:pPr>
                      <a:r>
                        <a:rPr lang="cs-CZ" sz="2000" baseline="0" dirty="0" smtClean="0"/>
                        <a:t>Podle užitného zatížení se skelety dělí:  </a:t>
                      </a:r>
                    </a:p>
                    <a:p>
                      <a:pPr marL="887413" lvl="1" indent="-34290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s-CZ" sz="2000" baseline="0" dirty="0" smtClean="0"/>
                        <a:t>Lehké  (2000 – 5000  N/m</a:t>
                      </a:r>
                      <a:r>
                        <a:rPr lang="cs-CZ" sz="2000" baseline="30000" dirty="0" smtClean="0"/>
                        <a:t>-2</a:t>
                      </a:r>
                      <a:r>
                        <a:rPr lang="cs-CZ" sz="2000" baseline="0" dirty="0" smtClean="0"/>
                        <a:t>) – bytové stavby, školy, garáže</a:t>
                      </a:r>
                    </a:p>
                    <a:p>
                      <a:pPr marL="887413" lvl="1" indent="-34290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s-CZ" sz="2000" baseline="0" dirty="0" smtClean="0"/>
                        <a:t>Střední  (7500 – 10000  N/m</a:t>
                      </a:r>
                      <a:r>
                        <a:rPr lang="cs-CZ" sz="2000" baseline="30000" dirty="0" smtClean="0"/>
                        <a:t>-2</a:t>
                      </a:r>
                      <a:r>
                        <a:rPr lang="cs-CZ" sz="2000" baseline="0" dirty="0" smtClean="0"/>
                        <a:t>)  - lehké sklady, výrobny,</a:t>
                      </a:r>
                    </a:p>
                    <a:p>
                      <a:pPr marL="887413" lvl="1" indent="-342900" algn="l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s-CZ" sz="2000" baseline="0" dirty="0" smtClean="0"/>
                        <a:t>Těžké  (10000 – 25000  N/m</a:t>
                      </a:r>
                      <a:r>
                        <a:rPr lang="cs-CZ" sz="2000" baseline="30000" dirty="0" smtClean="0"/>
                        <a:t>-2</a:t>
                      </a:r>
                      <a:r>
                        <a:rPr lang="cs-CZ" sz="2000" baseline="0" dirty="0" smtClean="0"/>
                        <a:t>) – průmyslová výroba, sklady</a:t>
                      </a:r>
                      <a:endParaRPr lang="cs-CZ" sz="2000" baseline="30000" dirty="0" smtClean="0"/>
                    </a:p>
                  </a:txBody>
                  <a:tcPr anchor="ctr"/>
                </a:tc>
              </a:tr>
              <a:tr h="1197353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dirty="0" smtClean="0"/>
                        <a:t>Stropní</a:t>
                      </a:r>
                      <a:r>
                        <a:rPr lang="cs-CZ" sz="2000" baseline="0" dirty="0" smtClean="0"/>
                        <a:t> konstrukce je tvořena průvlakem, který je uložen do cementové malty na sloupech nižšího podlaží, nevýhodou těchto průvlaků je jejich výška, kterou vyčnívají do místnosti. Proto se navrhují průvlaky s přírubami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27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54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3"/>
          <a:stretch/>
        </p:blipFill>
        <p:spPr bwMode="auto">
          <a:xfrm>
            <a:off x="467544" y="1268760"/>
            <a:ext cx="8208912" cy="52370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57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527972"/>
              </p:ext>
            </p:extLst>
          </p:nvPr>
        </p:nvGraphicFramePr>
        <p:xfrm>
          <a:off x="539552" y="1196752"/>
          <a:ext cx="8136904" cy="165618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136904"/>
              </a:tblGrid>
              <a:tr h="598852">
                <a:tc>
                  <a:txBody>
                    <a:bodyPr/>
                    <a:lstStyle/>
                    <a:p>
                      <a:r>
                        <a:rPr lang="cs-CZ" dirty="0" smtClean="0"/>
                        <a:t>Průvlaky</a:t>
                      </a:r>
                      <a:r>
                        <a:rPr lang="cs-CZ" baseline="0" dirty="0" smtClean="0"/>
                        <a:t>  s přírubami</a:t>
                      </a:r>
                      <a:endParaRPr lang="cs-CZ" dirty="0"/>
                    </a:p>
                  </a:txBody>
                  <a:tcPr anchor="ctr"/>
                </a:tc>
              </a:tr>
              <a:tr h="1057332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Při spojování sloupů s průvlaky – pomocí svarů, se dosahuje průběžného propojení výztuže ve vodorovné i svislém směru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339752" y="3356992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71800" y="3356992"/>
            <a:ext cx="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55776" y="3356992"/>
            <a:ext cx="0" cy="2448272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043608" y="400506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043608" y="422108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195736" y="422108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915816" y="422108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15816" y="4221088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043608" y="472514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15816" y="472514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95736" y="4725144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195736" y="5013176"/>
            <a:ext cx="7200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915816" y="4725144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2771800" y="4725144"/>
            <a:ext cx="1440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2771800" y="4005064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339752" y="4005064"/>
            <a:ext cx="4320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339752" y="4005064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2195736" y="4725144"/>
            <a:ext cx="1440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195736" y="5013176"/>
            <a:ext cx="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915816" y="5013176"/>
            <a:ext cx="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499992" y="5013176"/>
            <a:ext cx="41044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Panely zapuštěné do průvlaku s přírubami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28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196752"/>
            <a:ext cx="799288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Stropní panely se osazují do cementové malty, kde má ložná spára tloušťku 10 mm.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835532"/>
            <a:ext cx="799288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 lehkých a středně těžkých skeletových staveb se používají železobetonové stropní panely, a to plné nebo </a:t>
            </a:r>
            <a:r>
              <a:rPr lang="cs-CZ" dirty="0" err="1" smtClean="0"/>
              <a:t>dutinkové</a:t>
            </a:r>
            <a:r>
              <a:rPr lang="cs-CZ" dirty="0" smtClean="0"/>
              <a:t> s tloušťkou od 140 do 250 mm.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782669"/>
            <a:ext cx="799288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 staveb se značným zatížením se montují stropy z předpjatých panelů </a:t>
            </a:r>
            <a:r>
              <a:rPr lang="cs-CZ" b="1" dirty="0" smtClean="0"/>
              <a:t>SPIROLL </a:t>
            </a:r>
            <a:r>
              <a:rPr lang="cs-CZ" dirty="0" smtClean="0"/>
              <a:t>s výškou 160, 200, 265, 320 a 400 mm.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619672" y="3861048"/>
            <a:ext cx="2484276" cy="1872208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491880" y="3861048"/>
            <a:ext cx="2214246" cy="1871194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103948" y="3861048"/>
            <a:ext cx="1602178" cy="0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706126" y="3861048"/>
            <a:ext cx="0" cy="288032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491880" y="4149080"/>
            <a:ext cx="2214246" cy="2016224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491880" y="5733256"/>
            <a:ext cx="0" cy="432048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619672" y="5733256"/>
            <a:ext cx="1872208" cy="0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1619672" y="6165304"/>
            <a:ext cx="1872208" cy="13501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638829" y="5732242"/>
            <a:ext cx="0" cy="446563"/>
          </a:xfrm>
          <a:prstGeom prst="lin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32" name="Ovál 31"/>
          <p:cNvSpPr/>
          <p:nvPr/>
        </p:nvSpPr>
        <p:spPr>
          <a:xfrm>
            <a:off x="1691680" y="5805264"/>
            <a:ext cx="288032" cy="28803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051720" y="5805264"/>
            <a:ext cx="288032" cy="28803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411760" y="5805264"/>
            <a:ext cx="288032" cy="28803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771800" y="5805264"/>
            <a:ext cx="288032" cy="28803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3131840" y="5805264"/>
            <a:ext cx="288032" cy="288032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6084168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SPIROLL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2621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196752"/>
            <a:ext cx="3528392" cy="532453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Prostorová tuhost nosné konstrukce vícepodlažních skeletových objektů vůči působení vodorovných sil je zabezpečena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err="1" smtClean="0"/>
              <a:t>Ztužidlovými</a:t>
            </a:r>
            <a:r>
              <a:rPr lang="cs-CZ" sz="2000" dirty="0" smtClean="0"/>
              <a:t> trámy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Ztužujícími stěnami - </a:t>
            </a:r>
            <a:r>
              <a:rPr lang="cs-CZ" sz="2000" dirty="0"/>
              <a:t>Ztužující stěny mohou být zděné, monolitické nebo prefabrikované</a:t>
            </a:r>
            <a:r>
              <a:rPr lang="cs-CZ" sz="2000" dirty="0" smtClean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err="1" smtClean="0"/>
              <a:t>Ztužidlovými</a:t>
            </a:r>
            <a:r>
              <a:rPr lang="cs-CZ" sz="2000" dirty="0" smtClean="0"/>
              <a:t> stropními panely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Ztužujícími jádry – využívají se k umístění výtahů a schodišť. U nižších staveb se vyzdívají a u vyšších objektů jsou z monolitického betonu</a:t>
            </a:r>
            <a:endParaRPr lang="cs-CZ" sz="2000" dirty="0"/>
          </a:p>
        </p:txBody>
      </p:sp>
      <p:pic>
        <p:nvPicPr>
          <p:cNvPr id="2050" name="Picture 2" descr="C:\Users\1\Desktop\DUM obrázky\2013-09-15\SAM_054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58"/>
          <a:stretch/>
        </p:blipFill>
        <p:spPr bwMode="auto">
          <a:xfrm>
            <a:off x="4427984" y="1179669"/>
            <a:ext cx="4257622" cy="53416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01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Montované skeletové stavby</a:t>
            </a:r>
            <a:endParaRPr lang="cs-CZ" sz="1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22" y="5229200"/>
            <a:ext cx="825492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604616"/>
              </p:ext>
            </p:extLst>
          </p:nvPr>
        </p:nvGraphicFramePr>
        <p:xfrm>
          <a:off x="467544" y="1172788"/>
          <a:ext cx="8280920" cy="21842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48112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 které stavby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jsou vhodné montované skeletové konstrukce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Proč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navrhují průvlaky s přírubami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765622" y="2492896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Průvlaky nevyčnívají do místnosti. Propojení výztuže je průběžné svisle i vodorovně.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700808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Bytové stavby, administrativní budovy, školy, patrové garáže</a:t>
            </a:r>
          </a:p>
        </p:txBody>
      </p:sp>
    </p:spTree>
    <p:extLst>
      <p:ext uri="{BB962C8B-B14F-4D97-AF65-F5344CB8AC3E}">
        <p14:creationId xmlns:p14="http://schemas.microsoft.com/office/powerpoint/2010/main" val="759354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389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Montované skeletové stavby</vt:lpstr>
      <vt:lpstr>Montované skeletové stavby</vt:lpstr>
      <vt:lpstr>Montované skeletové stavby</vt:lpstr>
      <vt:lpstr>Montované skeletové stavby</vt:lpstr>
      <vt:lpstr>Montované skeletové stavby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2013-03-13T14:06:11Z</dcterms:created>
  <dcterms:modified xsi:type="dcterms:W3CDTF">2013-03-13T17:21:51Z</dcterms:modified>
</cp:coreProperties>
</file>