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64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918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708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670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467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413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505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134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293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279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686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FD0A50-D685-4577-B6F4-9539900687F8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7E79DB-3943-4713-BF47-C865E6FC22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861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68760"/>
            <a:ext cx="8064896" cy="954107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zateplování staveb – zásady a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000220"/>
              </p:ext>
            </p:extLst>
          </p:nvPr>
        </p:nvGraphicFramePr>
        <p:xfrm>
          <a:off x="539552" y="2250297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duben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5195226"/>
              </p:ext>
            </p:extLst>
          </p:nvPr>
        </p:nvGraphicFramePr>
        <p:xfrm>
          <a:off x="506521" y="515719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zateplování staveb, jejich zásad a potřebného materiálu.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388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staveb, zásady a materiál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450579"/>
              </p:ext>
            </p:extLst>
          </p:nvPr>
        </p:nvGraphicFramePr>
        <p:xfrm>
          <a:off x="539552" y="1196752"/>
          <a:ext cx="3816424" cy="545399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816424"/>
              </a:tblGrid>
              <a:tr h="60767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Zateplení budovy:</a:t>
                      </a:r>
                      <a:endParaRPr lang="cs-CZ" sz="2000" dirty="0"/>
                    </a:p>
                  </a:txBody>
                  <a:tcPr anchor="ctr"/>
                </a:tc>
              </a:tr>
              <a:tr h="1291314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 dřívější době byly domy stavěny s nedostatečnými izolacemi , proto se v dnešní době budovy zateplují. Zateplování budov je dobré řešení na každý dům, ale i byt, protože současné rostoucí ceny energií jsou pro velkou část populace nepřijatelné.</a:t>
                      </a:r>
                      <a:endParaRPr lang="cs-CZ" sz="2000" baseline="0" dirty="0" smtClean="0"/>
                    </a:p>
                  </a:txBody>
                  <a:tcPr anchor="ctr"/>
                </a:tc>
              </a:tr>
              <a:tr h="673971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Zateplování budov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je velice důležité pro úspory za energie. </a:t>
                      </a:r>
                      <a:endParaRPr lang="cs-CZ" sz="20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Díky zateplení fasády Váš dům dostane také nový, moderní vzhled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026" name="Picture 2" descr="C:\Users\1\Desktop\DUM obrázky\2013-09-16\SAM_063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03" r="4445"/>
          <a:stretch/>
        </p:blipFill>
        <p:spPr bwMode="auto">
          <a:xfrm>
            <a:off x="4460258" y="1196752"/>
            <a:ext cx="4360214" cy="536510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503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staveb, zásady a materiál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0264616"/>
              </p:ext>
            </p:extLst>
          </p:nvPr>
        </p:nvGraphicFramePr>
        <p:xfrm>
          <a:off x="539552" y="1196752"/>
          <a:ext cx="8136904" cy="50749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136904"/>
              </a:tblGrid>
              <a:tr h="598852"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effectLst/>
                        </a:rPr>
                        <a:t>Fasádní polystyrenová deska EPS 70F o síle 9 cm má tepelný odpor R=2,31  </a:t>
                      </a:r>
                    </a:p>
                    <a:p>
                      <a:r>
                        <a:rPr lang="cs-CZ" sz="2000" kern="1200" dirty="0" smtClean="0">
                          <a:effectLst/>
                        </a:rPr>
                        <a:t>45 cm zdiva má tepelný odpor R=0,38 </a:t>
                      </a:r>
                    </a:p>
                    <a:p>
                      <a:r>
                        <a:rPr lang="cs-CZ" sz="2000" kern="1200" dirty="0" smtClean="0">
                          <a:effectLst/>
                        </a:rPr>
                        <a:t>celkem bude R=2,69</a:t>
                      </a:r>
                    </a:p>
                    <a:p>
                      <a:r>
                        <a:rPr lang="cs-CZ" sz="2000" kern="1200" dirty="0" smtClean="0">
                          <a:effectLst/>
                        </a:rPr>
                        <a:t>Dnes se však zatepluje tak, aby se dosáhlo R vyšší jak 5. Výsledek tepelného odporu při použití desek o sílách 9, 15, nebo 20 cm je:</a:t>
                      </a:r>
                    </a:p>
                    <a:p>
                      <a:r>
                        <a:rPr lang="cs-CZ" sz="2000" kern="1200" dirty="0" smtClean="0">
                          <a:effectLst/>
                        </a:rPr>
                        <a:t>15 cm  R = 0,38 + 3,85 = 4,23</a:t>
                      </a:r>
                      <a:endParaRPr lang="cs-CZ" sz="2000" b="0" i="0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33396">
                <a:tc>
                  <a:txBody>
                    <a:bodyPr/>
                    <a:lstStyle/>
                    <a:p>
                      <a:pPr marL="432000" marR="0" indent="-360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kern="1200" dirty="0" smtClean="0">
                          <a:effectLst/>
                        </a:rPr>
                        <a:t>Deska o síle 09 cm  R = 0,38 + 2,31 = 2,69</a:t>
                      </a:r>
                    </a:p>
                    <a:p>
                      <a:pPr marL="432000" marR="0" indent="-360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kern="1200" dirty="0" smtClean="0">
                          <a:effectLst/>
                        </a:rPr>
                        <a:t>Deska</a:t>
                      </a:r>
                      <a:r>
                        <a:rPr lang="cs-CZ" sz="2000" kern="1200" baseline="0" dirty="0" smtClean="0">
                          <a:effectLst/>
                        </a:rPr>
                        <a:t> o síle </a:t>
                      </a:r>
                      <a:r>
                        <a:rPr lang="cs-CZ" sz="2000" kern="1200" dirty="0" smtClean="0">
                          <a:effectLst/>
                        </a:rPr>
                        <a:t>15 cm  R = 0,38 + 3,85 = 4,23</a:t>
                      </a:r>
                    </a:p>
                    <a:p>
                      <a:pPr marL="432000" marR="0" indent="-360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kern="1200" dirty="0" smtClean="0">
                          <a:effectLst/>
                        </a:rPr>
                        <a:t>Deska o síle</a:t>
                      </a:r>
                      <a:r>
                        <a:rPr lang="cs-CZ" sz="2000" kern="1200" baseline="0" dirty="0" smtClean="0">
                          <a:effectLst/>
                        </a:rPr>
                        <a:t> </a:t>
                      </a:r>
                      <a:r>
                        <a:rPr lang="cs-CZ" sz="2000" kern="1200" dirty="0" smtClean="0">
                          <a:effectLst/>
                        </a:rPr>
                        <a:t>20 cm  R = 0,38 + 5,13 = 5,51</a:t>
                      </a:r>
                    </a:p>
                    <a:p>
                      <a:pPr marL="7200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effectLst/>
                        </a:rPr>
                        <a:t>Tepelný odpor je vyšší nad   5  při použití  polystyrenových desek o síle 20 cm.</a:t>
                      </a:r>
                      <a:endParaRPr lang="cs-CZ" sz="2000" b="1" i="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effectLst/>
                        </a:rPr>
                        <a:t>1 centimetr silná fasádní polystyrénová deska má stejné tepelně izolační vlastnosti jako: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sz="2000" kern="1200" dirty="0" smtClean="0">
                          <a:effectLst/>
                        </a:rPr>
                        <a:t>10 cm silná stěna </a:t>
                      </a:r>
                      <a:r>
                        <a:rPr lang="cs-CZ" sz="2000" kern="1200" dirty="0" err="1" smtClean="0">
                          <a:effectLst/>
                        </a:rPr>
                        <a:t>porobetonových</a:t>
                      </a:r>
                      <a:r>
                        <a:rPr lang="cs-CZ" sz="2000" kern="1200" dirty="0" smtClean="0">
                          <a:effectLst/>
                        </a:rPr>
                        <a:t> tvárnic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sz="2000" kern="1200" dirty="0" smtClean="0">
                          <a:effectLst/>
                        </a:rPr>
                        <a:t>22 cm silná stěna postavená s plných pálených cihel</a:t>
                      </a:r>
                      <a:endParaRPr lang="cs-CZ" sz="20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337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staveb, zásady a materiál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232226"/>
            <a:ext cx="4248472" cy="68460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>
            <a:noAutofit/>
          </a:bodyPr>
          <a:lstStyle/>
          <a:p>
            <a:r>
              <a:rPr lang="cs-CZ" sz="2000" b="1" dirty="0" smtClean="0"/>
              <a:t>Polystyren </a:t>
            </a:r>
            <a:r>
              <a:rPr lang="cs-CZ" sz="2000" b="1" dirty="0"/>
              <a:t>k </a:t>
            </a:r>
            <a:r>
              <a:rPr lang="cs-CZ" sz="2000" b="1" dirty="0" smtClean="0"/>
              <a:t>zateplení – izolační desky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2060848"/>
            <a:ext cx="4248472" cy="203132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Desky jsou </a:t>
            </a:r>
            <a:r>
              <a:rPr lang="cs-CZ" dirty="0"/>
              <a:t>o plošném rozměru 0,5 x 1,0 </a:t>
            </a:r>
            <a:r>
              <a:rPr lang="cs-CZ" dirty="0" smtClean="0"/>
              <a:t>metru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Tloušťky jsou různé </a:t>
            </a:r>
            <a:r>
              <a:rPr lang="cs-CZ" dirty="0" smtClean="0"/>
              <a:t>podle </a:t>
            </a:r>
            <a:r>
              <a:rPr lang="cs-CZ" dirty="0"/>
              <a:t>potřeby </a:t>
            </a:r>
            <a:r>
              <a:rPr lang="cs-CZ" dirty="0" smtClean="0"/>
              <a:t>- </a:t>
            </a:r>
            <a:r>
              <a:rPr lang="cs-CZ" dirty="0"/>
              <a:t>od jednoho do několika centimetrů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Číslo značí pevnost v tlaku v </a:t>
            </a:r>
            <a:r>
              <a:rPr lang="cs-CZ" dirty="0" err="1"/>
              <a:t>kPa</a:t>
            </a:r>
            <a:r>
              <a:rPr lang="cs-CZ" dirty="0"/>
              <a:t> (</a:t>
            </a:r>
            <a:r>
              <a:rPr lang="cs-CZ" dirty="0" err="1"/>
              <a:t>kilopascal</a:t>
            </a:r>
            <a:r>
              <a:rPr lang="cs-CZ" dirty="0"/>
              <a:t>) - 50, 70, 100, 150, 200 až </a:t>
            </a:r>
            <a:r>
              <a:rPr lang="cs-CZ" dirty="0" smtClean="0"/>
              <a:t>250</a:t>
            </a:r>
            <a:endParaRPr lang="cs-CZ" dirty="0"/>
          </a:p>
        </p:txBody>
      </p:sp>
      <p:pic>
        <p:nvPicPr>
          <p:cNvPr id="1026" name="Picture 2" descr="C:\Users\1\Desktop\DUM obrázky\2013-01-03\DSC011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82113" y="1923922"/>
            <a:ext cx="5423357" cy="406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1\Desktop\DUM obrázky\2013-01-04\DSC0114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96" r="12257"/>
          <a:stretch/>
        </p:blipFill>
        <p:spPr bwMode="auto">
          <a:xfrm rot="5400000">
            <a:off x="1798197" y="2914828"/>
            <a:ext cx="2423878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1395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staveb, zásady a materiál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232226"/>
            <a:ext cx="3407499" cy="68460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ctr">
            <a:noAutofit/>
          </a:bodyPr>
          <a:lstStyle/>
          <a:p>
            <a:r>
              <a:rPr lang="cs-CZ" sz="2000" b="1" dirty="0" smtClean="0"/>
              <a:t>Izolační desky – minerální vata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5" y="1988840"/>
            <a:ext cx="2016224" cy="480131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Minerální vlákno se získává z tavené kameniny </a:t>
            </a:r>
            <a:r>
              <a:rPr lang="cs-CZ" dirty="0" smtClean="0"/>
              <a:t>- siderit</a:t>
            </a:r>
            <a:r>
              <a:rPr lang="cs-CZ" dirty="0"/>
              <a:t>, vápenec, dolomit, čedič 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pt-BR" dirty="0"/>
              <a:t>do směsi se přidává i recyklované </a:t>
            </a:r>
            <a:r>
              <a:rPr lang="pt-BR" dirty="0" smtClean="0"/>
              <a:t>sklo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Minerální a skelná vata má </a:t>
            </a:r>
            <a:r>
              <a:rPr lang="cs-CZ" dirty="0" smtClean="0"/>
              <a:t>teplotní vodivost stejnou </a:t>
            </a:r>
            <a:r>
              <a:rPr lang="cs-CZ" dirty="0"/>
              <a:t>jako </a:t>
            </a:r>
            <a:r>
              <a:rPr lang="cs-CZ" dirty="0" smtClean="0"/>
              <a:t>ovčí vlna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minerální </a:t>
            </a:r>
            <a:r>
              <a:rPr lang="cs-CZ" dirty="0" smtClean="0"/>
              <a:t>vata </a:t>
            </a:r>
            <a:r>
              <a:rPr lang="cs-CZ" dirty="0" err="1" smtClean="0"/>
              <a:t>Rockwool</a:t>
            </a:r>
            <a:r>
              <a:rPr lang="cs-CZ" dirty="0"/>
              <a:t>, </a:t>
            </a:r>
            <a:r>
              <a:rPr lang="cs-CZ" dirty="0" err="1"/>
              <a:t>Isover</a:t>
            </a:r>
            <a:endParaRPr lang="cs-CZ" dirty="0"/>
          </a:p>
        </p:txBody>
      </p:sp>
      <p:pic>
        <p:nvPicPr>
          <p:cNvPr id="2050" name="Picture 2" descr="C:\Users\1\Desktop\DUM obrázky\2013-01-04\DSC0117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38"/>
          <a:stretch/>
        </p:blipFill>
        <p:spPr bwMode="auto">
          <a:xfrm>
            <a:off x="2627784" y="1990407"/>
            <a:ext cx="4784510" cy="479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\Desktop\DUM obrázky\2013-01-04\DSC0116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32226"/>
            <a:ext cx="3707904" cy="3158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8916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staveb, zásady a materiál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0422" y="5268397"/>
            <a:ext cx="8254923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Použité zdroje:  vlastní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5256374"/>
              </p:ext>
            </p:extLst>
          </p:nvPr>
        </p:nvGraphicFramePr>
        <p:xfrm>
          <a:off x="467544" y="1172788"/>
          <a:ext cx="8280920" cy="218420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48112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arenR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jaké výši je tepelný odpor vyhovující pro stavby v dnešní době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čeho se vyrábí minerální vata?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4765622" y="2492896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/>
              <a:t>z tavené kameniny - siderit, vápenec, dolomit, čedič</a:t>
            </a:r>
            <a:endParaRPr lang="cs-CZ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1700808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 smtClean="0"/>
              <a:t>Vyšší jak 5</a:t>
            </a:r>
          </a:p>
        </p:txBody>
      </p:sp>
    </p:spTree>
    <p:extLst>
      <p:ext uri="{BB962C8B-B14F-4D97-AF65-F5344CB8AC3E}">
        <p14:creationId xmlns:p14="http://schemas.microsoft.com/office/powerpoint/2010/main" val="2967158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263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Zateplování staveb, zásady a materiál</vt:lpstr>
      <vt:lpstr>Zateplování staveb, zásady a materiál</vt:lpstr>
      <vt:lpstr>Zateplování staveb, zásady a materiál</vt:lpstr>
      <vt:lpstr>Zateplování staveb, zásady a materiál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2</cp:revision>
  <dcterms:created xsi:type="dcterms:W3CDTF">2013-04-10T16:13:04Z</dcterms:created>
  <dcterms:modified xsi:type="dcterms:W3CDTF">2013-04-16T16:26:57Z</dcterms:modified>
</cp:coreProperties>
</file>