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27D62-D3E8-4927-B137-F2AC9CF3E15D}" type="datetimeFigureOut">
              <a:rPr lang="cs-CZ" smtClean="0"/>
              <a:t>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71879-E588-40AF-8F07-09C8CB81B8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69081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27D62-D3E8-4927-B137-F2AC9CF3E15D}" type="datetimeFigureOut">
              <a:rPr lang="cs-CZ" smtClean="0"/>
              <a:t>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71879-E588-40AF-8F07-09C8CB81B8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66128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27D62-D3E8-4927-B137-F2AC9CF3E15D}" type="datetimeFigureOut">
              <a:rPr lang="cs-CZ" smtClean="0"/>
              <a:t>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71879-E588-40AF-8F07-09C8CB81B8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74654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27D62-D3E8-4927-B137-F2AC9CF3E15D}" type="datetimeFigureOut">
              <a:rPr lang="cs-CZ" smtClean="0"/>
              <a:t>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71879-E588-40AF-8F07-09C8CB81B8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57026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27D62-D3E8-4927-B137-F2AC9CF3E15D}" type="datetimeFigureOut">
              <a:rPr lang="cs-CZ" smtClean="0"/>
              <a:t>2.10.2012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71879-E588-40AF-8F07-09C8CB81B8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04538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27D62-D3E8-4927-B137-F2AC9CF3E15D}" type="datetimeFigureOut">
              <a:rPr lang="cs-CZ" smtClean="0"/>
              <a:t>2.10.2012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71879-E588-40AF-8F07-09C8CB81B8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1090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27D62-D3E8-4927-B137-F2AC9CF3E15D}" type="datetimeFigureOut">
              <a:rPr lang="cs-CZ" smtClean="0"/>
              <a:t>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71879-E588-40AF-8F07-09C8CB81B8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08262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27D62-D3E8-4927-B137-F2AC9CF3E15D}" type="datetimeFigureOut">
              <a:rPr lang="cs-CZ" smtClean="0"/>
              <a:t>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71879-E588-40AF-8F07-09C8CB81B8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8909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27D62-D3E8-4927-B137-F2AC9CF3E15D}" type="datetimeFigureOut">
              <a:rPr lang="cs-CZ" smtClean="0"/>
              <a:t>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71879-E588-40AF-8F07-09C8CB81B8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17527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27D62-D3E8-4927-B137-F2AC9CF3E15D}" type="datetimeFigureOut">
              <a:rPr lang="cs-CZ" smtClean="0"/>
              <a:t>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71879-E588-40AF-8F07-09C8CB81B8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22404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27D62-D3E8-4927-B137-F2AC9CF3E15D}" type="datetimeFigureOut">
              <a:rPr lang="cs-CZ" smtClean="0"/>
              <a:t>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71879-E588-40AF-8F07-09C8CB81B8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91236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227D62-D3E8-4927-B137-F2AC9CF3E15D}" type="datetimeFigureOut">
              <a:rPr lang="cs-CZ" smtClean="0"/>
              <a:t>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771879-E588-40AF-8F07-09C8CB81B8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66888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ikipedia.cz/" TargetMode="Externa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548081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Střešní plášť - krytiny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0857038"/>
              </p:ext>
            </p:extLst>
          </p:nvPr>
        </p:nvGraphicFramePr>
        <p:xfrm>
          <a:off x="506521" y="2466321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VY_32_INOVACE_PB_ZP_08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Technologie - Přestavby budov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Říjen 2012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7001152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zednické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problematiky  střešních plášťů a druhů krytin.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73659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Střešní plášť - krytiny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64335" y="1197913"/>
            <a:ext cx="8208912" cy="110799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200" b="1" dirty="0" smtClean="0"/>
              <a:t>Krytiny – chrání další vrstvy střešního pláště před vlhkostí a větrem</a:t>
            </a:r>
            <a:r>
              <a:rPr lang="cs-CZ" sz="2200" dirty="0" smtClean="0"/>
              <a:t> 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200" dirty="0" smtClean="0"/>
              <a:t>Skládané krytiny jsou tvořeny z dílců s drážkou a s přesahem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200" dirty="0" smtClean="0"/>
              <a:t>Používají se na střechy s větším sklonem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81764" y="2636912"/>
            <a:ext cx="2362044" cy="147732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u="sng" dirty="0" smtClean="0"/>
              <a:t>Skládané krytiny:</a:t>
            </a:r>
            <a:endParaRPr lang="cs-CZ" dirty="0" smtClean="0"/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Z pálených tašek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Z betonových tašek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Azbestocementové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Plechové</a:t>
            </a:r>
          </a:p>
        </p:txBody>
      </p:sp>
      <p:pic>
        <p:nvPicPr>
          <p:cNvPr id="5122" name="Picture 2" descr="C:\Users\1\Desktop\foto dumy\SAM_026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636912"/>
            <a:ext cx="5829439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3771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Střešní plášť - krytiny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67543" y="1340768"/>
            <a:ext cx="8208913" cy="36933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Krytina z pálených tašek - </a:t>
            </a:r>
            <a:r>
              <a:rPr lang="cs-CZ" dirty="0"/>
              <a:t>Nejmenší dovolený sklon je 35°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67544" y="1916832"/>
            <a:ext cx="3528393" cy="64633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Dvojitá krytina </a:t>
            </a:r>
            <a:r>
              <a:rPr lang="cs-CZ" dirty="0" smtClean="0"/>
              <a:t>na řídké laťování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Vzdálenost latí je 300 mm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2636912"/>
            <a:ext cx="3528393" cy="92333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Dvojitá krytina </a:t>
            </a:r>
            <a:r>
              <a:rPr lang="cs-CZ" dirty="0" smtClean="0"/>
              <a:t>na husté laťování – nazývá se šupinová, rybinová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Vzdálenost latí je 140 až 150 mm</a:t>
            </a:r>
            <a:endParaRPr lang="cs-CZ" dirty="0"/>
          </a:p>
        </p:txBody>
      </p:sp>
      <p:pic>
        <p:nvPicPr>
          <p:cNvPr id="6147" name="Picture 3" descr="C:\Users\1\Desktop\foto dumy\bobrovka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9079"/>
          <a:stretch/>
        </p:blipFill>
        <p:spPr bwMode="auto">
          <a:xfrm>
            <a:off x="4596656" y="1916832"/>
            <a:ext cx="4064000" cy="2161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1\Desktop\foto dumy\šupinová krytina z bobrovek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645024"/>
            <a:ext cx="3209962" cy="3209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683568" y="3789040"/>
            <a:ext cx="1440161" cy="27699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200" dirty="0" smtClean="0"/>
              <a:t>šupinová krytina</a:t>
            </a:r>
            <a:endParaRPr lang="cs-CZ" sz="1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96657" y="4077072"/>
            <a:ext cx="4079800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pl-PL" sz="1000" dirty="0"/>
              <a:t>ANKAWÜ. </a:t>
            </a:r>
            <a:r>
              <a:rPr lang="pl-PL" sz="1000" i="1" dirty="0"/>
              <a:t>www.wikipedia.cz</a:t>
            </a:r>
            <a:r>
              <a:rPr lang="pl-PL" sz="1000" dirty="0"/>
              <a:t> [online]. [cit. </a:t>
            </a:r>
            <a:r>
              <a:rPr lang="pl-PL" sz="1000" dirty="0" smtClean="0"/>
              <a:t>2.10.2012]. </a:t>
            </a:r>
            <a:r>
              <a:rPr lang="pl-PL" sz="1000" dirty="0"/>
              <a:t>Dostupný na WWW: http://upload.wikimedia.org/wikipedia/commons/thumb/5/54/D-BW-Kressbronn_aB_-_Hofanlage_Milz_3945.JPG/800px-D-BW-Kressbronn_aB_-_Hofanlage_Milz_3945.JPG</a:t>
            </a:r>
            <a:endParaRPr lang="cs-CZ" sz="1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93530" y="6164287"/>
            <a:ext cx="4767126" cy="57708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050" dirty="0"/>
              <a:t>MÄTES II.. </a:t>
            </a:r>
            <a:r>
              <a:rPr lang="cs-CZ" sz="1050" i="1" dirty="0"/>
              <a:t>www.wikipedia.cz</a:t>
            </a:r>
            <a:r>
              <a:rPr lang="cs-CZ" sz="1050" dirty="0"/>
              <a:t> [online]. [cit. </a:t>
            </a:r>
            <a:r>
              <a:rPr lang="cs-CZ" sz="1050" dirty="0" smtClean="0"/>
              <a:t>2.10.2012]. </a:t>
            </a:r>
            <a:r>
              <a:rPr lang="cs-CZ" sz="1050" dirty="0"/>
              <a:t>Dostupný na WWW: http://upload.wikimedia.org/wikipedia/commons/thumb/8/89/Biberschwanz-Doppeldeckung.svg/570px-Biberschwanz-Doppeldeckung.svg.png</a:t>
            </a:r>
          </a:p>
        </p:txBody>
      </p:sp>
    </p:spTree>
    <p:extLst>
      <p:ext uri="{BB962C8B-B14F-4D97-AF65-F5344CB8AC3E}">
        <p14:creationId xmlns:p14="http://schemas.microsoft.com/office/powerpoint/2010/main" val="3502486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Střešní plášť - krytiny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67545" y="2636912"/>
            <a:ext cx="2808311" cy="2585323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Prejzová krytina </a:t>
            </a:r>
            <a:r>
              <a:rPr lang="cs-CZ" dirty="0" smtClean="0"/>
              <a:t> -  skládá se z korýtek a prejzů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Nejmenší sklon je 45°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Používá se u historických budov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b="1" dirty="0" smtClean="0"/>
              <a:t>Pálené vlnovky </a:t>
            </a:r>
            <a:r>
              <a:rPr lang="cs-CZ" dirty="0" smtClean="0"/>
              <a:t>– nahrazuje prejzovou, je to korýtko s prejzem spojené v celek</a:t>
            </a:r>
            <a:endParaRPr lang="cs-CZ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353542"/>
            <a:ext cx="7992888" cy="92333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Drážková krytina </a:t>
            </a:r>
            <a:r>
              <a:rPr lang="cs-CZ" dirty="0" smtClean="0"/>
              <a:t>– z jednodrážkových nebo dvoudrážkových tašek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U jednodrážkových tašek je vzdálenost latí  320 mm při sklonu 40°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U dvoudrážkových tašek je vzdálenost podle velikosti tašek při sklonu 35°</a:t>
            </a:r>
            <a:endParaRPr lang="cs-CZ" dirty="0"/>
          </a:p>
        </p:txBody>
      </p:sp>
      <p:pic>
        <p:nvPicPr>
          <p:cNvPr id="7170" name="Picture 2" descr="C:\Users\1\Desktop\foto dumy\prejz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5573" y="2608176"/>
            <a:ext cx="4934859" cy="3701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5589240"/>
            <a:ext cx="3096344" cy="73866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pl-PL" sz="1050" dirty="0"/>
              <a:t>JOM. </a:t>
            </a:r>
            <a:r>
              <a:rPr lang="pl-PL" sz="1050" i="1" dirty="0"/>
              <a:t>www.wikipedia.cz</a:t>
            </a:r>
            <a:r>
              <a:rPr lang="pl-PL" sz="1050" dirty="0"/>
              <a:t> [online]. [cit. </a:t>
            </a:r>
            <a:r>
              <a:rPr lang="pl-PL" sz="1050" dirty="0" smtClean="0"/>
              <a:t>2.10.2012]. </a:t>
            </a:r>
            <a:r>
              <a:rPr lang="pl-PL" sz="1050" dirty="0"/>
              <a:t>Dostupný na WWW: http://</a:t>
            </a:r>
            <a:r>
              <a:rPr lang="pl-PL" sz="1050" dirty="0" smtClean="0"/>
              <a:t>upload.wikimedia.org/wikipedia/commons/e/e0/M%C3%B6nch_Nonne_kalundborg_P3180069.jpg</a:t>
            </a: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1005196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1\Desktop\foto dumy\eternit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78"/>
          <a:stretch/>
        </p:blipFill>
        <p:spPr bwMode="auto">
          <a:xfrm>
            <a:off x="2123728" y="1484784"/>
            <a:ext cx="6614614" cy="5138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Střešní plášť - krytiny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70631" y="1124744"/>
            <a:ext cx="3453297" cy="175432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Azbestocementová krytina</a:t>
            </a:r>
            <a:endParaRPr lang="cs-CZ" dirty="0" smtClean="0"/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Dnes se už nepoužívá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Jednotlivé šablony 400 x 400 mm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Připevňují se hřebíky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Sklon nejméně 25°</a:t>
            </a:r>
          </a:p>
        </p:txBody>
      </p:sp>
    </p:spTree>
    <p:extLst>
      <p:ext uri="{BB962C8B-B14F-4D97-AF65-F5344CB8AC3E}">
        <p14:creationId xmlns:p14="http://schemas.microsoft.com/office/powerpoint/2010/main" val="986770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Střešní plášť - krytiny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97406" y="1485939"/>
            <a:ext cx="2418410" cy="424731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Krytina z betonových tašek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Vyrábí se z písku, cementu a přísad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Povrch je sklovitý z cementu a mramorové moučky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Pokládají se nasucho,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Sklon nad 22°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Při sklonu nad 45°se šroubuje každá třetí k latím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Nad 60° se šroubuje každá taška</a:t>
            </a:r>
            <a:endParaRPr lang="cs-CZ" dirty="0"/>
          </a:p>
        </p:txBody>
      </p:sp>
      <p:pic>
        <p:nvPicPr>
          <p:cNvPr id="3074" name="Picture 2" descr="C:\Users\1\Desktop\foto dumy\SAM_026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3143" y="1628800"/>
            <a:ext cx="5568619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5081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Střešní plášť - krytiny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67543" y="1340768"/>
            <a:ext cx="8202519" cy="175432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Krytina ze střešní desek a šindelů</a:t>
            </a:r>
            <a:endParaRPr lang="cs-CZ" dirty="0" smtClean="0"/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Klade se na bednění a lepenku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Horní hrana šindele má hrubozrnný posyp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Minimální sklon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Krytina z </a:t>
            </a:r>
            <a:r>
              <a:rPr lang="cs-CZ" b="1" dirty="0" smtClean="0"/>
              <a:t>dřevěných šindelů </a:t>
            </a:r>
            <a:r>
              <a:rPr lang="cs-CZ" dirty="0" smtClean="0"/>
              <a:t>– památkově chráněné budovy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Krytina z</a:t>
            </a:r>
            <a:r>
              <a:rPr lang="cs-CZ" b="1" dirty="0" smtClean="0"/>
              <a:t> vlnitých desek - </a:t>
            </a:r>
            <a:r>
              <a:rPr lang="cs-CZ" b="1" dirty="0" err="1" smtClean="0"/>
              <a:t>onduline</a:t>
            </a:r>
            <a:endParaRPr lang="cs-CZ" dirty="0" smtClean="0"/>
          </a:p>
        </p:txBody>
      </p:sp>
      <p:pic>
        <p:nvPicPr>
          <p:cNvPr id="1026" name="Picture 2" descr="C:\Users\1\Desktop\záloha note 3\DUM obrázky\2013-01-02\DSC01029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390" b="8122"/>
          <a:stretch/>
        </p:blipFill>
        <p:spPr bwMode="auto">
          <a:xfrm>
            <a:off x="569661" y="3212976"/>
            <a:ext cx="7998282" cy="3508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409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1\Desktop\foto dumy\SAM_026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170032"/>
            <a:ext cx="5616624" cy="5355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Střešní plášť - krytiny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67545" y="1170032"/>
            <a:ext cx="2448271" cy="480131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Plechová krytina</a:t>
            </a:r>
            <a:endParaRPr lang="cs-CZ" dirty="0" smtClean="0"/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Z vlnitého plechu, z plechových profilů, z šablon, z hliníkového plechu, z plechových tabulí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Používá se ocelový pozinkovaný plech, hliníkový, titanzinkový, měděný plech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Plechová krytina se pokládá na bednění a lepenkou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Připevnění hřebíky, vruty, šrouby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Nejmenší sklon 3°</a:t>
            </a:r>
          </a:p>
        </p:txBody>
      </p:sp>
    </p:spTree>
    <p:extLst>
      <p:ext uri="{BB962C8B-B14F-4D97-AF65-F5344CB8AC3E}">
        <p14:creationId xmlns:p14="http://schemas.microsoft.com/office/powerpoint/2010/main" val="3952014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"/>
          <p:cNvSpPr txBox="1">
            <a:spLocks/>
          </p:cNvSpPr>
          <p:nvPr/>
        </p:nvSpPr>
        <p:spPr>
          <a:xfrm>
            <a:off x="457200" y="18864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Střešní plášť - krytiny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774733" y="5877272"/>
            <a:ext cx="7947734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 </a:t>
            </a:r>
            <a:r>
              <a:rPr lang="cs-CZ" b="1" dirty="0" smtClean="0">
                <a:solidFill>
                  <a:schemeClr val="tx1"/>
                </a:solidFill>
                <a:hlinkClick r:id="rId2"/>
              </a:rPr>
              <a:t>www.wikipedia.cz</a:t>
            </a:r>
            <a:r>
              <a:rPr lang="cs-CZ" b="1" dirty="0" smtClean="0">
                <a:solidFill>
                  <a:schemeClr val="tx1"/>
                </a:solidFill>
              </a:rPr>
              <a:t>, archiv autora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TextovéPole 4"/>
          <p:cNvSpPr txBox="1"/>
          <p:nvPr/>
        </p:nvSpPr>
        <p:spPr>
          <a:xfrm>
            <a:off x="774733" y="1294227"/>
            <a:ext cx="7632848" cy="163121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+mj-lt"/>
              <a:buAutoNum type="arabicPeriod"/>
            </a:pPr>
            <a:endParaRPr lang="cs-CZ" b="1" dirty="0" smtClean="0"/>
          </a:p>
          <a:p>
            <a:r>
              <a:rPr lang="cs-CZ" sz="28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Otázky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:</a:t>
            </a:r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>
                <a:solidFill>
                  <a:schemeClr val="tx1"/>
                </a:solidFill>
              </a:rPr>
              <a:t>O</a:t>
            </a:r>
            <a:r>
              <a:rPr lang="cs-CZ" b="1" dirty="0" smtClean="0">
                <a:solidFill>
                  <a:schemeClr val="tx1"/>
                </a:solidFill>
              </a:rPr>
              <a:t>tázka:  Z čeho se skládá prejzová krytina?  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Otázka:  Jaký je minimální sklon krytiny z betonových tašek?</a:t>
            </a:r>
          </a:p>
        </p:txBody>
      </p:sp>
    </p:spTree>
    <p:extLst>
      <p:ext uri="{BB962C8B-B14F-4D97-AF65-F5344CB8AC3E}">
        <p14:creationId xmlns:p14="http://schemas.microsoft.com/office/powerpoint/2010/main" val="443663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3"/>
          <p:cNvSpPr txBox="1"/>
          <p:nvPr/>
        </p:nvSpPr>
        <p:spPr>
          <a:xfrm>
            <a:off x="429568" y="1196752"/>
            <a:ext cx="8193679" cy="120032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+mj-lt"/>
              <a:buAutoNum type="arabicPeriod"/>
            </a:pPr>
            <a:endParaRPr lang="cs-CZ" b="1" dirty="0" smtClean="0"/>
          </a:p>
          <a:p>
            <a:endParaRPr lang="cs-CZ" b="1" dirty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Z korýtek a prejzů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22°</a:t>
            </a:r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457200" y="18864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Šikmé střechy vaznicové</a:t>
            </a:r>
          </a:p>
        </p:txBody>
      </p:sp>
      <p:sp>
        <p:nvSpPr>
          <p:cNvPr id="5" name="Obdélník 4"/>
          <p:cNvSpPr/>
          <p:nvPr/>
        </p:nvSpPr>
        <p:spPr>
          <a:xfrm>
            <a:off x="430965" y="1196752"/>
            <a:ext cx="261885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0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Odpovědi:</a:t>
            </a:r>
            <a:endParaRPr lang="cs-CZ" sz="40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03554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184</TotalTime>
  <Words>447</Words>
  <Application>Microsoft Office PowerPoint</Application>
  <PresentationFormat>Předvádění na obrazovce (4:3)</PresentationFormat>
  <Paragraphs>86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Střešní plášť - krytiny</vt:lpstr>
      <vt:lpstr>Střešní plášť - krytiny</vt:lpstr>
      <vt:lpstr>Střešní plášť - krytiny</vt:lpstr>
      <vt:lpstr>Střešní plášť - krytiny</vt:lpstr>
      <vt:lpstr>Střešní plášť - krytiny</vt:lpstr>
      <vt:lpstr>Střešní plášť - krytiny</vt:lpstr>
      <vt:lpstr>Střešní plášť - krytiny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2012-10-02T13:14:10Z</dcterms:created>
  <dcterms:modified xsi:type="dcterms:W3CDTF">2012-10-02T16:18:50Z</dcterms:modified>
</cp:coreProperties>
</file>