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06F4F-8CA5-4AD9-9867-BE611836A8DB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5977-CCB6-48F0-99B6-BBABD6EDD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114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06F4F-8CA5-4AD9-9867-BE611836A8DB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5977-CCB6-48F0-99B6-BBABD6EDD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098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06F4F-8CA5-4AD9-9867-BE611836A8DB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5977-CCB6-48F0-99B6-BBABD6EDD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215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06F4F-8CA5-4AD9-9867-BE611836A8DB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5977-CCB6-48F0-99B6-BBABD6EDD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520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06F4F-8CA5-4AD9-9867-BE611836A8DB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5977-CCB6-48F0-99B6-BBABD6EDD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729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06F4F-8CA5-4AD9-9867-BE611836A8DB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5977-CCB6-48F0-99B6-BBABD6EDD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502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06F4F-8CA5-4AD9-9867-BE611836A8DB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5977-CCB6-48F0-99B6-BBABD6EDD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188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06F4F-8CA5-4AD9-9867-BE611836A8DB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5977-CCB6-48F0-99B6-BBABD6EDD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338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06F4F-8CA5-4AD9-9867-BE611836A8DB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5977-CCB6-48F0-99B6-BBABD6EDD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499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06F4F-8CA5-4AD9-9867-BE611836A8DB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5977-CCB6-48F0-99B6-BBABD6EDD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405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06F4F-8CA5-4AD9-9867-BE611836A8DB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5977-CCB6-48F0-99B6-BBABD6EDD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983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E06F4F-8CA5-4AD9-9867-BE611836A8DB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385977-CCB6-48F0-99B6-BBABD6EDD2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715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wdia.cz/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268760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Nástavba se zvedáním střešní konstrukce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4610182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VY_32_INOVACE_PB_ZP_13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- Přestavby budov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listopad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5484369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nástavby se zvedáním střešní konstrukce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933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Nástavba se zvedáním střešní konstrukce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4335" y="1197913"/>
            <a:ext cx="8208912" cy="156966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Při nástavbě budovy </a:t>
            </a:r>
            <a:r>
              <a:rPr lang="cs-CZ" sz="2400" dirty="0" smtClean="0"/>
              <a:t>je vhodné celou konstrukci střechy rozebrat a jednotlivé části označit a uskladnit.</a:t>
            </a:r>
          </a:p>
          <a:p>
            <a:r>
              <a:rPr lang="cs-CZ" sz="2400" dirty="0" smtClean="0"/>
              <a:t>Klimatické podmínky nedovolují dlouhodobé odkrytí budovy.</a:t>
            </a:r>
          </a:p>
          <a:p>
            <a:r>
              <a:rPr lang="cs-CZ" sz="2400" dirty="0" smtClean="0"/>
              <a:t>Proto je nutné provádět konstrukční přípravy pod střechou.</a:t>
            </a:r>
            <a:endParaRPr lang="cs-CZ" sz="22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484973" y="3075925"/>
            <a:ext cx="4375059" cy="34778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Postup</a:t>
            </a:r>
            <a:r>
              <a:rPr lang="cs-CZ" sz="2000" dirty="0" smtClean="0"/>
              <a:t>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Odstranění pozednicových a štítových zdí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Zabetonování věnce z železobetonu, dojde ke ztužení konstrukce budovy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Nadzvednutí krovu o 20 až 30 mm.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Nadzvednutí krovu pomocí klínů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Vždy dva klíny proti sobě při nízkém stoupání max. 15°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Klíny z dubového nebo jiného tvrdého dřeva</a:t>
            </a:r>
          </a:p>
        </p:txBody>
      </p:sp>
      <p:sp>
        <p:nvSpPr>
          <p:cNvPr id="3" name="Obdélník 2"/>
          <p:cNvSpPr/>
          <p:nvPr/>
        </p:nvSpPr>
        <p:spPr>
          <a:xfrm>
            <a:off x="5436096" y="5229200"/>
            <a:ext cx="1008112" cy="648072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5724128" y="494116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940152" y="494116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24128" y="4941168"/>
            <a:ext cx="2160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louk 15"/>
          <p:cNvSpPr/>
          <p:nvPr/>
        </p:nvSpPr>
        <p:spPr>
          <a:xfrm>
            <a:off x="5724128" y="5085184"/>
            <a:ext cx="108012" cy="14401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>
            <a:off x="5724128" y="4941168"/>
            <a:ext cx="216024" cy="216024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>
            <a:off x="5876528" y="5237584"/>
            <a:ext cx="108012" cy="14401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5940152" y="472514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940152" y="472514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228184" y="4725144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084168" y="472514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6084168" y="4581128"/>
            <a:ext cx="0" cy="144016"/>
          </a:xfrm>
          <a:prstGeom prst="line">
            <a:avLst/>
          </a:prstGeom>
          <a:ln>
            <a:solidFill>
              <a:schemeClr val="accent1"/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084168" y="4581128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228184" y="4581128"/>
            <a:ext cx="0" cy="144016"/>
          </a:xfrm>
          <a:prstGeom prst="line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5220072" y="4077072"/>
            <a:ext cx="1440160" cy="13045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5076056" y="4026272"/>
            <a:ext cx="1440160" cy="13045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076056" y="5411192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5076056" y="5339184"/>
            <a:ext cx="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Obdélník 51"/>
          <p:cNvSpPr/>
          <p:nvPr/>
        </p:nvSpPr>
        <p:spPr>
          <a:xfrm>
            <a:off x="7164288" y="4977172"/>
            <a:ext cx="216024" cy="2604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i="1" dirty="0"/>
          </a:p>
        </p:txBody>
      </p:sp>
      <p:sp>
        <p:nvSpPr>
          <p:cNvPr id="53" name="Obdélník 52"/>
          <p:cNvSpPr/>
          <p:nvPr/>
        </p:nvSpPr>
        <p:spPr>
          <a:xfrm>
            <a:off x="7956376" y="4968788"/>
            <a:ext cx="216024" cy="2604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7380312" y="4725144"/>
            <a:ext cx="576064" cy="49098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7380312" y="4509120"/>
            <a:ext cx="576064" cy="22021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9" name="Přímá spojnice 58"/>
          <p:cNvCxnSpPr/>
          <p:nvPr/>
        </p:nvCxnSpPr>
        <p:spPr>
          <a:xfrm flipH="1">
            <a:off x="7380312" y="4509120"/>
            <a:ext cx="576064" cy="2202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2" name="Obdélník 61"/>
          <p:cNvSpPr/>
          <p:nvPr/>
        </p:nvSpPr>
        <p:spPr>
          <a:xfrm>
            <a:off x="7524328" y="3717032"/>
            <a:ext cx="288032" cy="7920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7164288" y="5237584"/>
            <a:ext cx="1008112" cy="639688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7" name="Přímá spojnice 66"/>
          <p:cNvCxnSpPr>
            <a:stCxn id="54" idx="1"/>
            <a:endCxn id="54" idx="3"/>
          </p:cNvCxnSpPr>
          <p:nvPr/>
        </p:nvCxnSpPr>
        <p:spPr>
          <a:xfrm>
            <a:off x="7380312" y="4970639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8" name="Šipka nahoru 67"/>
          <p:cNvSpPr/>
          <p:nvPr/>
        </p:nvSpPr>
        <p:spPr>
          <a:xfrm>
            <a:off x="7164288" y="3602608"/>
            <a:ext cx="252028" cy="756084"/>
          </a:xfrm>
          <a:prstGeom prst="up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7524328" y="4725144"/>
            <a:ext cx="288032" cy="792088"/>
          </a:xfrm>
          <a:custGeom>
            <a:avLst/>
            <a:gdLst>
              <a:gd name="connsiteX0" fmla="*/ 0 w 288032"/>
              <a:gd name="connsiteY0" fmla="*/ 0 h 792088"/>
              <a:gd name="connsiteX1" fmla="*/ 288032 w 288032"/>
              <a:gd name="connsiteY1" fmla="*/ 0 h 792088"/>
              <a:gd name="connsiteX2" fmla="*/ 288032 w 288032"/>
              <a:gd name="connsiteY2" fmla="*/ 792088 h 792088"/>
              <a:gd name="connsiteX3" fmla="*/ 0 w 288032"/>
              <a:gd name="connsiteY3" fmla="*/ 792088 h 792088"/>
              <a:gd name="connsiteX4" fmla="*/ 0 w 288032"/>
              <a:gd name="connsiteY4" fmla="*/ 0 h 792088"/>
              <a:gd name="connsiteX0" fmla="*/ 0 w 288032"/>
              <a:gd name="connsiteY0" fmla="*/ 0 h 792088"/>
              <a:gd name="connsiteX1" fmla="*/ 288032 w 288032"/>
              <a:gd name="connsiteY1" fmla="*/ 0 h 792088"/>
              <a:gd name="connsiteX2" fmla="*/ 273472 w 288032"/>
              <a:gd name="connsiteY2" fmla="*/ 507504 h 792088"/>
              <a:gd name="connsiteX3" fmla="*/ 288032 w 288032"/>
              <a:gd name="connsiteY3" fmla="*/ 792088 h 792088"/>
              <a:gd name="connsiteX4" fmla="*/ 0 w 288032"/>
              <a:gd name="connsiteY4" fmla="*/ 792088 h 792088"/>
              <a:gd name="connsiteX5" fmla="*/ 0 w 288032"/>
              <a:gd name="connsiteY5" fmla="*/ 0 h 79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88032" h="792088">
                <a:moveTo>
                  <a:pt x="0" y="0"/>
                </a:moveTo>
                <a:lnTo>
                  <a:pt x="288032" y="0"/>
                </a:lnTo>
                <a:lnTo>
                  <a:pt x="273472" y="507504"/>
                </a:lnTo>
                <a:lnTo>
                  <a:pt x="288032" y="792088"/>
                </a:lnTo>
                <a:lnTo>
                  <a:pt x="0" y="79208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0" name="Přímá spojnice 69"/>
          <p:cNvCxnSpPr/>
          <p:nvPr/>
        </p:nvCxnSpPr>
        <p:spPr>
          <a:xfrm>
            <a:off x="7524328" y="523758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>
            <a:stCxn id="55" idx="1"/>
          </p:cNvCxnSpPr>
          <p:nvPr/>
        </p:nvCxnSpPr>
        <p:spPr>
          <a:xfrm flipH="1" flipV="1">
            <a:off x="6804248" y="4437112"/>
            <a:ext cx="576064" cy="1821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>
            <a:off x="6228184" y="4437112"/>
            <a:ext cx="576064" cy="211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ovéPole 91"/>
          <p:cNvSpPr txBox="1"/>
          <p:nvPr/>
        </p:nvSpPr>
        <p:spPr>
          <a:xfrm>
            <a:off x="6516216" y="4149080"/>
            <a:ext cx="612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klíny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4360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Nástavba se zvedáním střešní konstrukce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84973" y="1196752"/>
            <a:ext cx="8191483" cy="163121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Zvedání konstrukce hydraulickými zvedáky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Nejpoužívanější způsob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Vaznice zvedáme co nejblíže k obvodové nosné stěně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Zvedáky mají být na fošnovém podkladu, aby se váha roznášela do více míst konstrukce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619672" y="5517232"/>
            <a:ext cx="5904656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619672" y="5733256"/>
            <a:ext cx="5904656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23728" y="5445224"/>
            <a:ext cx="134644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2339752" y="4869160"/>
            <a:ext cx="14401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 flipV="1">
            <a:off x="3059832" y="4869160"/>
            <a:ext cx="14401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483768" y="4869160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2699792" y="5085184"/>
            <a:ext cx="169168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>
            <a:endCxn id="19" idx="6"/>
          </p:cNvCxnSpPr>
          <p:nvPr/>
        </p:nvCxnSpPr>
        <p:spPr>
          <a:xfrm>
            <a:off x="2051720" y="5157192"/>
            <a:ext cx="81724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hnutý pruh 28"/>
          <p:cNvSpPr/>
          <p:nvPr/>
        </p:nvSpPr>
        <p:spPr>
          <a:xfrm>
            <a:off x="2699792" y="4797152"/>
            <a:ext cx="169168" cy="72008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Ohnutý pruh 29"/>
          <p:cNvSpPr/>
          <p:nvPr/>
        </p:nvSpPr>
        <p:spPr>
          <a:xfrm>
            <a:off x="2699792" y="4725144"/>
            <a:ext cx="169168" cy="72008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Ohnutý pruh 30"/>
          <p:cNvSpPr/>
          <p:nvPr/>
        </p:nvSpPr>
        <p:spPr>
          <a:xfrm>
            <a:off x="2699792" y="4581128"/>
            <a:ext cx="169168" cy="72008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Ohnutý pruh 31"/>
          <p:cNvSpPr/>
          <p:nvPr/>
        </p:nvSpPr>
        <p:spPr>
          <a:xfrm>
            <a:off x="2699792" y="4653136"/>
            <a:ext cx="169168" cy="72008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Vývojový diagram: ukončení 32"/>
          <p:cNvSpPr/>
          <p:nvPr/>
        </p:nvSpPr>
        <p:spPr>
          <a:xfrm>
            <a:off x="2699792" y="4509120"/>
            <a:ext cx="169168" cy="72008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>
            <a:off x="5529808" y="5445224"/>
            <a:ext cx="134644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5745832" y="4869160"/>
            <a:ext cx="14401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 flipV="1">
            <a:off x="6465912" y="4869160"/>
            <a:ext cx="14401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889848" y="4869160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vál 37"/>
          <p:cNvSpPr/>
          <p:nvPr/>
        </p:nvSpPr>
        <p:spPr>
          <a:xfrm>
            <a:off x="6105872" y="5085184"/>
            <a:ext cx="169168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/>
          <p:nvPr/>
        </p:nvCxnSpPr>
        <p:spPr>
          <a:xfrm>
            <a:off x="6131024" y="5157192"/>
            <a:ext cx="81724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hnutý pruh 39"/>
          <p:cNvSpPr/>
          <p:nvPr/>
        </p:nvSpPr>
        <p:spPr>
          <a:xfrm>
            <a:off x="6105872" y="4797152"/>
            <a:ext cx="169168" cy="72008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Ohnutý pruh 40"/>
          <p:cNvSpPr/>
          <p:nvPr/>
        </p:nvSpPr>
        <p:spPr>
          <a:xfrm>
            <a:off x="6105872" y="4725144"/>
            <a:ext cx="169168" cy="72008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2" name="Ohnutý pruh 41"/>
          <p:cNvSpPr/>
          <p:nvPr/>
        </p:nvSpPr>
        <p:spPr>
          <a:xfrm>
            <a:off x="6105872" y="4581128"/>
            <a:ext cx="169168" cy="72008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" name="Ohnutý pruh 42"/>
          <p:cNvSpPr/>
          <p:nvPr/>
        </p:nvSpPr>
        <p:spPr>
          <a:xfrm>
            <a:off x="6105872" y="4653136"/>
            <a:ext cx="169168" cy="72008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4" name="Vývojový diagram: ukončení 43"/>
          <p:cNvSpPr/>
          <p:nvPr/>
        </p:nvSpPr>
        <p:spPr>
          <a:xfrm>
            <a:off x="6105872" y="4509120"/>
            <a:ext cx="169168" cy="72008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6" name="Přímá spojnice 45"/>
          <p:cNvCxnSpPr/>
          <p:nvPr/>
        </p:nvCxnSpPr>
        <p:spPr>
          <a:xfrm>
            <a:off x="1619672" y="4509120"/>
            <a:ext cx="59046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1619672" y="4437112"/>
            <a:ext cx="5904656" cy="0"/>
          </a:xfrm>
          <a:prstGeom prst="line">
            <a:avLst/>
          </a:prstGeom>
          <a:ln w="285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619672" y="4293096"/>
            <a:ext cx="59046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1619672" y="4221088"/>
            <a:ext cx="5904656" cy="0"/>
          </a:xfrm>
          <a:prstGeom prst="line">
            <a:avLst/>
          </a:prstGeom>
          <a:ln w="2857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Vývojový diagram: předdefinovaný postup 49"/>
          <p:cNvSpPr/>
          <p:nvPr/>
        </p:nvSpPr>
        <p:spPr>
          <a:xfrm>
            <a:off x="4008282" y="4509120"/>
            <a:ext cx="1093914" cy="792088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cxnSp>
        <p:nvCxnSpPr>
          <p:cNvPr id="52" name="Přímá spojnice 51"/>
          <p:cNvCxnSpPr/>
          <p:nvPr/>
        </p:nvCxnSpPr>
        <p:spPr>
          <a:xfrm>
            <a:off x="4008282" y="5229200"/>
            <a:ext cx="109391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Volný tvar 52"/>
          <p:cNvSpPr/>
          <p:nvPr/>
        </p:nvSpPr>
        <p:spPr>
          <a:xfrm rot="300000">
            <a:off x="4164644" y="4559630"/>
            <a:ext cx="813264" cy="635338"/>
          </a:xfrm>
          <a:custGeom>
            <a:avLst/>
            <a:gdLst>
              <a:gd name="connsiteX0" fmla="*/ 495300 w 901792"/>
              <a:gd name="connsiteY0" fmla="*/ 317500 h 635338"/>
              <a:gd name="connsiteX1" fmla="*/ 546100 w 901792"/>
              <a:gd name="connsiteY1" fmla="*/ 381000 h 635338"/>
              <a:gd name="connsiteX2" fmla="*/ 469900 w 901792"/>
              <a:gd name="connsiteY2" fmla="*/ 406400 h 635338"/>
              <a:gd name="connsiteX3" fmla="*/ 431800 w 901792"/>
              <a:gd name="connsiteY3" fmla="*/ 393700 h 635338"/>
              <a:gd name="connsiteX4" fmla="*/ 431800 w 901792"/>
              <a:gd name="connsiteY4" fmla="*/ 304800 h 635338"/>
              <a:gd name="connsiteX5" fmla="*/ 469900 w 901792"/>
              <a:gd name="connsiteY5" fmla="*/ 279400 h 635338"/>
              <a:gd name="connsiteX6" fmla="*/ 546100 w 901792"/>
              <a:gd name="connsiteY6" fmla="*/ 254000 h 635338"/>
              <a:gd name="connsiteX7" fmla="*/ 571500 w 901792"/>
              <a:gd name="connsiteY7" fmla="*/ 292100 h 635338"/>
              <a:gd name="connsiteX8" fmla="*/ 571500 w 901792"/>
              <a:gd name="connsiteY8" fmla="*/ 469900 h 635338"/>
              <a:gd name="connsiteX9" fmla="*/ 406400 w 901792"/>
              <a:gd name="connsiteY9" fmla="*/ 431800 h 635338"/>
              <a:gd name="connsiteX10" fmla="*/ 381000 w 901792"/>
              <a:gd name="connsiteY10" fmla="*/ 393700 h 635338"/>
              <a:gd name="connsiteX11" fmla="*/ 368300 w 901792"/>
              <a:gd name="connsiteY11" fmla="*/ 355600 h 635338"/>
              <a:gd name="connsiteX12" fmla="*/ 381000 w 901792"/>
              <a:gd name="connsiteY12" fmla="*/ 254000 h 635338"/>
              <a:gd name="connsiteX13" fmla="*/ 406400 w 901792"/>
              <a:gd name="connsiteY13" fmla="*/ 215900 h 635338"/>
              <a:gd name="connsiteX14" fmla="*/ 571500 w 901792"/>
              <a:gd name="connsiteY14" fmla="*/ 228600 h 635338"/>
              <a:gd name="connsiteX15" fmla="*/ 596900 w 901792"/>
              <a:gd name="connsiteY15" fmla="*/ 266700 h 635338"/>
              <a:gd name="connsiteX16" fmla="*/ 635000 w 901792"/>
              <a:gd name="connsiteY16" fmla="*/ 292100 h 635338"/>
              <a:gd name="connsiteX17" fmla="*/ 660400 w 901792"/>
              <a:gd name="connsiteY17" fmla="*/ 368300 h 635338"/>
              <a:gd name="connsiteX18" fmla="*/ 647700 w 901792"/>
              <a:gd name="connsiteY18" fmla="*/ 457200 h 635338"/>
              <a:gd name="connsiteX19" fmla="*/ 635000 w 901792"/>
              <a:gd name="connsiteY19" fmla="*/ 495300 h 635338"/>
              <a:gd name="connsiteX20" fmla="*/ 558800 w 901792"/>
              <a:gd name="connsiteY20" fmla="*/ 520700 h 635338"/>
              <a:gd name="connsiteX21" fmla="*/ 355600 w 901792"/>
              <a:gd name="connsiteY21" fmla="*/ 508000 h 635338"/>
              <a:gd name="connsiteX22" fmla="*/ 304800 w 901792"/>
              <a:gd name="connsiteY22" fmla="*/ 431800 h 635338"/>
              <a:gd name="connsiteX23" fmla="*/ 266700 w 901792"/>
              <a:gd name="connsiteY23" fmla="*/ 355600 h 635338"/>
              <a:gd name="connsiteX24" fmla="*/ 279400 w 901792"/>
              <a:gd name="connsiteY24" fmla="*/ 228600 h 635338"/>
              <a:gd name="connsiteX25" fmla="*/ 317500 w 901792"/>
              <a:gd name="connsiteY25" fmla="*/ 203200 h 635338"/>
              <a:gd name="connsiteX26" fmla="*/ 431800 w 901792"/>
              <a:gd name="connsiteY26" fmla="*/ 190500 h 635338"/>
              <a:gd name="connsiteX27" fmla="*/ 609600 w 901792"/>
              <a:gd name="connsiteY27" fmla="*/ 177800 h 635338"/>
              <a:gd name="connsiteX28" fmla="*/ 685800 w 901792"/>
              <a:gd name="connsiteY28" fmla="*/ 330200 h 635338"/>
              <a:gd name="connsiteX29" fmla="*/ 698500 w 901792"/>
              <a:gd name="connsiteY29" fmla="*/ 368300 h 635338"/>
              <a:gd name="connsiteX30" fmla="*/ 711200 w 901792"/>
              <a:gd name="connsiteY30" fmla="*/ 406400 h 635338"/>
              <a:gd name="connsiteX31" fmla="*/ 698500 w 901792"/>
              <a:gd name="connsiteY31" fmla="*/ 558800 h 635338"/>
              <a:gd name="connsiteX32" fmla="*/ 660400 w 901792"/>
              <a:gd name="connsiteY32" fmla="*/ 584200 h 635338"/>
              <a:gd name="connsiteX33" fmla="*/ 558800 w 901792"/>
              <a:gd name="connsiteY33" fmla="*/ 558800 h 635338"/>
              <a:gd name="connsiteX34" fmla="*/ 469900 w 901792"/>
              <a:gd name="connsiteY34" fmla="*/ 546100 h 635338"/>
              <a:gd name="connsiteX35" fmla="*/ 393700 w 901792"/>
              <a:gd name="connsiteY35" fmla="*/ 520700 h 635338"/>
              <a:gd name="connsiteX36" fmla="*/ 355600 w 901792"/>
              <a:gd name="connsiteY36" fmla="*/ 495300 h 635338"/>
              <a:gd name="connsiteX37" fmla="*/ 279400 w 901792"/>
              <a:gd name="connsiteY37" fmla="*/ 469900 h 635338"/>
              <a:gd name="connsiteX38" fmla="*/ 241300 w 901792"/>
              <a:gd name="connsiteY38" fmla="*/ 457200 h 635338"/>
              <a:gd name="connsiteX39" fmla="*/ 203200 w 901792"/>
              <a:gd name="connsiteY39" fmla="*/ 431800 h 635338"/>
              <a:gd name="connsiteX40" fmla="*/ 177800 w 901792"/>
              <a:gd name="connsiteY40" fmla="*/ 355600 h 635338"/>
              <a:gd name="connsiteX41" fmla="*/ 165100 w 901792"/>
              <a:gd name="connsiteY41" fmla="*/ 317500 h 635338"/>
              <a:gd name="connsiteX42" fmla="*/ 177800 w 901792"/>
              <a:gd name="connsiteY42" fmla="*/ 215900 h 635338"/>
              <a:gd name="connsiteX43" fmla="*/ 254000 w 901792"/>
              <a:gd name="connsiteY43" fmla="*/ 152400 h 635338"/>
              <a:gd name="connsiteX44" fmla="*/ 292100 w 901792"/>
              <a:gd name="connsiteY44" fmla="*/ 139700 h 635338"/>
              <a:gd name="connsiteX45" fmla="*/ 330200 w 901792"/>
              <a:gd name="connsiteY45" fmla="*/ 114300 h 635338"/>
              <a:gd name="connsiteX46" fmla="*/ 406400 w 901792"/>
              <a:gd name="connsiteY46" fmla="*/ 88900 h 635338"/>
              <a:gd name="connsiteX47" fmla="*/ 444500 w 901792"/>
              <a:gd name="connsiteY47" fmla="*/ 76200 h 635338"/>
              <a:gd name="connsiteX48" fmla="*/ 520700 w 901792"/>
              <a:gd name="connsiteY48" fmla="*/ 88900 h 635338"/>
              <a:gd name="connsiteX49" fmla="*/ 571500 w 901792"/>
              <a:gd name="connsiteY49" fmla="*/ 101600 h 635338"/>
              <a:gd name="connsiteX50" fmla="*/ 635000 w 901792"/>
              <a:gd name="connsiteY50" fmla="*/ 215900 h 635338"/>
              <a:gd name="connsiteX51" fmla="*/ 660400 w 901792"/>
              <a:gd name="connsiteY51" fmla="*/ 254000 h 635338"/>
              <a:gd name="connsiteX52" fmla="*/ 685800 w 901792"/>
              <a:gd name="connsiteY52" fmla="*/ 330200 h 635338"/>
              <a:gd name="connsiteX53" fmla="*/ 736600 w 901792"/>
              <a:gd name="connsiteY53" fmla="*/ 406400 h 635338"/>
              <a:gd name="connsiteX54" fmla="*/ 762000 w 901792"/>
              <a:gd name="connsiteY54" fmla="*/ 444500 h 635338"/>
              <a:gd name="connsiteX55" fmla="*/ 749300 w 901792"/>
              <a:gd name="connsiteY55" fmla="*/ 546100 h 635338"/>
              <a:gd name="connsiteX56" fmla="*/ 711200 w 901792"/>
              <a:gd name="connsiteY56" fmla="*/ 571500 h 635338"/>
              <a:gd name="connsiteX57" fmla="*/ 673100 w 901792"/>
              <a:gd name="connsiteY57" fmla="*/ 584200 h 635338"/>
              <a:gd name="connsiteX58" fmla="*/ 558800 w 901792"/>
              <a:gd name="connsiteY58" fmla="*/ 609600 h 635338"/>
              <a:gd name="connsiteX59" fmla="*/ 520700 w 901792"/>
              <a:gd name="connsiteY59" fmla="*/ 622300 h 635338"/>
              <a:gd name="connsiteX60" fmla="*/ 355600 w 901792"/>
              <a:gd name="connsiteY60" fmla="*/ 596900 h 635338"/>
              <a:gd name="connsiteX61" fmla="*/ 304800 w 901792"/>
              <a:gd name="connsiteY61" fmla="*/ 558800 h 635338"/>
              <a:gd name="connsiteX62" fmla="*/ 279400 w 901792"/>
              <a:gd name="connsiteY62" fmla="*/ 520700 h 635338"/>
              <a:gd name="connsiteX63" fmla="*/ 241300 w 901792"/>
              <a:gd name="connsiteY63" fmla="*/ 508000 h 635338"/>
              <a:gd name="connsiteX64" fmla="*/ 203200 w 901792"/>
              <a:gd name="connsiteY64" fmla="*/ 482600 h 635338"/>
              <a:gd name="connsiteX65" fmla="*/ 127000 w 901792"/>
              <a:gd name="connsiteY65" fmla="*/ 444500 h 635338"/>
              <a:gd name="connsiteX66" fmla="*/ 101600 w 901792"/>
              <a:gd name="connsiteY66" fmla="*/ 406400 h 635338"/>
              <a:gd name="connsiteX67" fmla="*/ 76200 w 901792"/>
              <a:gd name="connsiteY67" fmla="*/ 330200 h 635338"/>
              <a:gd name="connsiteX68" fmla="*/ 88900 w 901792"/>
              <a:gd name="connsiteY68" fmla="*/ 215900 h 635338"/>
              <a:gd name="connsiteX69" fmla="*/ 101600 w 901792"/>
              <a:gd name="connsiteY69" fmla="*/ 152400 h 635338"/>
              <a:gd name="connsiteX70" fmla="*/ 139700 w 901792"/>
              <a:gd name="connsiteY70" fmla="*/ 114300 h 635338"/>
              <a:gd name="connsiteX71" fmla="*/ 177800 w 901792"/>
              <a:gd name="connsiteY71" fmla="*/ 101600 h 635338"/>
              <a:gd name="connsiteX72" fmla="*/ 292100 w 901792"/>
              <a:gd name="connsiteY72" fmla="*/ 50800 h 635338"/>
              <a:gd name="connsiteX73" fmla="*/ 330200 w 901792"/>
              <a:gd name="connsiteY73" fmla="*/ 38100 h 635338"/>
              <a:gd name="connsiteX74" fmla="*/ 520700 w 901792"/>
              <a:gd name="connsiteY74" fmla="*/ 63500 h 635338"/>
              <a:gd name="connsiteX75" fmla="*/ 558800 w 901792"/>
              <a:gd name="connsiteY75" fmla="*/ 88900 h 635338"/>
              <a:gd name="connsiteX76" fmla="*/ 596900 w 901792"/>
              <a:gd name="connsiteY76" fmla="*/ 101600 h 635338"/>
              <a:gd name="connsiteX77" fmla="*/ 711200 w 901792"/>
              <a:gd name="connsiteY77" fmla="*/ 177800 h 635338"/>
              <a:gd name="connsiteX78" fmla="*/ 749300 w 901792"/>
              <a:gd name="connsiteY78" fmla="*/ 203200 h 635338"/>
              <a:gd name="connsiteX79" fmla="*/ 774700 w 901792"/>
              <a:gd name="connsiteY79" fmla="*/ 241300 h 635338"/>
              <a:gd name="connsiteX80" fmla="*/ 800100 w 901792"/>
              <a:gd name="connsiteY80" fmla="*/ 317500 h 635338"/>
              <a:gd name="connsiteX81" fmla="*/ 800100 w 901792"/>
              <a:gd name="connsiteY81" fmla="*/ 609600 h 635338"/>
              <a:gd name="connsiteX82" fmla="*/ 723900 w 901792"/>
              <a:gd name="connsiteY82" fmla="*/ 635000 h 635338"/>
              <a:gd name="connsiteX83" fmla="*/ 520700 w 901792"/>
              <a:gd name="connsiteY83" fmla="*/ 622300 h 635338"/>
              <a:gd name="connsiteX84" fmla="*/ 444500 w 901792"/>
              <a:gd name="connsiteY84" fmla="*/ 596900 h 635338"/>
              <a:gd name="connsiteX85" fmla="*/ 342900 w 901792"/>
              <a:gd name="connsiteY85" fmla="*/ 584200 h 635338"/>
              <a:gd name="connsiteX86" fmla="*/ 266700 w 901792"/>
              <a:gd name="connsiteY86" fmla="*/ 596900 h 635338"/>
              <a:gd name="connsiteX87" fmla="*/ 254000 w 901792"/>
              <a:gd name="connsiteY87" fmla="*/ 635000 h 635338"/>
              <a:gd name="connsiteX88" fmla="*/ 177800 w 901792"/>
              <a:gd name="connsiteY88" fmla="*/ 609600 h 635338"/>
              <a:gd name="connsiteX89" fmla="*/ 152400 w 901792"/>
              <a:gd name="connsiteY89" fmla="*/ 571500 h 635338"/>
              <a:gd name="connsiteX90" fmla="*/ 76200 w 901792"/>
              <a:gd name="connsiteY90" fmla="*/ 546100 h 635338"/>
              <a:gd name="connsiteX91" fmla="*/ 50800 w 901792"/>
              <a:gd name="connsiteY91" fmla="*/ 508000 h 635338"/>
              <a:gd name="connsiteX92" fmla="*/ 25400 w 901792"/>
              <a:gd name="connsiteY92" fmla="*/ 431800 h 635338"/>
              <a:gd name="connsiteX93" fmla="*/ 0 w 901792"/>
              <a:gd name="connsiteY93" fmla="*/ 330200 h 635338"/>
              <a:gd name="connsiteX94" fmla="*/ 12700 w 901792"/>
              <a:gd name="connsiteY94" fmla="*/ 177800 h 635338"/>
              <a:gd name="connsiteX95" fmla="*/ 50800 w 901792"/>
              <a:gd name="connsiteY95" fmla="*/ 139700 h 635338"/>
              <a:gd name="connsiteX96" fmla="*/ 76200 w 901792"/>
              <a:gd name="connsiteY96" fmla="*/ 101600 h 635338"/>
              <a:gd name="connsiteX97" fmla="*/ 114300 w 901792"/>
              <a:gd name="connsiteY97" fmla="*/ 88900 h 635338"/>
              <a:gd name="connsiteX98" fmla="*/ 152400 w 901792"/>
              <a:gd name="connsiteY98" fmla="*/ 63500 h 635338"/>
              <a:gd name="connsiteX99" fmla="*/ 279400 w 901792"/>
              <a:gd name="connsiteY99" fmla="*/ 38100 h 635338"/>
              <a:gd name="connsiteX100" fmla="*/ 355600 w 901792"/>
              <a:gd name="connsiteY100" fmla="*/ 12700 h 635338"/>
              <a:gd name="connsiteX101" fmla="*/ 393700 w 901792"/>
              <a:gd name="connsiteY101" fmla="*/ 0 h 635338"/>
              <a:gd name="connsiteX102" fmla="*/ 571500 w 901792"/>
              <a:gd name="connsiteY102" fmla="*/ 12700 h 635338"/>
              <a:gd name="connsiteX103" fmla="*/ 609600 w 901792"/>
              <a:gd name="connsiteY103" fmla="*/ 25400 h 635338"/>
              <a:gd name="connsiteX104" fmla="*/ 635000 w 901792"/>
              <a:gd name="connsiteY104" fmla="*/ 63500 h 635338"/>
              <a:gd name="connsiteX105" fmla="*/ 673100 w 901792"/>
              <a:gd name="connsiteY105" fmla="*/ 88900 h 635338"/>
              <a:gd name="connsiteX106" fmla="*/ 774700 w 901792"/>
              <a:gd name="connsiteY106" fmla="*/ 177800 h 635338"/>
              <a:gd name="connsiteX107" fmla="*/ 812800 w 901792"/>
              <a:gd name="connsiteY107" fmla="*/ 203200 h 635338"/>
              <a:gd name="connsiteX108" fmla="*/ 850900 w 901792"/>
              <a:gd name="connsiteY108" fmla="*/ 330200 h 635338"/>
              <a:gd name="connsiteX109" fmla="*/ 876300 w 901792"/>
              <a:gd name="connsiteY109" fmla="*/ 622300 h 635338"/>
              <a:gd name="connsiteX110" fmla="*/ 901700 w 901792"/>
              <a:gd name="connsiteY110" fmla="*/ 406400 h 635338"/>
              <a:gd name="connsiteX111" fmla="*/ 876300 w 901792"/>
              <a:gd name="connsiteY111" fmla="*/ 215900 h 635338"/>
              <a:gd name="connsiteX112" fmla="*/ 850900 w 901792"/>
              <a:gd name="connsiteY112" fmla="*/ 177800 h 635338"/>
              <a:gd name="connsiteX113" fmla="*/ 812800 w 901792"/>
              <a:gd name="connsiteY113" fmla="*/ 152400 h 635338"/>
              <a:gd name="connsiteX114" fmla="*/ 762000 w 901792"/>
              <a:gd name="connsiteY114" fmla="*/ 76200 h 635338"/>
              <a:gd name="connsiteX115" fmla="*/ 774700 w 901792"/>
              <a:gd name="connsiteY115" fmla="*/ 50800 h 635338"/>
              <a:gd name="connsiteX116" fmla="*/ 812800 w 901792"/>
              <a:gd name="connsiteY116" fmla="*/ 76200 h 635338"/>
              <a:gd name="connsiteX117" fmla="*/ 838200 w 901792"/>
              <a:gd name="connsiteY117" fmla="*/ 114300 h 635338"/>
              <a:gd name="connsiteX118" fmla="*/ 876300 w 901792"/>
              <a:gd name="connsiteY118" fmla="*/ 127000 h 635338"/>
              <a:gd name="connsiteX119" fmla="*/ 901700 w 901792"/>
              <a:gd name="connsiteY119" fmla="*/ 165100 h 635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901792" h="635338">
                <a:moveTo>
                  <a:pt x="495300" y="317500"/>
                </a:moveTo>
                <a:cubicBezTo>
                  <a:pt x="512233" y="338667"/>
                  <a:pt x="553547" y="354936"/>
                  <a:pt x="546100" y="381000"/>
                </a:cubicBezTo>
                <a:cubicBezTo>
                  <a:pt x="538745" y="406744"/>
                  <a:pt x="469900" y="406400"/>
                  <a:pt x="469900" y="406400"/>
                </a:cubicBezTo>
                <a:cubicBezTo>
                  <a:pt x="457200" y="402167"/>
                  <a:pt x="441266" y="403166"/>
                  <a:pt x="431800" y="393700"/>
                </a:cubicBezTo>
                <a:cubicBezTo>
                  <a:pt x="411235" y="373135"/>
                  <a:pt x="418911" y="324134"/>
                  <a:pt x="431800" y="304800"/>
                </a:cubicBezTo>
                <a:cubicBezTo>
                  <a:pt x="440267" y="292100"/>
                  <a:pt x="455952" y="285599"/>
                  <a:pt x="469900" y="279400"/>
                </a:cubicBezTo>
                <a:cubicBezTo>
                  <a:pt x="494366" y="268526"/>
                  <a:pt x="546100" y="254000"/>
                  <a:pt x="546100" y="254000"/>
                </a:cubicBezTo>
                <a:cubicBezTo>
                  <a:pt x="554567" y="266700"/>
                  <a:pt x="564674" y="278448"/>
                  <a:pt x="571500" y="292100"/>
                </a:cubicBezTo>
                <a:cubicBezTo>
                  <a:pt x="601101" y="351301"/>
                  <a:pt x="578027" y="398104"/>
                  <a:pt x="571500" y="469900"/>
                </a:cubicBezTo>
                <a:cubicBezTo>
                  <a:pt x="505189" y="463269"/>
                  <a:pt x="452677" y="478077"/>
                  <a:pt x="406400" y="431800"/>
                </a:cubicBezTo>
                <a:cubicBezTo>
                  <a:pt x="395607" y="421007"/>
                  <a:pt x="387826" y="407352"/>
                  <a:pt x="381000" y="393700"/>
                </a:cubicBezTo>
                <a:cubicBezTo>
                  <a:pt x="375013" y="381726"/>
                  <a:pt x="372533" y="368300"/>
                  <a:pt x="368300" y="355600"/>
                </a:cubicBezTo>
                <a:cubicBezTo>
                  <a:pt x="372533" y="321733"/>
                  <a:pt x="372020" y="286928"/>
                  <a:pt x="381000" y="254000"/>
                </a:cubicBezTo>
                <a:cubicBezTo>
                  <a:pt x="385016" y="239274"/>
                  <a:pt x="391270" y="217917"/>
                  <a:pt x="406400" y="215900"/>
                </a:cubicBezTo>
                <a:cubicBezTo>
                  <a:pt x="461112" y="208605"/>
                  <a:pt x="516467" y="224367"/>
                  <a:pt x="571500" y="228600"/>
                </a:cubicBezTo>
                <a:cubicBezTo>
                  <a:pt x="579967" y="241300"/>
                  <a:pt x="586107" y="255907"/>
                  <a:pt x="596900" y="266700"/>
                </a:cubicBezTo>
                <a:cubicBezTo>
                  <a:pt x="607693" y="277493"/>
                  <a:pt x="626910" y="279157"/>
                  <a:pt x="635000" y="292100"/>
                </a:cubicBezTo>
                <a:cubicBezTo>
                  <a:pt x="649190" y="314804"/>
                  <a:pt x="660400" y="368300"/>
                  <a:pt x="660400" y="368300"/>
                </a:cubicBezTo>
                <a:cubicBezTo>
                  <a:pt x="656167" y="397933"/>
                  <a:pt x="653571" y="427847"/>
                  <a:pt x="647700" y="457200"/>
                </a:cubicBezTo>
                <a:cubicBezTo>
                  <a:pt x="645075" y="470327"/>
                  <a:pt x="645893" y="487519"/>
                  <a:pt x="635000" y="495300"/>
                </a:cubicBezTo>
                <a:cubicBezTo>
                  <a:pt x="613213" y="510862"/>
                  <a:pt x="558800" y="520700"/>
                  <a:pt x="558800" y="520700"/>
                </a:cubicBezTo>
                <a:lnTo>
                  <a:pt x="355600" y="508000"/>
                </a:lnTo>
                <a:cubicBezTo>
                  <a:pt x="326787" y="497915"/>
                  <a:pt x="321733" y="457200"/>
                  <a:pt x="304800" y="431800"/>
                </a:cubicBezTo>
                <a:cubicBezTo>
                  <a:pt x="271974" y="382561"/>
                  <a:pt x="284227" y="408180"/>
                  <a:pt x="266700" y="355600"/>
                </a:cubicBezTo>
                <a:cubicBezTo>
                  <a:pt x="270933" y="313267"/>
                  <a:pt x="265946" y="268961"/>
                  <a:pt x="279400" y="228600"/>
                </a:cubicBezTo>
                <a:cubicBezTo>
                  <a:pt x="284227" y="214120"/>
                  <a:pt x="302692" y="206902"/>
                  <a:pt x="317500" y="203200"/>
                </a:cubicBezTo>
                <a:cubicBezTo>
                  <a:pt x="354690" y="193903"/>
                  <a:pt x="393700" y="194733"/>
                  <a:pt x="431800" y="190500"/>
                </a:cubicBezTo>
                <a:cubicBezTo>
                  <a:pt x="540379" y="154307"/>
                  <a:pt x="481433" y="161779"/>
                  <a:pt x="609600" y="177800"/>
                </a:cubicBezTo>
                <a:cubicBezTo>
                  <a:pt x="675252" y="276277"/>
                  <a:pt x="650747" y="225040"/>
                  <a:pt x="685800" y="330200"/>
                </a:cubicBezTo>
                <a:lnTo>
                  <a:pt x="698500" y="368300"/>
                </a:lnTo>
                <a:lnTo>
                  <a:pt x="711200" y="406400"/>
                </a:lnTo>
                <a:cubicBezTo>
                  <a:pt x="706967" y="457200"/>
                  <a:pt x="712504" y="509785"/>
                  <a:pt x="698500" y="558800"/>
                </a:cubicBezTo>
                <a:cubicBezTo>
                  <a:pt x="694307" y="573476"/>
                  <a:pt x="675546" y="582307"/>
                  <a:pt x="660400" y="584200"/>
                </a:cubicBezTo>
                <a:cubicBezTo>
                  <a:pt x="621649" y="589044"/>
                  <a:pt x="593888" y="565818"/>
                  <a:pt x="558800" y="558800"/>
                </a:cubicBezTo>
                <a:cubicBezTo>
                  <a:pt x="529447" y="552929"/>
                  <a:pt x="499533" y="550333"/>
                  <a:pt x="469900" y="546100"/>
                </a:cubicBezTo>
                <a:cubicBezTo>
                  <a:pt x="444500" y="537633"/>
                  <a:pt x="415977" y="535552"/>
                  <a:pt x="393700" y="520700"/>
                </a:cubicBezTo>
                <a:cubicBezTo>
                  <a:pt x="381000" y="512233"/>
                  <a:pt x="369548" y="501499"/>
                  <a:pt x="355600" y="495300"/>
                </a:cubicBezTo>
                <a:cubicBezTo>
                  <a:pt x="331134" y="484426"/>
                  <a:pt x="304800" y="478367"/>
                  <a:pt x="279400" y="469900"/>
                </a:cubicBezTo>
                <a:cubicBezTo>
                  <a:pt x="266700" y="465667"/>
                  <a:pt x="252439" y="464626"/>
                  <a:pt x="241300" y="457200"/>
                </a:cubicBezTo>
                <a:lnTo>
                  <a:pt x="203200" y="431800"/>
                </a:lnTo>
                <a:lnTo>
                  <a:pt x="177800" y="355600"/>
                </a:lnTo>
                <a:lnTo>
                  <a:pt x="165100" y="317500"/>
                </a:lnTo>
                <a:cubicBezTo>
                  <a:pt x="169333" y="283633"/>
                  <a:pt x="166136" y="247975"/>
                  <a:pt x="177800" y="215900"/>
                </a:cubicBezTo>
                <a:cubicBezTo>
                  <a:pt x="184042" y="198736"/>
                  <a:pt x="237203" y="160799"/>
                  <a:pt x="254000" y="152400"/>
                </a:cubicBezTo>
                <a:cubicBezTo>
                  <a:pt x="265974" y="146413"/>
                  <a:pt x="280126" y="145687"/>
                  <a:pt x="292100" y="139700"/>
                </a:cubicBezTo>
                <a:cubicBezTo>
                  <a:pt x="305752" y="132874"/>
                  <a:pt x="316252" y="120499"/>
                  <a:pt x="330200" y="114300"/>
                </a:cubicBezTo>
                <a:cubicBezTo>
                  <a:pt x="354666" y="103426"/>
                  <a:pt x="381000" y="97367"/>
                  <a:pt x="406400" y="88900"/>
                </a:cubicBezTo>
                <a:lnTo>
                  <a:pt x="444500" y="76200"/>
                </a:lnTo>
                <a:cubicBezTo>
                  <a:pt x="469900" y="80433"/>
                  <a:pt x="495450" y="83850"/>
                  <a:pt x="520700" y="88900"/>
                </a:cubicBezTo>
                <a:cubicBezTo>
                  <a:pt x="537816" y="92323"/>
                  <a:pt x="558364" y="90106"/>
                  <a:pt x="571500" y="101600"/>
                </a:cubicBezTo>
                <a:cubicBezTo>
                  <a:pt x="642688" y="163890"/>
                  <a:pt x="606962" y="159824"/>
                  <a:pt x="635000" y="215900"/>
                </a:cubicBezTo>
                <a:cubicBezTo>
                  <a:pt x="641826" y="229552"/>
                  <a:pt x="654201" y="240052"/>
                  <a:pt x="660400" y="254000"/>
                </a:cubicBezTo>
                <a:cubicBezTo>
                  <a:pt x="671274" y="278466"/>
                  <a:pt x="670948" y="307923"/>
                  <a:pt x="685800" y="330200"/>
                </a:cubicBezTo>
                <a:lnTo>
                  <a:pt x="736600" y="406400"/>
                </a:lnTo>
                <a:lnTo>
                  <a:pt x="762000" y="444500"/>
                </a:lnTo>
                <a:cubicBezTo>
                  <a:pt x="757767" y="478367"/>
                  <a:pt x="761976" y="514411"/>
                  <a:pt x="749300" y="546100"/>
                </a:cubicBezTo>
                <a:cubicBezTo>
                  <a:pt x="743631" y="560272"/>
                  <a:pt x="724852" y="564674"/>
                  <a:pt x="711200" y="571500"/>
                </a:cubicBezTo>
                <a:cubicBezTo>
                  <a:pt x="699226" y="577487"/>
                  <a:pt x="685972" y="580522"/>
                  <a:pt x="673100" y="584200"/>
                </a:cubicBezTo>
                <a:cubicBezTo>
                  <a:pt x="581839" y="610275"/>
                  <a:pt x="663555" y="583411"/>
                  <a:pt x="558800" y="609600"/>
                </a:cubicBezTo>
                <a:cubicBezTo>
                  <a:pt x="545813" y="612847"/>
                  <a:pt x="533400" y="618067"/>
                  <a:pt x="520700" y="622300"/>
                </a:cubicBezTo>
                <a:cubicBezTo>
                  <a:pt x="506316" y="620862"/>
                  <a:pt x="394434" y="619091"/>
                  <a:pt x="355600" y="596900"/>
                </a:cubicBezTo>
                <a:cubicBezTo>
                  <a:pt x="337222" y="586398"/>
                  <a:pt x="319767" y="573767"/>
                  <a:pt x="304800" y="558800"/>
                </a:cubicBezTo>
                <a:cubicBezTo>
                  <a:pt x="294007" y="548007"/>
                  <a:pt x="291319" y="530235"/>
                  <a:pt x="279400" y="520700"/>
                </a:cubicBezTo>
                <a:cubicBezTo>
                  <a:pt x="268947" y="512337"/>
                  <a:pt x="253274" y="513987"/>
                  <a:pt x="241300" y="508000"/>
                </a:cubicBezTo>
                <a:cubicBezTo>
                  <a:pt x="227648" y="501174"/>
                  <a:pt x="216852" y="489426"/>
                  <a:pt x="203200" y="482600"/>
                </a:cubicBezTo>
                <a:cubicBezTo>
                  <a:pt x="98040" y="430020"/>
                  <a:pt x="236189" y="517293"/>
                  <a:pt x="127000" y="444500"/>
                </a:cubicBezTo>
                <a:cubicBezTo>
                  <a:pt x="118533" y="431800"/>
                  <a:pt x="107799" y="420348"/>
                  <a:pt x="101600" y="406400"/>
                </a:cubicBezTo>
                <a:cubicBezTo>
                  <a:pt x="90726" y="381934"/>
                  <a:pt x="76200" y="330200"/>
                  <a:pt x="76200" y="330200"/>
                </a:cubicBezTo>
                <a:cubicBezTo>
                  <a:pt x="80433" y="292100"/>
                  <a:pt x="83479" y="253849"/>
                  <a:pt x="88900" y="215900"/>
                </a:cubicBezTo>
                <a:cubicBezTo>
                  <a:pt x="91953" y="194531"/>
                  <a:pt x="91947" y="171707"/>
                  <a:pt x="101600" y="152400"/>
                </a:cubicBezTo>
                <a:cubicBezTo>
                  <a:pt x="109632" y="136336"/>
                  <a:pt x="124756" y="124263"/>
                  <a:pt x="139700" y="114300"/>
                </a:cubicBezTo>
                <a:cubicBezTo>
                  <a:pt x="150839" y="106874"/>
                  <a:pt x="165826" y="107587"/>
                  <a:pt x="177800" y="101600"/>
                </a:cubicBezTo>
                <a:cubicBezTo>
                  <a:pt x="298555" y="41223"/>
                  <a:pt x="95511" y="116330"/>
                  <a:pt x="292100" y="50800"/>
                </a:cubicBezTo>
                <a:lnTo>
                  <a:pt x="330200" y="38100"/>
                </a:lnTo>
                <a:cubicBezTo>
                  <a:pt x="364249" y="40937"/>
                  <a:pt x="468824" y="37562"/>
                  <a:pt x="520700" y="63500"/>
                </a:cubicBezTo>
                <a:cubicBezTo>
                  <a:pt x="534352" y="70326"/>
                  <a:pt x="545148" y="82074"/>
                  <a:pt x="558800" y="88900"/>
                </a:cubicBezTo>
                <a:cubicBezTo>
                  <a:pt x="570774" y="94887"/>
                  <a:pt x="585198" y="95099"/>
                  <a:pt x="596900" y="101600"/>
                </a:cubicBezTo>
                <a:lnTo>
                  <a:pt x="711200" y="177800"/>
                </a:lnTo>
                <a:lnTo>
                  <a:pt x="749300" y="203200"/>
                </a:lnTo>
                <a:cubicBezTo>
                  <a:pt x="757767" y="215900"/>
                  <a:pt x="768501" y="227352"/>
                  <a:pt x="774700" y="241300"/>
                </a:cubicBezTo>
                <a:cubicBezTo>
                  <a:pt x="785574" y="265766"/>
                  <a:pt x="800100" y="317500"/>
                  <a:pt x="800100" y="317500"/>
                </a:cubicBezTo>
                <a:cubicBezTo>
                  <a:pt x="802773" y="352243"/>
                  <a:pt x="828536" y="560852"/>
                  <a:pt x="800100" y="609600"/>
                </a:cubicBezTo>
                <a:cubicBezTo>
                  <a:pt x="786609" y="632727"/>
                  <a:pt x="723900" y="635000"/>
                  <a:pt x="723900" y="635000"/>
                </a:cubicBezTo>
                <a:cubicBezTo>
                  <a:pt x="656167" y="630767"/>
                  <a:pt x="587943" y="631470"/>
                  <a:pt x="520700" y="622300"/>
                </a:cubicBezTo>
                <a:cubicBezTo>
                  <a:pt x="494172" y="618682"/>
                  <a:pt x="471067" y="600221"/>
                  <a:pt x="444500" y="596900"/>
                </a:cubicBezTo>
                <a:lnTo>
                  <a:pt x="342900" y="584200"/>
                </a:lnTo>
                <a:cubicBezTo>
                  <a:pt x="317500" y="588433"/>
                  <a:pt x="289058" y="584124"/>
                  <a:pt x="266700" y="596900"/>
                </a:cubicBezTo>
                <a:cubicBezTo>
                  <a:pt x="255077" y="603542"/>
                  <a:pt x="267252" y="633107"/>
                  <a:pt x="254000" y="635000"/>
                </a:cubicBezTo>
                <a:cubicBezTo>
                  <a:pt x="227495" y="638786"/>
                  <a:pt x="177800" y="609600"/>
                  <a:pt x="177800" y="609600"/>
                </a:cubicBezTo>
                <a:cubicBezTo>
                  <a:pt x="169333" y="596900"/>
                  <a:pt x="165343" y="579590"/>
                  <a:pt x="152400" y="571500"/>
                </a:cubicBezTo>
                <a:cubicBezTo>
                  <a:pt x="129696" y="557310"/>
                  <a:pt x="76200" y="546100"/>
                  <a:pt x="76200" y="546100"/>
                </a:cubicBezTo>
                <a:cubicBezTo>
                  <a:pt x="67733" y="533400"/>
                  <a:pt x="56999" y="521948"/>
                  <a:pt x="50800" y="508000"/>
                </a:cubicBezTo>
                <a:cubicBezTo>
                  <a:pt x="39926" y="483534"/>
                  <a:pt x="33867" y="457200"/>
                  <a:pt x="25400" y="431800"/>
                </a:cubicBezTo>
                <a:cubicBezTo>
                  <a:pt x="5874" y="373222"/>
                  <a:pt x="15325" y="406827"/>
                  <a:pt x="0" y="330200"/>
                </a:cubicBezTo>
                <a:cubicBezTo>
                  <a:pt x="4233" y="279400"/>
                  <a:pt x="-435" y="227055"/>
                  <a:pt x="12700" y="177800"/>
                </a:cubicBezTo>
                <a:cubicBezTo>
                  <a:pt x="17328" y="160446"/>
                  <a:pt x="39302" y="153498"/>
                  <a:pt x="50800" y="139700"/>
                </a:cubicBezTo>
                <a:cubicBezTo>
                  <a:pt x="60571" y="127974"/>
                  <a:pt x="64281" y="111135"/>
                  <a:pt x="76200" y="101600"/>
                </a:cubicBezTo>
                <a:cubicBezTo>
                  <a:pt x="86653" y="93237"/>
                  <a:pt x="102326" y="94887"/>
                  <a:pt x="114300" y="88900"/>
                </a:cubicBezTo>
                <a:cubicBezTo>
                  <a:pt x="127952" y="82074"/>
                  <a:pt x="137811" y="67989"/>
                  <a:pt x="152400" y="63500"/>
                </a:cubicBezTo>
                <a:cubicBezTo>
                  <a:pt x="193663" y="50804"/>
                  <a:pt x="238444" y="51752"/>
                  <a:pt x="279400" y="38100"/>
                </a:cubicBezTo>
                <a:lnTo>
                  <a:pt x="355600" y="12700"/>
                </a:lnTo>
                <a:lnTo>
                  <a:pt x="393700" y="0"/>
                </a:lnTo>
                <a:cubicBezTo>
                  <a:pt x="452967" y="4233"/>
                  <a:pt x="512489" y="5758"/>
                  <a:pt x="571500" y="12700"/>
                </a:cubicBezTo>
                <a:cubicBezTo>
                  <a:pt x="584795" y="14264"/>
                  <a:pt x="599147" y="17037"/>
                  <a:pt x="609600" y="25400"/>
                </a:cubicBezTo>
                <a:cubicBezTo>
                  <a:pt x="621519" y="34935"/>
                  <a:pt x="624207" y="52707"/>
                  <a:pt x="635000" y="63500"/>
                </a:cubicBezTo>
                <a:cubicBezTo>
                  <a:pt x="645793" y="74293"/>
                  <a:pt x="660400" y="80433"/>
                  <a:pt x="673100" y="88900"/>
                </a:cubicBezTo>
                <a:cubicBezTo>
                  <a:pt x="715433" y="152400"/>
                  <a:pt x="685800" y="118533"/>
                  <a:pt x="774700" y="177800"/>
                </a:cubicBezTo>
                <a:lnTo>
                  <a:pt x="812800" y="203200"/>
                </a:lnTo>
                <a:cubicBezTo>
                  <a:pt x="854173" y="265260"/>
                  <a:pt x="837280" y="228047"/>
                  <a:pt x="850900" y="330200"/>
                </a:cubicBezTo>
                <a:cubicBezTo>
                  <a:pt x="870121" y="474356"/>
                  <a:pt x="863890" y="436145"/>
                  <a:pt x="876300" y="622300"/>
                </a:cubicBezTo>
                <a:cubicBezTo>
                  <a:pt x="904713" y="537060"/>
                  <a:pt x="901700" y="556592"/>
                  <a:pt x="901700" y="406400"/>
                </a:cubicBezTo>
                <a:cubicBezTo>
                  <a:pt x="901700" y="378026"/>
                  <a:pt x="901493" y="266286"/>
                  <a:pt x="876300" y="215900"/>
                </a:cubicBezTo>
                <a:cubicBezTo>
                  <a:pt x="869474" y="202248"/>
                  <a:pt x="861693" y="188593"/>
                  <a:pt x="850900" y="177800"/>
                </a:cubicBezTo>
                <a:cubicBezTo>
                  <a:pt x="840107" y="167007"/>
                  <a:pt x="825500" y="160867"/>
                  <a:pt x="812800" y="152400"/>
                </a:cubicBezTo>
                <a:lnTo>
                  <a:pt x="762000" y="76200"/>
                </a:lnTo>
                <a:cubicBezTo>
                  <a:pt x="739166" y="41949"/>
                  <a:pt x="713356" y="20128"/>
                  <a:pt x="774700" y="50800"/>
                </a:cubicBezTo>
                <a:cubicBezTo>
                  <a:pt x="788352" y="57626"/>
                  <a:pt x="800100" y="67733"/>
                  <a:pt x="812800" y="76200"/>
                </a:cubicBezTo>
                <a:cubicBezTo>
                  <a:pt x="821267" y="88900"/>
                  <a:pt x="826281" y="104765"/>
                  <a:pt x="838200" y="114300"/>
                </a:cubicBezTo>
                <a:cubicBezTo>
                  <a:pt x="848653" y="122663"/>
                  <a:pt x="865847" y="118637"/>
                  <a:pt x="876300" y="127000"/>
                </a:cubicBezTo>
                <a:cubicBezTo>
                  <a:pt x="888219" y="136535"/>
                  <a:pt x="901700" y="165100"/>
                  <a:pt x="901700" y="165100"/>
                </a:cubicBezTo>
              </a:path>
            </a:pathLst>
          </a:custGeom>
          <a:blipFill>
            <a:blip r:embed="rId2"/>
            <a:tile tx="0" ty="0" sx="100000" sy="100000" flip="none" algn="tl"/>
          </a:blipFill>
          <a:ln>
            <a:solidFill>
              <a:schemeClr val="accent6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hnutý pruh 53"/>
          <p:cNvSpPr/>
          <p:nvPr/>
        </p:nvSpPr>
        <p:spPr>
          <a:xfrm rot="10800000">
            <a:off x="4979356" y="5229200"/>
            <a:ext cx="168708" cy="144016"/>
          </a:xfrm>
          <a:prstGeom prst="blockArc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5" name="Ohnutý pruh 54"/>
          <p:cNvSpPr/>
          <p:nvPr/>
        </p:nvSpPr>
        <p:spPr>
          <a:xfrm rot="10800000">
            <a:off x="3995937" y="5229200"/>
            <a:ext cx="168708" cy="144016"/>
          </a:xfrm>
          <a:prstGeom prst="blockArc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7" name="Ohnutý pruh 56"/>
          <p:cNvSpPr/>
          <p:nvPr/>
        </p:nvSpPr>
        <p:spPr>
          <a:xfrm rot="60000">
            <a:off x="3995937" y="4438574"/>
            <a:ext cx="168708" cy="144016"/>
          </a:xfrm>
          <a:prstGeom prst="blockArc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8" name="Ohnutý pruh 57"/>
          <p:cNvSpPr/>
          <p:nvPr/>
        </p:nvSpPr>
        <p:spPr>
          <a:xfrm rot="60000">
            <a:off x="4978112" y="4435650"/>
            <a:ext cx="168708" cy="144016"/>
          </a:xfrm>
          <a:prstGeom prst="blockArc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61" name="Přímá spojnice se šipkou 60"/>
          <p:cNvCxnSpPr>
            <a:stCxn id="62" idx="1"/>
          </p:cNvCxnSpPr>
          <p:nvPr/>
        </p:nvCxnSpPr>
        <p:spPr>
          <a:xfrm flipH="1">
            <a:off x="4283968" y="3469650"/>
            <a:ext cx="936104" cy="751438"/>
          </a:xfrm>
          <a:prstGeom prst="straightConnector1">
            <a:avLst/>
          </a:prstGeom>
          <a:ln w="57150">
            <a:solidFill>
              <a:schemeClr val="bg2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5220072" y="3284984"/>
            <a:ext cx="1584176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Ocelový třmen</a:t>
            </a:r>
            <a:endParaRPr lang="cs-CZ" dirty="0"/>
          </a:p>
        </p:txBody>
      </p:sp>
      <p:cxnSp>
        <p:nvCxnSpPr>
          <p:cNvPr id="64" name="Přímá spojnice se šipkou 63"/>
          <p:cNvCxnSpPr/>
          <p:nvPr/>
        </p:nvCxnSpPr>
        <p:spPr>
          <a:xfrm rot="5100000" flipH="1">
            <a:off x="2976498" y="5322048"/>
            <a:ext cx="936104" cy="751438"/>
          </a:xfrm>
          <a:prstGeom prst="straightConnector1">
            <a:avLst/>
          </a:prstGeom>
          <a:ln w="57150">
            <a:solidFill>
              <a:schemeClr val="bg2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3859633" y="6093296"/>
            <a:ext cx="2030215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Hydraulický zvedák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1576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Nástavba se zvedáním střešní konstrukce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7544" y="1161400"/>
            <a:ext cx="216024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Hydraulický zvedák</a:t>
            </a:r>
            <a:endParaRPr lang="cs-CZ" b="1" u="sng" dirty="0" smtClean="0"/>
          </a:p>
        </p:txBody>
      </p:sp>
      <p:pic>
        <p:nvPicPr>
          <p:cNvPr id="1026" name="Picture 2" descr="C:\Users\1\Desktop\foto dumy\hydraulický zvedá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161400"/>
            <a:ext cx="3939902" cy="5253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5442609"/>
            <a:ext cx="2808312" cy="93871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00" dirty="0"/>
              <a:t>TIESSE. </a:t>
            </a:r>
            <a:r>
              <a:rPr lang="cs-CZ" sz="1100" i="1" dirty="0"/>
              <a:t>wikipedia.cz</a:t>
            </a:r>
            <a:r>
              <a:rPr lang="cs-CZ" sz="1100" dirty="0"/>
              <a:t> [online]. [cit. </a:t>
            </a:r>
            <a:r>
              <a:rPr lang="cs-CZ" sz="1100" dirty="0" smtClean="0"/>
              <a:t>01.11.2012]. </a:t>
            </a:r>
            <a:r>
              <a:rPr lang="cs-CZ" sz="1100" dirty="0"/>
              <a:t>Dostupný na WWW: http://upload.wikimedia.org/wikipedia/commons/thumb/1/19/Cric_005.jpg/450px-Cric_005.jpg</a:t>
            </a:r>
          </a:p>
        </p:txBody>
      </p:sp>
    </p:spTree>
    <p:extLst>
      <p:ext uri="{BB962C8B-B14F-4D97-AF65-F5344CB8AC3E}">
        <p14:creationId xmlns:p14="http://schemas.microsoft.com/office/powerpoint/2010/main" val="3985690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Nástavba se zvedáním střešní konstrukce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74733" y="5877272"/>
            <a:ext cx="794773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</a:t>
            </a:r>
            <a:r>
              <a:rPr lang="cs-CZ" b="1" dirty="0" smtClean="0">
                <a:solidFill>
                  <a:schemeClr val="tx1"/>
                </a:solidFill>
                <a:hlinkClick r:id="rId2"/>
              </a:rPr>
              <a:t>www.wikipedia.cz</a:t>
            </a:r>
            <a:r>
              <a:rPr lang="cs-CZ" b="1" dirty="0" smtClean="0">
                <a:solidFill>
                  <a:schemeClr val="tx1"/>
                </a:solidFill>
              </a:rPr>
              <a:t>, archiv autora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TextovéPole 4"/>
          <p:cNvSpPr txBox="1"/>
          <p:nvPr/>
        </p:nvSpPr>
        <p:spPr>
          <a:xfrm>
            <a:off x="774733" y="1294227"/>
            <a:ext cx="7632848" cy="190821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r>
              <a:rPr lang="cs-CZ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</a:t>
            </a:r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 Za pomoci čeho lze zvedat střešní konstrukce?  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Proč se zvedáky podkládají fošnami?</a:t>
            </a:r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5421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3"/>
          <p:cNvSpPr txBox="1"/>
          <p:nvPr/>
        </p:nvSpPr>
        <p:spPr>
          <a:xfrm>
            <a:off x="429568" y="1196752"/>
            <a:ext cx="8193679" cy="147732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Za pomoci dvou klínů, hydraulického zvedáku</a:t>
            </a:r>
            <a:endParaRPr lang="cs-CZ" dirty="0"/>
          </a:p>
          <a:p>
            <a:pPr marL="342900" indent="-342900">
              <a:buAutoNum type="arabicPeriod"/>
            </a:pPr>
            <a:r>
              <a:rPr lang="cs-CZ" b="1" dirty="0" smtClean="0"/>
              <a:t>Roznesení váhy na větší plochu konstrukce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Nástavba se zvedáním střešní konstrukce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430965" y="119675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84661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260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Nástavba se zvedáním střešní konstrukce</vt:lpstr>
      <vt:lpstr>Nástavba se zvedáním střešní konstrukce</vt:lpstr>
      <vt:lpstr>Nástavba se zvedáním střešní konstrukce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2012-11-01T14:15:53Z</dcterms:created>
  <dcterms:modified xsi:type="dcterms:W3CDTF">2012-11-01T17:25:33Z</dcterms:modified>
</cp:coreProperties>
</file>