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41607249-984C-4BB4-BA7B-B843D5991FEF}" type="datetimeFigureOut">
              <a:rPr lang="cs-CZ" smtClean="0"/>
              <a:t>16.5.2013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38184913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1607249-984C-4BB4-BA7B-B843D5991FEF}" type="datetimeFigureOut">
              <a:rPr lang="cs-CZ" smtClean="0"/>
              <a:t>16.5.2013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1456054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41607249-984C-4BB4-BA7B-B843D5991FEF}" type="datetimeFigureOut">
              <a:rPr lang="cs-CZ" smtClean="0"/>
              <a:t>16.5.2013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3281174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41607249-984C-4BB4-BA7B-B843D5991FEF}" type="datetimeFigureOut">
              <a:rPr lang="cs-CZ" smtClean="0"/>
              <a:t>16.5.2013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2762582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41607249-984C-4BB4-BA7B-B843D5991FEF}" type="datetimeFigureOut">
              <a:rPr lang="cs-CZ" smtClean="0"/>
              <a:t>16.5.2013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1046608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41607249-984C-4BB4-BA7B-B843D5991FEF}" type="datetimeFigureOut">
              <a:rPr lang="cs-CZ" smtClean="0"/>
              <a:t>16.5.2013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3981124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41607249-984C-4BB4-BA7B-B843D5991FEF}" type="datetimeFigureOut">
              <a:rPr lang="cs-CZ" smtClean="0"/>
              <a:t>16.5.2013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1673621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1607249-984C-4BB4-BA7B-B843D5991FEF}" type="datetimeFigureOut">
              <a:rPr lang="cs-CZ" smtClean="0"/>
              <a:t>16.5.2013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3688306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1607249-984C-4BB4-BA7B-B843D5991FEF}" type="datetimeFigureOut">
              <a:rPr lang="cs-CZ" smtClean="0"/>
              <a:t>16.5.2013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3791663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1607249-984C-4BB4-BA7B-B843D5991FEF}" type="datetimeFigureOut">
              <a:rPr lang="cs-CZ" smtClean="0"/>
              <a:t>16.5.2013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3745844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1607249-984C-4BB4-BA7B-B843D5991FEF}" type="datetimeFigureOut">
              <a:rPr lang="cs-CZ" smtClean="0"/>
              <a:t>16.5.2013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C5381D7-28A2-4E2D-B9E5-F303C0508662}" type="slidenum">
              <a:rPr lang="cs-CZ" smtClean="0"/>
              <a:t>‹#›</a:t>
            </a:fld>
            <a:endParaRPr lang="cs-CZ"/>
          </a:p>
        </p:txBody>
      </p:sp>
    </p:spTree>
    <p:extLst>
      <p:ext uri="{BB962C8B-B14F-4D97-AF65-F5344CB8AC3E}">
        <p14:creationId xmlns:p14="http://schemas.microsoft.com/office/powerpoint/2010/main" val="56452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607249-984C-4BB4-BA7B-B843D5991FEF}" type="datetimeFigureOut">
              <a:rPr lang="cs-CZ" smtClean="0"/>
              <a:t>16.5.2013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5381D7-28A2-4E2D-B9E5-F303C0508662}" type="slidenum">
              <a:rPr lang="cs-CZ" smtClean="0"/>
              <a:t>‹#›</a:t>
            </a:fld>
            <a:endParaRPr lang="cs-CZ"/>
          </a:p>
        </p:txBody>
      </p:sp>
    </p:spTree>
    <p:extLst>
      <p:ext uri="{BB962C8B-B14F-4D97-AF65-F5344CB8AC3E}">
        <p14:creationId xmlns:p14="http://schemas.microsoft.com/office/powerpoint/2010/main" val="36731867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131840" y="448526"/>
            <a:ext cx="3294915" cy="720000"/>
          </a:xfrm>
          <a:prstGeom prst="rect">
            <a:avLst/>
          </a:prstGeom>
          <a:noFill/>
          <a:ln w="9525">
            <a:noFill/>
            <a:miter lim="800000"/>
            <a:headEnd/>
            <a:tailEnd/>
          </a:ln>
        </p:spPr>
      </p:pic>
      <p:sp>
        <p:nvSpPr>
          <p:cNvPr id="3" name="TextovéPole 2"/>
          <p:cNvSpPr txBox="1"/>
          <p:nvPr/>
        </p:nvSpPr>
        <p:spPr>
          <a:xfrm>
            <a:off x="539552" y="1476073"/>
            <a:ext cx="8064896" cy="584775"/>
          </a:xfrm>
          <a:prstGeom prst="rect">
            <a:avLst/>
          </a:prstGeom>
          <a:ln>
            <a:solidFill>
              <a:srgbClr val="002060"/>
            </a:solidFill>
          </a:ln>
        </p:spPr>
        <p:style>
          <a:lnRef idx="0">
            <a:scrgbClr r="0" g="0" b="0"/>
          </a:lnRef>
          <a:fillRef idx="1002">
            <a:schemeClr val="lt2"/>
          </a:fillRef>
          <a:effectRef idx="0">
            <a:scrgbClr r="0" g="0" b="0"/>
          </a:effectRef>
          <a:fontRef idx="major"/>
        </p:style>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cs-CZ" sz="3200" b="1" cap="all" dirty="0" err="1" smtClean="0">
                <a:ln w="0"/>
                <a:solidFill>
                  <a:schemeClr val="accent3">
                    <a:lumMod val="50000"/>
                  </a:schemeClr>
                </a:solidFill>
                <a:latin typeface="Arial Black" pitchFamily="34" charset="0"/>
              </a:rPr>
              <a:t>Bozp</a:t>
            </a:r>
            <a:r>
              <a:rPr lang="cs-CZ" sz="3200" b="1" cap="all" dirty="0" smtClean="0">
                <a:ln w="0"/>
                <a:solidFill>
                  <a:schemeClr val="accent3">
                    <a:lumMod val="50000"/>
                  </a:schemeClr>
                </a:solidFill>
                <a:latin typeface="Arial Black" pitchFamily="34" charset="0"/>
              </a:rPr>
              <a:t>  při bourání budov</a:t>
            </a:r>
            <a:endParaRPr lang="cs-CZ" sz="3200" b="1" cap="all" dirty="0">
              <a:ln w="0"/>
              <a:solidFill>
                <a:schemeClr val="accent3">
                  <a:lumMod val="50000"/>
                </a:schemeClr>
              </a:solidFill>
              <a:effectLst/>
              <a:latin typeface="Arial Black" pitchFamily="34" charset="0"/>
            </a:endParaRPr>
          </a:p>
        </p:txBody>
      </p:sp>
      <p:graphicFrame>
        <p:nvGraphicFramePr>
          <p:cNvPr id="5" name="Tabulka 4"/>
          <p:cNvGraphicFramePr>
            <a:graphicFrameLocks noGrp="1"/>
          </p:cNvGraphicFramePr>
          <p:nvPr>
            <p:extLst>
              <p:ext uri="{D42A27DB-BD31-4B8C-83A1-F6EECF244321}">
                <p14:modId xmlns:p14="http://schemas.microsoft.com/office/powerpoint/2010/main" val="858552278"/>
              </p:ext>
            </p:extLst>
          </p:nvPr>
        </p:nvGraphicFramePr>
        <p:xfrm>
          <a:off x="506521" y="2466321"/>
          <a:ext cx="8064896" cy="2762879"/>
        </p:xfrm>
        <a:graphic>
          <a:graphicData uri="http://schemas.openxmlformats.org/drawingml/2006/table">
            <a:tbl>
              <a:tblPr firstRow="1" bandRow="1">
                <a:effectLst>
                  <a:outerShdw blurRad="50800" dist="38100" dir="5400000" algn="t" rotWithShape="0">
                    <a:prstClr val="black">
                      <a:alpha val="40000"/>
                    </a:prstClr>
                  </a:outerShdw>
                </a:effectLst>
                <a:tableStyleId>{5940675A-B579-460E-94D1-54222C63F5DA}</a:tableStyleId>
              </a:tblPr>
              <a:tblGrid>
                <a:gridCol w="1980220"/>
                <a:gridCol w="6084676"/>
              </a:tblGrid>
              <a:tr h="451479">
                <a:tc>
                  <a:txBody>
                    <a:bodyPr/>
                    <a:lstStyle/>
                    <a:p>
                      <a:r>
                        <a:rPr lang="cs-CZ" sz="1600" dirty="0" smtClean="0">
                          <a:latin typeface="Times New Roman" pitchFamily="18" charset="0"/>
                          <a:cs typeface="Times New Roman" pitchFamily="18" charset="0"/>
                        </a:rPr>
                        <a:t>Číslo projektu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c>
                  <a:txBody>
                    <a:bodyPr/>
                    <a:lstStyle/>
                    <a:p>
                      <a:r>
                        <a:rPr lang="cs-CZ" b="1" dirty="0" smtClean="0"/>
                        <a:t>CZ.1.07/1.5.00/34.0762</a:t>
                      </a:r>
                      <a:endParaRPr lang="cs-CZ"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r>
              <a:tr h="370840">
                <a:tc>
                  <a:txBody>
                    <a:bodyPr/>
                    <a:lstStyle/>
                    <a:p>
                      <a:r>
                        <a:rPr lang="cs-CZ" sz="1600" dirty="0" smtClean="0">
                          <a:latin typeface="Times New Roman" pitchFamily="18" charset="0"/>
                          <a:cs typeface="Times New Roman" pitchFamily="18" charset="0"/>
                        </a:rPr>
                        <a:t>Číslo materiálu</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c>
                  <a:txBody>
                    <a:bodyPr/>
                    <a:lstStyle/>
                    <a:p>
                      <a:r>
                        <a:rPr lang="cs-CZ" smtClean="0"/>
                        <a:t>VY_32_INOVACE_PB_ZP_20 </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r>
              <a:tr h="370840">
                <a:tc>
                  <a:txBody>
                    <a:bodyPr/>
                    <a:lstStyle/>
                    <a:p>
                      <a:r>
                        <a:rPr lang="cs-CZ" sz="1600" dirty="0" smtClean="0">
                          <a:latin typeface="Times New Roman" pitchFamily="18" charset="0"/>
                          <a:cs typeface="Times New Roman" pitchFamily="18" charset="0"/>
                        </a:rPr>
                        <a:t>Název školy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c>
                  <a:txBody>
                    <a:bodyPr/>
                    <a:lstStyle/>
                    <a:p>
                      <a:r>
                        <a:rPr lang="cs-CZ" sz="1200" dirty="0" smtClean="0"/>
                        <a:t>Střední</a:t>
                      </a:r>
                      <a:r>
                        <a:rPr lang="cs-CZ" sz="1200" baseline="0" dirty="0" smtClean="0"/>
                        <a:t> odborné  učiliště a Středisko praktického vyučování s.r.o.,</a:t>
                      </a:r>
                    </a:p>
                    <a:p>
                      <a:r>
                        <a:rPr lang="cs-CZ" sz="1200" baseline="0" dirty="0" smtClean="0"/>
                        <a:t>Zádveřice č. 5, Zádveřice –Raková, 763 12</a:t>
                      </a:r>
                      <a:endParaRPr lang="cs-CZ"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r>
              <a:tr h="370840">
                <a:tc>
                  <a:txBody>
                    <a:bodyPr/>
                    <a:lstStyle/>
                    <a:p>
                      <a:r>
                        <a:rPr lang="cs-CZ" sz="1600" dirty="0" smtClean="0">
                          <a:latin typeface="Times New Roman" pitchFamily="18" charset="0"/>
                          <a:cs typeface="Times New Roman" pitchFamily="18" charset="0"/>
                        </a:rPr>
                        <a:t>Autor</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c>
                  <a:txBody>
                    <a:bodyPr/>
                    <a:lstStyle/>
                    <a:p>
                      <a:r>
                        <a:rPr lang="cs-CZ" dirty="0" smtClean="0"/>
                        <a:t>Ing. Josef Kůra</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r>
              <a:tr h="370840">
                <a:tc>
                  <a:txBody>
                    <a:bodyPr/>
                    <a:lstStyle/>
                    <a:p>
                      <a:r>
                        <a:rPr lang="cs-CZ" sz="1600" dirty="0" smtClean="0">
                          <a:latin typeface="Times New Roman" pitchFamily="18" charset="0"/>
                          <a:cs typeface="Times New Roman" pitchFamily="18" charset="0"/>
                        </a:rPr>
                        <a:t>Tematický</a:t>
                      </a:r>
                      <a:r>
                        <a:rPr lang="cs-CZ" sz="1600" baseline="0" dirty="0" smtClean="0">
                          <a:latin typeface="Times New Roman" pitchFamily="18" charset="0"/>
                          <a:cs typeface="Times New Roman" pitchFamily="18" charset="0"/>
                        </a:rPr>
                        <a:t> celek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c>
                  <a:txBody>
                    <a:bodyPr/>
                    <a:lstStyle/>
                    <a:p>
                      <a:r>
                        <a:rPr lang="cs-CZ" dirty="0" smtClean="0"/>
                        <a:t>Technologie - Přestavby budov</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r>
              <a:tr h="370840">
                <a:tc>
                  <a:txBody>
                    <a:bodyPr/>
                    <a:lstStyle/>
                    <a:p>
                      <a:r>
                        <a:rPr lang="cs-CZ" sz="1600" dirty="0" smtClean="0">
                          <a:latin typeface="Times New Roman" pitchFamily="18" charset="0"/>
                          <a:cs typeface="Times New Roman" pitchFamily="18" charset="0"/>
                        </a:rPr>
                        <a:t>Ročník</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c>
                  <a:txBody>
                    <a:bodyPr/>
                    <a:lstStyle/>
                    <a:p>
                      <a:r>
                        <a:rPr lang="cs-CZ" dirty="0" smtClean="0"/>
                        <a:t>3. Ročník</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r>
              <a:tr h="370840">
                <a:tc>
                  <a:txBody>
                    <a:bodyPr/>
                    <a:lstStyle/>
                    <a:p>
                      <a:r>
                        <a:rPr lang="cs-CZ" sz="1600" dirty="0" smtClean="0">
                          <a:latin typeface="Times New Roman" pitchFamily="18" charset="0"/>
                          <a:cs typeface="Times New Roman" pitchFamily="18" charset="0"/>
                        </a:rPr>
                        <a:t>Datum tvorby</a:t>
                      </a:r>
                      <a:endParaRPr lang="cs-CZ" sz="1600"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c>
                  <a:txBody>
                    <a:bodyPr/>
                    <a:lstStyle/>
                    <a:p>
                      <a:r>
                        <a:rPr lang="cs-CZ" dirty="0" smtClean="0"/>
                        <a:t>Květen 2013</a:t>
                      </a:r>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chemeClr val="accent3">
                        <a:lumMod val="40000"/>
                        <a:lumOff val="60000"/>
                      </a:schemeClr>
                    </a:solidFill>
                  </a:tcPr>
                </a:tc>
              </a:tr>
            </a:tbl>
          </a:graphicData>
        </a:graphic>
      </p:graphicFrame>
      <p:graphicFrame>
        <p:nvGraphicFramePr>
          <p:cNvPr id="7" name="Tabulka 6"/>
          <p:cNvGraphicFramePr>
            <a:graphicFrameLocks noGrp="1"/>
          </p:cNvGraphicFramePr>
          <p:nvPr>
            <p:extLst>
              <p:ext uri="{D42A27DB-BD31-4B8C-83A1-F6EECF244321}">
                <p14:modId xmlns:p14="http://schemas.microsoft.com/office/powerpoint/2010/main" val="164916342"/>
              </p:ext>
            </p:extLst>
          </p:nvPr>
        </p:nvGraphicFramePr>
        <p:xfrm>
          <a:off x="506521" y="5314080"/>
          <a:ext cx="8097927" cy="1211264"/>
        </p:xfrm>
        <a:graphic>
          <a:graphicData uri="http://schemas.openxmlformats.org/drawingml/2006/table">
            <a:tbl>
              <a:tblPr firstRow="1" bandRow="1">
                <a:tableStyleId>{5940675A-B579-460E-94D1-54222C63F5DA}</a:tableStyleId>
              </a:tblPr>
              <a:tblGrid>
                <a:gridCol w="8097927"/>
              </a:tblGrid>
              <a:tr h="405980">
                <a:tc>
                  <a:txBody>
                    <a:bodyPr/>
                    <a:lstStyle/>
                    <a:p>
                      <a:pPr algn="l"/>
                      <a:r>
                        <a:rPr lang="cs-CZ" sz="1400" dirty="0" smtClean="0"/>
                        <a:t>Anotace</a:t>
                      </a:r>
                      <a:endParaRPr lang="cs-CZ" sz="1400" dirty="0"/>
                    </a:p>
                  </a:txBody>
                  <a:tcPr anchor="ctr">
                    <a:cell3D prstMaterial="dkEdge">
                      <a:bevel/>
                      <a:lightRig rig="flood" dir="t"/>
                    </a:cell3D>
                    <a:solidFill>
                      <a:schemeClr val="accent3">
                        <a:lumMod val="40000"/>
                        <a:lumOff val="60000"/>
                      </a:schemeClr>
                    </a:solidFill>
                  </a:tcPr>
                </a:tc>
              </a:tr>
              <a:tr h="805284">
                <a:tc>
                  <a:txBody>
                    <a:bodyPr/>
                    <a:lstStyle/>
                    <a:p>
                      <a:pPr algn="just"/>
                      <a:r>
                        <a:rPr lang="cs-CZ" sz="1200" b="0" i="0" kern="1200" dirty="0" smtClean="0">
                          <a:solidFill>
                            <a:schemeClr val="tx1"/>
                          </a:solidFill>
                          <a:latin typeface="+mn-lt"/>
                          <a:ea typeface="+mn-ea"/>
                          <a:cs typeface="+mn-cs"/>
                        </a:rPr>
                        <a:t>Materiál slouží pro výuku </a:t>
                      </a:r>
                      <a:r>
                        <a:rPr lang="cs-CZ" sz="1200" b="0" i="0" kern="1200" baseline="0" dirty="0" smtClean="0">
                          <a:solidFill>
                            <a:schemeClr val="tx1"/>
                          </a:solidFill>
                          <a:latin typeface="+mn-lt"/>
                          <a:ea typeface="+mn-ea"/>
                          <a:cs typeface="+mn-cs"/>
                        </a:rPr>
                        <a:t> speciálních oborů, pro žáky  oboru zednické práce. </a:t>
                      </a:r>
                      <a:r>
                        <a:rPr lang="cs-CZ" sz="1200" b="0" i="0" kern="1200" dirty="0" smtClean="0">
                          <a:solidFill>
                            <a:schemeClr val="tx1"/>
                          </a:solidFill>
                          <a:latin typeface="+mn-lt"/>
                          <a:ea typeface="+mn-ea"/>
                          <a:cs typeface="+mn-cs"/>
                        </a:rPr>
                        <a:t>Prezentace obsahuje</a:t>
                      </a:r>
                      <a:r>
                        <a:rPr lang="cs-CZ" sz="1200" b="0" i="0" kern="1200" baseline="0" dirty="0" smtClean="0">
                          <a:solidFill>
                            <a:schemeClr val="tx1"/>
                          </a:solidFill>
                          <a:latin typeface="+mn-lt"/>
                          <a:ea typeface="+mn-ea"/>
                          <a:cs typeface="+mn-cs"/>
                        </a:rPr>
                        <a:t>  výklad </a:t>
                      </a:r>
                      <a:r>
                        <a:rPr lang="cs-CZ" sz="1200" b="0" i="0" kern="1200" dirty="0" smtClean="0">
                          <a:solidFill>
                            <a:schemeClr val="tx1"/>
                          </a:solidFill>
                          <a:latin typeface="+mn-lt"/>
                          <a:ea typeface="+mn-ea"/>
                          <a:cs typeface="+mn-cs"/>
                        </a:rPr>
                        <a:t> problematiky bezpečnosti práce při bourání budov. </a:t>
                      </a:r>
                      <a:endParaRPr lang="cs-CZ" sz="900" dirty="0"/>
                    </a:p>
                  </a:txBody>
                  <a:tcPr anchor="ctr"/>
                </a:tc>
              </a:tr>
            </a:tbl>
          </a:graphicData>
        </a:graphic>
      </p:graphicFrame>
    </p:spTree>
    <p:extLst>
      <p:ext uri="{BB962C8B-B14F-4D97-AF65-F5344CB8AC3E}">
        <p14:creationId xmlns:p14="http://schemas.microsoft.com/office/powerpoint/2010/main" val="15661571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60648"/>
            <a:ext cx="8229600" cy="634082"/>
          </a:xfrm>
          <a:solidFill>
            <a:schemeClr val="accent3">
              <a:lumMod val="40000"/>
              <a:lumOff val="60000"/>
            </a:schemeClr>
          </a:solidFill>
          <a:ln>
            <a:solidFill>
              <a:srgbClr val="002060"/>
            </a:solidFill>
          </a:ln>
        </p:spPr>
        <p:txBody>
          <a:bodyPr>
            <a:normAutofit/>
          </a:bodyPr>
          <a:lstStyle/>
          <a:p>
            <a:r>
              <a:rPr lang="cs-CZ" sz="2400" b="1" dirty="0" smtClean="0">
                <a:ln w="12700">
                  <a:solidFill>
                    <a:schemeClr val="tx2">
                      <a:satMod val="155000"/>
                    </a:schemeClr>
                  </a:solidFill>
                  <a:prstDash val="solid"/>
                </a:ln>
                <a:solidFill>
                  <a:schemeClr val="bg2">
                    <a:lumMod val="25000"/>
                  </a:schemeClr>
                </a:solidFill>
                <a:effectLst>
                  <a:outerShdw blurRad="41275" dist="20320" dir="1800000" algn="tl" rotWithShape="0">
                    <a:srgbClr val="000000">
                      <a:alpha val="40000"/>
                    </a:srgbClr>
                  </a:outerShdw>
                </a:effectLst>
              </a:rPr>
              <a:t>BOZP při bourání budov</a:t>
            </a:r>
            <a:endParaRPr lang="cs-CZ" sz="2400" b="1" dirty="0">
              <a:ln w="12700">
                <a:solidFill>
                  <a:schemeClr val="tx2">
                    <a:satMod val="155000"/>
                  </a:schemeClr>
                </a:solidFill>
                <a:prstDash val="solid"/>
              </a:ln>
              <a:solidFill>
                <a:schemeClr val="bg2">
                  <a:lumMod val="25000"/>
                </a:schemeClr>
              </a:solidFill>
              <a:effectLst>
                <a:outerShdw blurRad="41275" dist="20320" dir="1800000" algn="tl" rotWithShape="0">
                  <a:srgbClr val="000000">
                    <a:alpha val="40000"/>
                  </a:srgbClr>
                </a:outerShdw>
              </a:effectLst>
            </a:endParaRPr>
          </a:p>
        </p:txBody>
      </p:sp>
      <p:sp>
        <p:nvSpPr>
          <p:cNvPr id="50" name="TextovéPole 49"/>
          <p:cNvSpPr txBox="1"/>
          <p:nvPr/>
        </p:nvSpPr>
        <p:spPr>
          <a:xfrm>
            <a:off x="477024" y="1124744"/>
            <a:ext cx="8208912" cy="17851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cs-CZ" sz="2200" b="1" dirty="0" smtClean="0"/>
              <a:t>K demolici budov je potřeba povolení stavebního úřadu</a:t>
            </a:r>
            <a:r>
              <a:rPr lang="cs-CZ" sz="2200" dirty="0" smtClean="0"/>
              <a:t>. O povolení odstranění stavby žádá vlastník stavby. Pokud stavba ohrožuje životy nebo je postavena bez stavebního povolení, odstranění stavby nařídí stavební úřad.  Odstranění stavby se provádí  za dozoru kvalifikované osoby. Náklady na odstranění stavby hradí vlastník stavby.</a:t>
            </a:r>
            <a:endParaRPr lang="cs-CZ" sz="2200" dirty="0"/>
          </a:p>
        </p:txBody>
      </p:sp>
      <p:sp>
        <p:nvSpPr>
          <p:cNvPr id="5" name="TextovéPole 4"/>
          <p:cNvSpPr txBox="1"/>
          <p:nvPr/>
        </p:nvSpPr>
        <p:spPr>
          <a:xfrm>
            <a:off x="481764" y="3068960"/>
            <a:ext cx="5170356" cy="369331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b="1" u="sng" dirty="0" smtClean="0"/>
              <a:t>Povinnosti dodavatele stavby:</a:t>
            </a:r>
            <a:endParaRPr lang="cs-CZ" dirty="0" smtClean="0"/>
          </a:p>
          <a:p>
            <a:pPr marL="285750" indent="-285750">
              <a:buFont typeface="Wingdings" pitchFamily="2" charset="2"/>
              <a:buChar char="Ø"/>
            </a:pPr>
            <a:r>
              <a:rPr lang="cs-CZ" dirty="0" smtClean="0"/>
              <a:t>Zajištění osobními ochrannými pracovními prostředky</a:t>
            </a:r>
          </a:p>
          <a:p>
            <a:pPr marL="285750" indent="-285750">
              <a:buFont typeface="Wingdings" pitchFamily="2" charset="2"/>
              <a:buChar char="Ø"/>
            </a:pPr>
            <a:r>
              <a:rPr lang="cs-CZ" dirty="0" smtClean="0"/>
              <a:t>Musí stanovit technologický postup – návaznost jednotlivých prací, použití strojů a zařízení, druhy pomocných stavebních konstrukcí – lešení, způsob dopravy materiálu, skladovacích ploch</a:t>
            </a:r>
          </a:p>
          <a:p>
            <a:pPr marL="285750" indent="-285750">
              <a:buFont typeface="Wingdings" pitchFamily="2" charset="2"/>
              <a:buChar char="Ø"/>
            </a:pPr>
            <a:r>
              <a:rPr lang="cs-CZ" dirty="0" smtClean="0"/>
              <a:t>Pracovník </a:t>
            </a:r>
            <a:r>
              <a:rPr lang="cs-CZ" b="1" dirty="0" smtClean="0"/>
              <a:t>nesmí </a:t>
            </a:r>
            <a:r>
              <a:rPr lang="cs-CZ" dirty="0" smtClean="0"/>
              <a:t>pracovat osamoceně na pracovišti</a:t>
            </a:r>
          </a:p>
          <a:p>
            <a:pPr marL="285750" indent="-285750">
              <a:buFont typeface="Wingdings" pitchFamily="2" charset="2"/>
              <a:buChar char="Ø"/>
            </a:pPr>
            <a:r>
              <a:rPr lang="cs-CZ" dirty="0" smtClean="0"/>
              <a:t>Zajištění proškolení předpisů k zajištění bezpečnosti práce a technických zařízení, a zejména ověřit znalosti z proškolení</a:t>
            </a:r>
          </a:p>
          <a:p>
            <a:pPr marL="285750" indent="-285750">
              <a:buFont typeface="Wingdings" pitchFamily="2" charset="2"/>
              <a:buChar char="Ø"/>
            </a:pPr>
            <a:r>
              <a:rPr lang="cs-CZ" dirty="0" smtClean="0"/>
              <a:t>Materiál z bourané části musí být odstraněn</a:t>
            </a:r>
          </a:p>
        </p:txBody>
      </p:sp>
      <p:pic>
        <p:nvPicPr>
          <p:cNvPr id="1026" name="Picture 2" descr="C:\Users\1\Desktop\foto dumy\SAM_028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5485597" y="3559486"/>
            <a:ext cx="3636436" cy="2727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9784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60648"/>
            <a:ext cx="8229600" cy="634082"/>
          </a:xfrm>
          <a:solidFill>
            <a:schemeClr val="accent3">
              <a:lumMod val="40000"/>
              <a:lumOff val="60000"/>
            </a:schemeClr>
          </a:solidFill>
          <a:ln>
            <a:solidFill>
              <a:srgbClr val="002060"/>
            </a:solidFill>
          </a:ln>
        </p:spPr>
        <p:txBody>
          <a:bodyPr>
            <a:normAutofit/>
          </a:bodyPr>
          <a:lstStyle/>
          <a:p>
            <a:r>
              <a:rPr lang="cs-CZ" sz="2400" b="1" dirty="0">
                <a:ln w="12700">
                  <a:solidFill>
                    <a:schemeClr val="tx2">
                      <a:satMod val="155000"/>
                    </a:schemeClr>
                  </a:solidFill>
                  <a:prstDash val="solid"/>
                </a:ln>
                <a:solidFill>
                  <a:schemeClr val="bg2">
                    <a:lumMod val="25000"/>
                  </a:schemeClr>
                </a:solidFill>
                <a:effectLst>
                  <a:outerShdw blurRad="41275" dist="20320" dir="1800000" algn="tl" rotWithShape="0">
                    <a:srgbClr val="000000">
                      <a:alpha val="40000"/>
                    </a:srgbClr>
                  </a:outerShdw>
                </a:effectLst>
              </a:rPr>
              <a:t>BOZP při bourání budov</a:t>
            </a:r>
          </a:p>
        </p:txBody>
      </p:sp>
      <p:sp>
        <p:nvSpPr>
          <p:cNvPr id="6" name="TextovéPole 5"/>
          <p:cNvSpPr txBox="1"/>
          <p:nvPr/>
        </p:nvSpPr>
        <p:spPr>
          <a:xfrm>
            <a:off x="467543" y="1124744"/>
            <a:ext cx="8202519" cy="175432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b="1" u="sng" dirty="0" smtClean="0"/>
              <a:t>Povinnosti pracovníků při provádění stavebních prací:</a:t>
            </a:r>
            <a:endParaRPr lang="cs-CZ" dirty="0" smtClean="0"/>
          </a:p>
          <a:p>
            <a:pPr marL="285750" indent="-285750">
              <a:buFont typeface="Wingdings" pitchFamily="2" charset="2"/>
              <a:buChar char="Ø"/>
            </a:pPr>
            <a:r>
              <a:rPr lang="cs-CZ" dirty="0" smtClean="0"/>
              <a:t>Dodržovat technologické a pracovní postupy, návody, pokyny</a:t>
            </a:r>
          </a:p>
          <a:p>
            <a:pPr marL="285750" indent="-285750">
              <a:buFont typeface="Wingdings" pitchFamily="2" charset="2"/>
              <a:buChar char="Ø"/>
            </a:pPr>
            <a:r>
              <a:rPr lang="cs-CZ" dirty="0" smtClean="0"/>
              <a:t>Obsluhovat stroje a zařízení dle daných pokynů</a:t>
            </a:r>
          </a:p>
          <a:p>
            <a:pPr marL="285750" indent="-285750">
              <a:buFont typeface="Wingdings" pitchFamily="2" charset="2"/>
              <a:buChar char="Ø"/>
            </a:pPr>
            <a:r>
              <a:rPr lang="cs-CZ" dirty="0" smtClean="0"/>
              <a:t>Dodržovat bezpečnostní označení, výstražné signály a pokyny stanovených pracovníků</a:t>
            </a:r>
          </a:p>
          <a:p>
            <a:pPr marL="285750" indent="-285750">
              <a:buFont typeface="Wingdings" pitchFamily="2" charset="2"/>
              <a:buChar char="Ø"/>
            </a:pPr>
            <a:r>
              <a:rPr lang="cs-CZ" dirty="0" smtClean="0"/>
              <a:t>Nesmí se vzdalovat z určeného pracoviště</a:t>
            </a:r>
          </a:p>
        </p:txBody>
      </p:sp>
      <p:sp>
        <p:nvSpPr>
          <p:cNvPr id="7" name="TextovéPole 6"/>
          <p:cNvSpPr txBox="1"/>
          <p:nvPr/>
        </p:nvSpPr>
        <p:spPr>
          <a:xfrm>
            <a:off x="470631" y="3140968"/>
            <a:ext cx="3883801" cy="92333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b="1" u="sng" dirty="0" smtClean="0"/>
              <a:t>Bourání  střešní konstrukce </a:t>
            </a:r>
            <a:r>
              <a:rPr lang="cs-CZ" dirty="0" smtClean="0"/>
              <a:t>strháváním pomocí lan lze, jen pokud je zajištěna stabilizace zbývající části konstrukce.</a:t>
            </a:r>
          </a:p>
        </p:txBody>
      </p:sp>
      <p:sp>
        <p:nvSpPr>
          <p:cNvPr id="8" name="TextovéPole 7"/>
          <p:cNvSpPr txBox="1"/>
          <p:nvPr/>
        </p:nvSpPr>
        <p:spPr>
          <a:xfrm>
            <a:off x="467545" y="4355812"/>
            <a:ext cx="3886888" cy="92333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b="1" u="sng" dirty="0" smtClean="0"/>
              <a:t>Výbušninami  </a:t>
            </a:r>
            <a:r>
              <a:rPr lang="cs-CZ" dirty="0" smtClean="0"/>
              <a:t>se nesmí strhávat plechové střechy a krytiny na plném bednění.</a:t>
            </a:r>
          </a:p>
        </p:txBody>
      </p:sp>
      <p:sp>
        <p:nvSpPr>
          <p:cNvPr id="9" name="TextovéPole 8"/>
          <p:cNvSpPr txBox="1"/>
          <p:nvPr/>
        </p:nvSpPr>
        <p:spPr>
          <a:xfrm>
            <a:off x="467545" y="6228020"/>
            <a:ext cx="4752528" cy="369332"/>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cs-CZ" b="1" u="sng" dirty="0" smtClean="0"/>
              <a:t>Bourací práce konané nad sebou jsou zakázány.</a:t>
            </a:r>
            <a:endParaRPr lang="cs-CZ" dirty="0" smtClean="0"/>
          </a:p>
        </p:txBody>
      </p:sp>
      <p:pic>
        <p:nvPicPr>
          <p:cNvPr id="2050" name="Picture 2" descr="C:\Users\1\Desktop\foto dumy\450px-Hydraulicke_demolicni_nuzky_na_podvozku_CAT_3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102977"/>
            <a:ext cx="3666014" cy="2765003"/>
          </a:xfrm>
          <a:prstGeom prst="rect">
            <a:avLst/>
          </a:prstGeom>
          <a:noFill/>
          <a:extLst>
            <a:ext uri="{909E8E84-426E-40DD-AFC4-6F175D3DCCD1}">
              <a14:hiddenFill xmlns:a14="http://schemas.microsoft.com/office/drawing/2010/main">
                <a:solidFill>
                  <a:srgbClr val="FFFFFF"/>
                </a:solidFill>
              </a14:hiddenFill>
            </a:ext>
          </a:extLst>
        </p:spPr>
      </p:pic>
      <p:sp>
        <p:nvSpPr>
          <p:cNvPr id="3" name="TextovéPole 2"/>
          <p:cNvSpPr txBox="1"/>
          <p:nvPr/>
        </p:nvSpPr>
        <p:spPr>
          <a:xfrm>
            <a:off x="5265148" y="5877272"/>
            <a:ext cx="3404914" cy="707886"/>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cs-CZ" sz="1000" dirty="0"/>
              <a:t>AUTOR NEUVEDEN. </a:t>
            </a:r>
            <a:r>
              <a:rPr lang="cs-CZ" sz="1000" i="1" dirty="0"/>
              <a:t>wikipedia.cz</a:t>
            </a:r>
            <a:r>
              <a:rPr lang="cs-CZ" sz="1000" dirty="0"/>
              <a:t> [online]. [cit. </a:t>
            </a:r>
            <a:r>
              <a:rPr lang="cs-CZ" sz="1000" dirty="0" smtClean="0"/>
              <a:t>14.5.2013</a:t>
            </a:r>
            <a:r>
              <a:rPr lang="cs-CZ" sz="1000" dirty="0"/>
              <a:t>]. Dostupný na WWW: http://</a:t>
            </a:r>
            <a:r>
              <a:rPr lang="cs-CZ" sz="1000" dirty="0" smtClean="0"/>
              <a:t>upload.wikimedia.org/wikipedia/commons/thumb/1/1b/Hydraulicke_demolicni_nuzky_na_podvozku_CAT_330.jpg/</a:t>
            </a:r>
            <a:endParaRPr lang="cs-CZ" sz="1000" dirty="0"/>
          </a:p>
        </p:txBody>
      </p:sp>
    </p:spTree>
    <p:extLst>
      <p:ext uri="{BB962C8B-B14F-4D97-AF65-F5344CB8AC3E}">
        <p14:creationId xmlns:p14="http://schemas.microsoft.com/office/powerpoint/2010/main" val="40004914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457200" y="260648"/>
            <a:ext cx="8229600" cy="634082"/>
          </a:xfrm>
          <a:prstGeom prst="rect">
            <a:avLst/>
          </a:prstGeom>
          <a:solidFill>
            <a:schemeClr val="accent3">
              <a:lumMod val="40000"/>
              <a:lumOff val="60000"/>
            </a:schemeClr>
          </a:solidFill>
          <a:ln>
            <a:solidFill>
              <a:srgbClr val="002060"/>
            </a:solidFill>
          </a:ln>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2400" b="1" dirty="0">
                <a:ln w="12700">
                  <a:solidFill>
                    <a:schemeClr val="tx2">
                      <a:satMod val="155000"/>
                    </a:schemeClr>
                  </a:solidFill>
                  <a:prstDash val="solid"/>
                </a:ln>
                <a:solidFill>
                  <a:schemeClr val="bg2">
                    <a:lumMod val="25000"/>
                  </a:schemeClr>
                </a:solidFill>
                <a:effectLst>
                  <a:outerShdw blurRad="41275" dist="20320" dir="1800000" algn="tl" rotWithShape="0">
                    <a:srgbClr val="000000">
                      <a:alpha val="40000"/>
                    </a:srgbClr>
                  </a:outerShdw>
                </a:effectLst>
              </a:rPr>
              <a:t>BOZP při bourání budov</a:t>
            </a:r>
          </a:p>
        </p:txBody>
      </p:sp>
      <p:sp>
        <p:nvSpPr>
          <p:cNvPr id="5" name="TextovéPole 4"/>
          <p:cNvSpPr txBox="1"/>
          <p:nvPr/>
        </p:nvSpPr>
        <p:spPr>
          <a:xfrm>
            <a:off x="467544" y="1069578"/>
            <a:ext cx="8199432" cy="317009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sz="2000" b="1" u="sng" dirty="0" smtClean="0"/>
              <a:t>BOZP  při bourání svislých konstrukcí</a:t>
            </a:r>
          </a:p>
          <a:p>
            <a:pPr marL="285750" indent="-285750">
              <a:buFont typeface="Wingdings" pitchFamily="2" charset="2"/>
              <a:buChar char="Ø"/>
            </a:pPr>
            <a:r>
              <a:rPr lang="cs-CZ" sz="2000" dirty="0" smtClean="0"/>
              <a:t>Při ručním bourání  mohou být odstraněny konstrukční prvky pouze tehdy, pokud nejsou zatíženy.</a:t>
            </a:r>
          </a:p>
          <a:p>
            <a:pPr marL="285750" indent="-285750">
              <a:buFont typeface="Wingdings" pitchFamily="2" charset="2"/>
              <a:buChar char="Ø"/>
            </a:pPr>
            <a:r>
              <a:rPr lang="cs-CZ" sz="2000" dirty="0" smtClean="0"/>
              <a:t>Při bourání zdí se musí zajistit balkony – vystupující konstrukce</a:t>
            </a:r>
          </a:p>
          <a:p>
            <a:pPr marL="285750" indent="-285750">
              <a:buFont typeface="Wingdings" pitchFamily="2" charset="2"/>
              <a:buChar char="Ø"/>
            </a:pPr>
            <a:r>
              <a:rPr lang="cs-CZ" sz="2000" dirty="0" smtClean="0"/>
              <a:t>Ruční bourání se provádí od shora dolů, vertikálním směrem</a:t>
            </a:r>
          </a:p>
          <a:p>
            <a:pPr marL="285750" indent="-285750">
              <a:buFont typeface="Wingdings" pitchFamily="2" charset="2"/>
              <a:buChar char="Ø"/>
            </a:pPr>
            <a:r>
              <a:rPr lang="cs-CZ" sz="2000" dirty="0" smtClean="0"/>
              <a:t>Při bourání stroji se zdi strhávají  jen z vnější strany objektu</a:t>
            </a:r>
          </a:p>
          <a:p>
            <a:pPr marL="285750" indent="-285750">
              <a:buFont typeface="Wingdings" pitchFamily="2" charset="2"/>
              <a:buChar char="Ø"/>
            </a:pPr>
            <a:r>
              <a:rPr lang="cs-CZ" sz="2000" dirty="0" smtClean="0"/>
              <a:t>Při bourání příček  se musí ověřit, zda nejsou nosné</a:t>
            </a:r>
          </a:p>
          <a:p>
            <a:pPr marL="285750" indent="-285750">
              <a:buFont typeface="Wingdings" pitchFamily="2" charset="2"/>
              <a:buChar char="Ø"/>
            </a:pPr>
            <a:r>
              <a:rPr lang="cs-CZ" sz="2000" dirty="0" smtClean="0"/>
              <a:t>Vodorovné konstrukce, na které se bude strhávat materiál, se musí podepřít podpěrami</a:t>
            </a:r>
          </a:p>
          <a:p>
            <a:pPr marL="285750" indent="-285750">
              <a:buFont typeface="Wingdings" pitchFamily="2" charset="2"/>
              <a:buChar char="Ø"/>
            </a:pPr>
            <a:r>
              <a:rPr lang="cs-CZ" sz="2000" dirty="0" smtClean="0"/>
              <a:t>Strhávání pomocí zvedáků a pák je zakázáno</a:t>
            </a:r>
          </a:p>
        </p:txBody>
      </p:sp>
      <p:sp>
        <p:nvSpPr>
          <p:cNvPr id="6" name="TextovéPole 5"/>
          <p:cNvSpPr txBox="1"/>
          <p:nvPr/>
        </p:nvSpPr>
        <p:spPr>
          <a:xfrm>
            <a:off x="467544" y="4399944"/>
            <a:ext cx="8199432" cy="1938992"/>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cs-CZ" sz="2000" b="1" u="sng" dirty="0" smtClean="0"/>
              <a:t>BOZP  při bourání  vodorovných konstrukcí</a:t>
            </a:r>
          </a:p>
          <a:p>
            <a:pPr marL="285750" indent="-285750">
              <a:buFont typeface="Wingdings" pitchFamily="2" charset="2"/>
              <a:buChar char="Ø"/>
            </a:pPr>
            <a:r>
              <a:rPr lang="cs-CZ" sz="2000" dirty="0" smtClean="0"/>
              <a:t>Bourání stropů je možné jen, pokud jsou zdi nad nimi zbourané a ze stropu je odstraněn bouraný materiál</a:t>
            </a:r>
          </a:p>
          <a:p>
            <a:pPr marL="285750" indent="-285750">
              <a:buFont typeface="Wingdings" pitchFamily="2" charset="2"/>
              <a:buChar char="Ø"/>
            </a:pPr>
            <a:r>
              <a:rPr lang="cs-CZ" sz="2000" dirty="0" smtClean="0"/>
              <a:t>Bourat klenbu uvolněním části konstrukce je možné jen při strojním bourání</a:t>
            </a:r>
          </a:p>
          <a:p>
            <a:pPr marL="285750" indent="-285750">
              <a:buFont typeface="Wingdings" pitchFamily="2" charset="2"/>
              <a:buChar char="Ø"/>
            </a:pPr>
            <a:r>
              <a:rPr lang="cs-CZ" sz="2000" dirty="0" smtClean="0"/>
              <a:t>Při bourání jednotlivých poschodí musí být stropy podepřeny konstrukcí</a:t>
            </a:r>
          </a:p>
        </p:txBody>
      </p:sp>
    </p:spTree>
    <p:extLst>
      <p:ext uri="{BB962C8B-B14F-4D97-AF65-F5344CB8AC3E}">
        <p14:creationId xmlns:p14="http://schemas.microsoft.com/office/powerpoint/2010/main" val="30093464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ulka 7"/>
          <p:cNvGraphicFramePr>
            <a:graphicFrameLocks noGrp="1"/>
          </p:cNvGraphicFramePr>
          <p:nvPr>
            <p:extLst>
              <p:ext uri="{D42A27DB-BD31-4B8C-83A1-F6EECF244321}">
                <p14:modId xmlns:p14="http://schemas.microsoft.com/office/powerpoint/2010/main" val="3293776525"/>
              </p:ext>
            </p:extLst>
          </p:nvPr>
        </p:nvGraphicFramePr>
        <p:xfrm>
          <a:off x="467544" y="980728"/>
          <a:ext cx="8280920" cy="2904284"/>
        </p:xfrm>
        <a:graphic>
          <a:graphicData uri="http://schemas.openxmlformats.org/drawingml/2006/table">
            <a:tbl>
              <a:tblPr firstRow="1" bandRow="1">
                <a:tableStyleId>{284E427A-3D55-4303-BF80-6455036E1DE7}</a:tableStyleId>
              </a:tblPr>
              <a:tblGrid>
                <a:gridCol w="4140460"/>
                <a:gridCol w="4140460"/>
              </a:tblGrid>
              <a:tr h="471996">
                <a:tc>
                  <a:txBody>
                    <a:bodyPr/>
                    <a:lstStyle/>
                    <a:p>
                      <a:pPr marL="0" indent="0">
                        <a:buFont typeface="+mj-lt"/>
                        <a:buNone/>
                      </a:pPr>
                      <a:r>
                        <a:rPr lang="cs-CZ" sz="2400" dirty="0" smtClean="0">
                          <a:solidFill>
                            <a:schemeClr val="tx1"/>
                          </a:solidFill>
                          <a:effectLst>
                            <a:outerShdw blurRad="38100" dist="38100" dir="2700000" algn="tl">
                              <a:srgbClr val="000000">
                                <a:alpha val="43137"/>
                              </a:srgbClr>
                            </a:outerShdw>
                          </a:effectLst>
                        </a:rPr>
                        <a:t>Zodpovězte následující otázky:</a:t>
                      </a:r>
                      <a:endParaRPr lang="cs-CZ" sz="2400" dirty="0">
                        <a:solidFill>
                          <a:schemeClr val="tx1"/>
                        </a:solidFill>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prst="convex"/>
                      <a:lightRig rig="flood" dir="t"/>
                    </a:cell3D>
                  </a:tcPr>
                </a:tc>
                <a:tc>
                  <a:txBody>
                    <a:bodyPr/>
                    <a:lstStyle/>
                    <a:p>
                      <a:r>
                        <a:rPr lang="cs-CZ" sz="2400" dirty="0" smtClean="0"/>
                        <a:t>Odpovědi:</a:t>
                      </a:r>
                      <a:endParaRPr lang="cs-CZ" sz="2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r>
              <a:tr h="680132">
                <a:tc>
                  <a:txBody>
                    <a:bodyPr/>
                    <a:lstStyle/>
                    <a:p>
                      <a:pPr marL="342900" indent="-342900">
                        <a:buFont typeface="+mj-lt"/>
                        <a:buAutoNum type="arabicPeriod"/>
                      </a:pPr>
                      <a:r>
                        <a:rPr lang="cs-CZ" baseline="0" dirty="0" smtClean="0">
                          <a:effectLst>
                            <a:outerShdw blurRad="38100" dist="38100" dir="2700000" algn="tl">
                              <a:srgbClr val="000000">
                                <a:alpha val="43137"/>
                              </a:srgbClr>
                            </a:outerShdw>
                          </a:effectLst>
                        </a:rPr>
                        <a:t>Kdo hradí náklady na odstranění stavby?</a:t>
                      </a:r>
                      <a:endParaRPr lang="cs-CZ" dirty="0">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c>
                  <a:txBody>
                    <a:bodyPr/>
                    <a:lstStyle/>
                    <a:p>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r>
              <a:tr h="471996">
                <a:tc>
                  <a:txBody>
                    <a:bodyPr/>
                    <a:lstStyle/>
                    <a:p>
                      <a:pPr marL="0" indent="0">
                        <a:buFont typeface="+mj-lt"/>
                        <a:buNone/>
                      </a:pPr>
                      <a:r>
                        <a:rPr lang="cs-CZ" dirty="0" smtClean="0">
                          <a:effectLst>
                            <a:outerShdw blurRad="38100" dist="38100" dir="2700000" algn="tl">
                              <a:srgbClr val="000000">
                                <a:alpha val="43137"/>
                              </a:srgbClr>
                            </a:outerShdw>
                          </a:effectLst>
                        </a:rPr>
                        <a:t>2.   Může</a:t>
                      </a:r>
                      <a:r>
                        <a:rPr lang="cs-CZ" baseline="0" dirty="0" smtClean="0">
                          <a:effectLst>
                            <a:outerShdw blurRad="38100" dist="38100" dir="2700000" algn="tl">
                              <a:srgbClr val="000000">
                                <a:alpha val="43137"/>
                              </a:srgbClr>
                            </a:outerShdw>
                          </a:effectLst>
                        </a:rPr>
                        <a:t> pracovník pracovat sám?</a:t>
                      </a:r>
                      <a:endParaRPr lang="cs-CZ" dirty="0">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c>
                  <a:txBody>
                    <a:bodyPr/>
                    <a:lstStyle/>
                    <a:p>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r>
              <a:tr h="471996">
                <a:tc>
                  <a:txBody>
                    <a:bodyPr/>
                    <a:lstStyle/>
                    <a:p>
                      <a:pPr marL="342900" indent="-342900">
                        <a:buAutoNum type="arabicPeriod" startAt="3"/>
                      </a:pPr>
                      <a:r>
                        <a:rPr lang="cs-CZ" dirty="0" smtClean="0">
                          <a:effectLst>
                            <a:outerShdw blurRad="38100" dist="38100" dir="2700000" algn="tl">
                              <a:srgbClr val="000000">
                                <a:alpha val="43137"/>
                              </a:srgbClr>
                            </a:outerShdw>
                          </a:effectLst>
                        </a:rPr>
                        <a:t>Jaký</a:t>
                      </a:r>
                      <a:r>
                        <a:rPr lang="cs-CZ" baseline="0" dirty="0" smtClean="0">
                          <a:effectLst>
                            <a:outerShdw blurRad="38100" dist="38100" dir="2700000" algn="tl">
                              <a:srgbClr val="000000">
                                <a:alpha val="43137"/>
                              </a:srgbClr>
                            </a:outerShdw>
                          </a:effectLst>
                        </a:rPr>
                        <a:t> typ bourání nelze použít při bourání plechové střechy?</a:t>
                      </a:r>
                      <a:endParaRPr lang="cs-CZ" dirty="0" smtClean="0">
                        <a:effectLst>
                          <a:outerShdw blurRad="38100" dist="38100" dir="2700000" algn="tl">
                            <a:srgbClr val="000000">
                              <a:alpha val="43137"/>
                            </a:srgbClr>
                          </a:outerShdw>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c>
                  <a:txBody>
                    <a:bodyPr/>
                    <a:lstStyle/>
                    <a:p>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r>
              <a:tr h="471996">
                <a:tc>
                  <a:txBody>
                    <a:bodyPr/>
                    <a:lstStyle/>
                    <a:p>
                      <a:r>
                        <a:rPr lang="cs-CZ" dirty="0" smtClean="0">
                          <a:effectLst>
                            <a:outerShdw blurRad="38100" dist="38100" dir="2700000" algn="tl">
                              <a:srgbClr val="000000">
                                <a:alpha val="43137"/>
                              </a:srgbClr>
                            </a:outerShdw>
                          </a:effectLst>
                        </a:rPr>
                        <a:t>4.   Jak</a:t>
                      </a:r>
                      <a:r>
                        <a:rPr lang="cs-CZ" baseline="0" dirty="0" smtClean="0">
                          <a:effectLst>
                            <a:outerShdw blurRad="38100" dist="38100" dir="2700000" algn="tl">
                              <a:srgbClr val="000000">
                                <a:alpha val="43137"/>
                              </a:srgbClr>
                            </a:outerShdw>
                          </a:effectLst>
                        </a:rPr>
                        <a:t> se provádí ruční bourání, kterým  </a:t>
                      </a:r>
                    </a:p>
                    <a:p>
                      <a:r>
                        <a:rPr lang="cs-CZ" baseline="0" dirty="0" smtClean="0">
                          <a:effectLst>
                            <a:outerShdw blurRad="38100" dist="38100" dir="2700000" algn="tl">
                              <a:srgbClr val="000000">
                                <a:alpha val="43137"/>
                              </a:srgbClr>
                            </a:outerShdw>
                          </a:effectLst>
                        </a:rPr>
                        <a:t>       směrem?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c>
                  <a:txBody>
                    <a:bodyPr/>
                    <a:lstStyle/>
                    <a:p>
                      <a:endParaRPr lang="cs-CZ"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prst="convex"/>
                      <a:lightRig rig="flood" dir="t"/>
                    </a:cell3D>
                  </a:tcPr>
                </a:tc>
              </a:tr>
            </a:tbl>
          </a:graphicData>
        </a:graphic>
      </p:graphicFrame>
      <p:sp>
        <p:nvSpPr>
          <p:cNvPr id="9" name="TextovéPole 8"/>
          <p:cNvSpPr txBox="1"/>
          <p:nvPr/>
        </p:nvSpPr>
        <p:spPr>
          <a:xfrm>
            <a:off x="4608004" y="1547500"/>
            <a:ext cx="4068452" cy="369332"/>
          </a:xfrm>
          <a:prstGeom prst="rect">
            <a:avLst/>
          </a:prstGeom>
          <a:noFill/>
        </p:spPr>
        <p:txBody>
          <a:bodyPr wrap="square" rtlCol="0">
            <a:spAutoFit/>
          </a:bodyPr>
          <a:lstStyle/>
          <a:p>
            <a:r>
              <a:rPr lang="cs-CZ" dirty="0" smtClean="0"/>
              <a:t>Vlastník stavby</a:t>
            </a:r>
            <a:endParaRPr lang="cs-CZ" dirty="0"/>
          </a:p>
        </p:txBody>
      </p:sp>
      <p:sp>
        <p:nvSpPr>
          <p:cNvPr id="10" name="TextovéPole 9"/>
          <p:cNvSpPr txBox="1"/>
          <p:nvPr/>
        </p:nvSpPr>
        <p:spPr>
          <a:xfrm>
            <a:off x="4654015" y="2195572"/>
            <a:ext cx="4068452" cy="369332"/>
          </a:xfrm>
          <a:prstGeom prst="rect">
            <a:avLst/>
          </a:prstGeom>
          <a:noFill/>
        </p:spPr>
        <p:txBody>
          <a:bodyPr wrap="square" rtlCol="0">
            <a:spAutoFit/>
          </a:bodyPr>
          <a:lstStyle/>
          <a:p>
            <a:r>
              <a:rPr lang="cs-CZ" dirty="0" smtClean="0"/>
              <a:t>Ne</a:t>
            </a:r>
            <a:endParaRPr lang="cs-CZ" dirty="0"/>
          </a:p>
        </p:txBody>
      </p:sp>
      <p:sp>
        <p:nvSpPr>
          <p:cNvPr id="11" name="TextovéPole 10"/>
          <p:cNvSpPr txBox="1"/>
          <p:nvPr/>
        </p:nvSpPr>
        <p:spPr>
          <a:xfrm>
            <a:off x="4692836" y="2699628"/>
            <a:ext cx="3983620" cy="369332"/>
          </a:xfrm>
          <a:prstGeom prst="rect">
            <a:avLst/>
          </a:prstGeom>
          <a:noFill/>
        </p:spPr>
        <p:txBody>
          <a:bodyPr wrap="square" rtlCol="0">
            <a:spAutoFit/>
          </a:bodyPr>
          <a:lstStyle/>
          <a:p>
            <a:r>
              <a:rPr lang="cs-CZ" dirty="0" smtClean="0"/>
              <a:t>výbušniny</a:t>
            </a:r>
            <a:endParaRPr lang="cs-CZ" dirty="0"/>
          </a:p>
        </p:txBody>
      </p:sp>
      <p:sp>
        <p:nvSpPr>
          <p:cNvPr id="12" name="TextovéPole 11"/>
          <p:cNvSpPr txBox="1"/>
          <p:nvPr/>
        </p:nvSpPr>
        <p:spPr>
          <a:xfrm>
            <a:off x="4692836" y="3284984"/>
            <a:ext cx="3551572" cy="369332"/>
          </a:xfrm>
          <a:prstGeom prst="rect">
            <a:avLst/>
          </a:prstGeom>
          <a:noFill/>
        </p:spPr>
        <p:txBody>
          <a:bodyPr wrap="square" rtlCol="0">
            <a:spAutoFit/>
          </a:bodyPr>
          <a:lstStyle/>
          <a:p>
            <a:r>
              <a:rPr lang="cs-CZ" dirty="0"/>
              <a:t>od shora dolů, vertikálním směrem</a:t>
            </a:r>
          </a:p>
        </p:txBody>
      </p:sp>
      <p:sp>
        <p:nvSpPr>
          <p:cNvPr id="16" name="Nadpis 1"/>
          <p:cNvSpPr txBox="1">
            <a:spLocks/>
          </p:cNvSpPr>
          <p:nvPr/>
        </p:nvSpPr>
        <p:spPr>
          <a:xfrm>
            <a:off x="457200" y="188640"/>
            <a:ext cx="8229600" cy="634082"/>
          </a:xfrm>
          <a:prstGeom prst="rect">
            <a:avLst/>
          </a:prstGeom>
          <a:solidFill>
            <a:schemeClr val="accent3">
              <a:lumMod val="40000"/>
              <a:lumOff val="60000"/>
            </a:schemeClr>
          </a:solidFill>
          <a:ln>
            <a:solidFill>
              <a:srgbClr val="002060"/>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2400" b="1" dirty="0">
                <a:ln w="12700">
                  <a:solidFill>
                    <a:schemeClr val="tx2">
                      <a:satMod val="155000"/>
                    </a:schemeClr>
                  </a:solidFill>
                  <a:prstDash val="solid"/>
                </a:ln>
                <a:solidFill>
                  <a:schemeClr val="bg2">
                    <a:lumMod val="25000"/>
                  </a:schemeClr>
                </a:solidFill>
                <a:effectLst>
                  <a:outerShdw blurRad="41275" dist="20320" dir="1800000" algn="tl" rotWithShape="0">
                    <a:srgbClr val="000000">
                      <a:alpha val="40000"/>
                    </a:srgbClr>
                  </a:outerShdw>
                </a:effectLst>
              </a:rPr>
              <a:t>BOZP při bourání budov</a:t>
            </a:r>
          </a:p>
        </p:txBody>
      </p:sp>
      <p:sp>
        <p:nvSpPr>
          <p:cNvPr id="18" name="TextovéPole 17"/>
          <p:cNvSpPr txBox="1"/>
          <p:nvPr/>
        </p:nvSpPr>
        <p:spPr>
          <a:xfrm>
            <a:off x="457200" y="5877272"/>
            <a:ext cx="8265267" cy="36933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cs-CZ" b="1" dirty="0" smtClean="0">
                <a:solidFill>
                  <a:schemeClr val="tx1"/>
                </a:solidFill>
              </a:rPr>
              <a:t>Použité zdroje:  archiv autora, www.wikipedia.cz</a:t>
            </a:r>
            <a:endParaRPr lang="cs-CZ" b="1" dirty="0">
              <a:solidFill>
                <a:schemeClr val="tx1"/>
              </a:solidFill>
            </a:endParaRPr>
          </a:p>
        </p:txBody>
      </p:sp>
    </p:spTree>
    <p:extLst>
      <p:ext uri="{BB962C8B-B14F-4D97-AF65-F5344CB8AC3E}">
        <p14:creationId xmlns:p14="http://schemas.microsoft.com/office/powerpoint/2010/main" val="20429721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in)">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5"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000"/>
                                        <p:tgtEl>
                                          <p:spTgt spid="12"/>
                                        </p:tgtEl>
                                      </p:cBhvr>
                                    </p:animEffect>
                                    <p:anim calcmode="lin" valueType="num">
                                      <p:cBhvr>
                                        <p:cTn id="38" dur="2000" fill="hold"/>
                                        <p:tgtEl>
                                          <p:spTgt spid="12"/>
                                        </p:tgtEl>
                                        <p:attrNameLst>
                                          <p:attrName>ppt_w</p:attrName>
                                        </p:attrNameLst>
                                      </p:cBhvr>
                                      <p:tavLst>
                                        <p:tav tm="0" fmla="#ppt_w*sin(2.5*pi*$)">
                                          <p:val>
                                            <p:fltVal val="0"/>
                                          </p:val>
                                        </p:tav>
                                        <p:tav tm="100000">
                                          <p:val>
                                            <p:fltVal val="1"/>
                                          </p:val>
                                        </p:tav>
                                      </p:tavLst>
                                    </p:anim>
                                    <p:anim calcmode="lin" valueType="num">
                                      <p:cBhvr>
                                        <p:cTn id="3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195</TotalTime>
  <Words>472</Words>
  <Application>Microsoft Office PowerPoint</Application>
  <PresentationFormat>Předvádění na obrazovce (4:3)</PresentationFormat>
  <Paragraphs>62</Paragraphs>
  <Slides>5</Slides>
  <Notes>0</Notes>
  <HiddenSlides>0</HiddenSlides>
  <MMClips>0</MMClips>
  <ScaleCrop>false</ScaleCrop>
  <HeadingPairs>
    <vt:vector size="4" baseType="variant">
      <vt:variant>
        <vt:lpstr>Motiv</vt:lpstr>
      </vt:variant>
      <vt:variant>
        <vt:i4>1</vt:i4>
      </vt:variant>
      <vt:variant>
        <vt:lpstr>Nadpisy snímků</vt:lpstr>
      </vt:variant>
      <vt:variant>
        <vt:i4>5</vt:i4>
      </vt:variant>
    </vt:vector>
  </HeadingPairs>
  <TitlesOfParts>
    <vt:vector size="6" baseType="lpstr">
      <vt:lpstr>Motiv systému Office</vt:lpstr>
      <vt:lpstr>Prezentace aplikace PowerPoint</vt:lpstr>
      <vt:lpstr>BOZP při bourání budov</vt:lpstr>
      <vt:lpstr>BOZP při bourání budov</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1</dc:creator>
  <cp:lastModifiedBy>1</cp:lastModifiedBy>
  <cp:revision>1</cp:revision>
  <dcterms:created xsi:type="dcterms:W3CDTF">2013-05-16T13:17:30Z</dcterms:created>
  <dcterms:modified xsi:type="dcterms:W3CDTF">2013-05-16T16:33:05Z</dcterms:modified>
</cp:coreProperties>
</file>