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8046E-8CB3-458F-99DD-3D757996E79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55996-533B-4F4C-B710-8BA5D9C19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7829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8046E-8CB3-458F-99DD-3D757996E79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55996-533B-4F4C-B710-8BA5D9C19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56947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8046E-8CB3-458F-99DD-3D757996E79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55996-533B-4F4C-B710-8BA5D9C19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22583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8046E-8CB3-458F-99DD-3D757996E79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55996-533B-4F4C-B710-8BA5D9C19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3721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8046E-8CB3-458F-99DD-3D757996E79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55996-533B-4F4C-B710-8BA5D9C19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49504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8046E-8CB3-458F-99DD-3D757996E79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55996-533B-4F4C-B710-8BA5D9C19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6675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8046E-8CB3-458F-99DD-3D757996E79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55996-533B-4F4C-B710-8BA5D9C19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7430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8046E-8CB3-458F-99DD-3D757996E79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55996-533B-4F4C-B710-8BA5D9C19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03294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8046E-8CB3-458F-99DD-3D757996E79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55996-533B-4F4C-B710-8BA5D9C19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9935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8046E-8CB3-458F-99DD-3D757996E79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55996-533B-4F4C-B710-8BA5D9C19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441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8046E-8CB3-458F-99DD-3D757996E79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55996-533B-4F4C-B710-8BA5D9C19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7531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B8046E-8CB3-458F-99DD-3D757996E79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D55996-533B-4F4C-B710-8BA5D9C19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9677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556792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Hydroizolace postup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8086898"/>
              </p:ext>
            </p:extLst>
          </p:nvPr>
        </p:nvGraphicFramePr>
        <p:xfrm>
          <a:off x="539552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VY_32_INOVACE_MA_ZP_07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</a:t>
                      </a:r>
                      <a:r>
                        <a:rPr lang="cs-CZ" sz="1200" baseline="0" smtClean="0"/>
                        <a:t>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listopad 2</a:t>
                      </a:r>
                      <a:r>
                        <a:rPr lang="cs-CZ" dirty="0" smtClean="0"/>
                        <a:t>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3818282"/>
              </p:ext>
            </p:extLst>
          </p:nvPr>
        </p:nvGraphicFramePr>
        <p:xfrm>
          <a:off x="539552" y="5373216"/>
          <a:ext cx="8064896" cy="12241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64896"/>
              </a:tblGrid>
              <a:tr h="410294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13842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postupu při provádění hydroizolace.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7215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Hydroizolace postup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67544" y="1196752"/>
            <a:ext cx="4320480" cy="193899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b="1" u="sng" dirty="0" smtClean="0"/>
              <a:t>Způsoby omezování vlhkosti ve zdivu</a:t>
            </a:r>
            <a:endParaRPr lang="cs-CZ" sz="2000" b="1" u="sng" dirty="0"/>
          </a:p>
          <a:p>
            <a:pPr marL="342900" indent="-342900" algn="just">
              <a:buFont typeface="Wingdings" pitchFamily="2" charset="2"/>
              <a:buChar char="q"/>
            </a:pPr>
            <a:r>
              <a:rPr lang="cs-CZ" sz="2000" dirty="0" smtClean="0"/>
              <a:t>vložení nové izolace</a:t>
            </a:r>
          </a:p>
          <a:p>
            <a:pPr marL="342900" indent="-342900" algn="just">
              <a:buFont typeface="Wingdings" pitchFamily="2" charset="2"/>
              <a:buChar char="q"/>
            </a:pPr>
            <a:r>
              <a:rPr lang="cs-CZ" sz="2000" dirty="0" smtClean="0"/>
              <a:t>Odvětrání vlhkosti</a:t>
            </a:r>
          </a:p>
          <a:p>
            <a:pPr marL="342900" indent="-342900" algn="just">
              <a:buFont typeface="Wingdings" pitchFamily="2" charset="2"/>
              <a:buChar char="q"/>
            </a:pPr>
            <a:r>
              <a:rPr lang="cs-CZ" sz="2000" dirty="0" smtClean="0"/>
              <a:t>Vytvoření zábrany chemickou cestou</a:t>
            </a:r>
          </a:p>
          <a:p>
            <a:pPr marL="342900" indent="-342900" algn="just">
              <a:buFont typeface="Wingdings" pitchFamily="2" charset="2"/>
              <a:buChar char="q"/>
            </a:pPr>
            <a:r>
              <a:rPr lang="cs-CZ" sz="2000" dirty="0" smtClean="0"/>
              <a:t>Využití elektrokinetických jevů</a:t>
            </a:r>
            <a:endParaRPr lang="cs-CZ" sz="2000" dirty="0"/>
          </a:p>
          <a:p>
            <a:pPr marL="342900" indent="-342900" algn="just">
              <a:buFont typeface="Wingdings" pitchFamily="2" charset="2"/>
              <a:buChar char="q"/>
            </a:pPr>
            <a:r>
              <a:rPr lang="cs-CZ" sz="2000" dirty="0" smtClean="0"/>
              <a:t>drenáže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0632758"/>
              </p:ext>
            </p:extLst>
          </p:nvPr>
        </p:nvGraphicFramePr>
        <p:xfrm>
          <a:off x="467544" y="3873584"/>
          <a:ext cx="8208912" cy="265176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8208912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Technologický</a:t>
                      </a:r>
                      <a:r>
                        <a:rPr lang="cs-CZ" baseline="0" dirty="0" smtClean="0"/>
                        <a:t> postup vkládání nové vodorovné izolace</a:t>
                      </a:r>
                      <a:endParaRPr lang="cs-CZ" dirty="0"/>
                    </a:p>
                  </a:txBody>
                  <a:tcPr/>
                </a:tc>
              </a:tr>
              <a:tr h="138296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b="0" baseline="0" dirty="0" smtClean="0"/>
                        <a:t>Provádí se na ložné spáře základového zdiva</a:t>
                      </a:r>
                    </a:p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b="0" baseline="0" dirty="0" smtClean="0"/>
                        <a:t>Vyhledáme ložnou spáru tak, že odstraníme omítku</a:t>
                      </a:r>
                    </a:p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b="0" baseline="0" dirty="0" smtClean="0"/>
                        <a:t>V rozích vysekáme 1 metr dlouhé otvory vysoké o velikosti 1 cihly</a:t>
                      </a:r>
                    </a:p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b="0" baseline="0" dirty="0" smtClean="0"/>
                        <a:t>Ložnou spáru vyrovnáme maltou</a:t>
                      </a:r>
                    </a:p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b="0" baseline="0" dirty="0" smtClean="0"/>
                        <a:t>Vložíme izolační materiál – asfaltové pásy, hliníkové plechy, pásy z PVC</a:t>
                      </a:r>
                    </a:p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b="0" baseline="0" dirty="0" smtClean="0"/>
                        <a:t>Spoje natavujeme nebo slepíme</a:t>
                      </a:r>
                    </a:p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b="0" baseline="0" dirty="0" smtClean="0"/>
                        <a:t>Poté dozdíme cihlami na cementovou maltu</a:t>
                      </a:r>
                    </a:p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b="0" baseline="0" dirty="0" smtClean="0"/>
                        <a:t>Potom celý postup opakujeme vždy po 1 metru vždy po dostatečném zatvrdnutí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1\Desktop\DUM obrázky\2013-01-02\DSC0106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080120"/>
            <a:ext cx="3419872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2221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3" name="Tabulka 5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7440876"/>
              </p:ext>
            </p:extLst>
          </p:nvPr>
        </p:nvGraphicFramePr>
        <p:xfrm>
          <a:off x="467544" y="980728"/>
          <a:ext cx="3456384" cy="33070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3456384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Vkládání nové izolace do cihelné spáry vyříznuté v maltové vrstvě frézou, která se podobá motorové pile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Spára se vyřezává po částech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Vložení izolace, 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Uklínování zdiva klínky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Vyplnění maltou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Vyříznutí další části zdiva, opakuje se postup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64859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Hydroizolace postup </a:t>
            </a: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3926419"/>
              </p:ext>
            </p:extLst>
          </p:nvPr>
        </p:nvGraphicFramePr>
        <p:xfrm>
          <a:off x="467544" y="4437112"/>
          <a:ext cx="3456384" cy="2286000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3456384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Podřezání zdí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Provádí se na základech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0" baseline="0" dirty="0" smtClean="0"/>
                        <a:t>Do vyřezané mezery se vkládá folie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Na zdivo se nanáší sanační omítka, která nevlhne , neopadává</a:t>
                      </a:r>
                      <a:endParaRPr lang="cs-CZ" b="0" baseline="0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9128541"/>
              </p:ext>
            </p:extLst>
          </p:nvPr>
        </p:nvGraphicFramePr>
        <p:xfrm>
          <a:off x="4139952" y="980728"/>
          <a:ext cx="4536504" cy="285496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536504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Kamenné zdivo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Ložná spára není rovná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0" baseline="0" dirty="0" smtClean="0"/>
                        <a:t>Vyvrtá se otvor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Provleče se ocelové lanko s diamantovými  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      kuličkami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-    Strojovým otáčením lanka se vyřízne spára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-    Vložení folie, spára se zajistí klínky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-    Spára se zapraví maltou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" name="Picture 2" descr="C:\Users\1\Desktop\DUM obrázky\2012-12-11\02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23" b="20909"/>
          <a:stretch/>
        </p:blipFill>
        <p:spPr bwMode="auto">
          <a:xfrm>
            <a:off x="4067944" y="4005064"/>
            <a:ext cx="4608512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2575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Hydroizolace postup 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3142600"/>
              </p:ext>
            </p:extLst>
          </p:nvPr>
        </p:nvGraphicFramePr>
        <p:xfrm>
          <a:off x="467544" y="1052736"/>
          <a:ext cx="8208912" cy="521716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8208912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Vkládání nové svislé izolace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Je nutné zabránit styku zdiva s vlhkou zeminou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1" baseline="0" dirty="0" smtClean="0"/>
                        <a:t>Proudění vzduchu</a:t>
                      </a:r>
                      <a:r>
                        <a:rPr lang="cs-CZ" b="0" baseline="0" dirty="0" smtClean="0"/>
                        <a:t>  zprostředkovává odpařování vody ze zdiva</a:t>
                      </a:r>
                      <a:endParaRPr lang="cs-CZ" b="1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Drenáž</a:t>
                      </a:r>
                      <a:r>
                        <a:rPr lang="cs-CZ" b="0" baseline="0" dirty="0" smtClean="0"/>
                        <a:t> kolem budovy – v hloubce základové spáry, voda se odvání přes šachty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      do kanalizace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Větrací kanálky </a:t>
                      </a:r>
                      <a:r>
                        <a:rPr lang="cs-CZ" b="0" baseline="0" dirty="0" smtClean="0"/>
                        <a:t>– vyvrtají se ve zdivu a zakryjí mřížkami, použití u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      nepodsklepených budov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Technologický postup:</a:t>
                      </a:r>
                    </a:p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b="0" baseline="0" dirty="0" smtClean="0"/>
                        <a:t>Odkope se zemina podíl zdi, zdivo se očistí</a:t>
                      </a:r>
                    </a:p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b="0" baseline="0" dirty="0" smtClean="0"/>
                        <a:t>Provede se zatřená omítka, </a:t>
                      </a:r>
                    </a:p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b="0" baseline="0" dirty="0" smtClean="0"/>
                        <a:t>Penetrace omítky</a:t>
                      </a:r>
                    </a:p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b="0" baseline="0" dirty="0" smtClean="0"/>
                        <a:t>Nataví se asfaltový izolační pás, dvojitá vrstva</a:t>
                      </a:r>
                    </a:p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b="0" baseline="0" dirty="0" smtClean="0"/>
                        <a:t>Izolační pás končí cca 0,5 m nad terénem</a:t>
                      </a:r>
                    </a:p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b="0" baseline="0" dirty="0" smtClean="0"/>
                        <a:t>Provede se izolační přizdívka</a:t>
                      </a:r>
                    </a:p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b="0" baseline="0" dirty="0" smtClean="0"/>
                        <a:t>Přisype se propustná drť, kamenivo</a:t>
                      </a:r>
                    </a:p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b="0" baseline="0" dirty="0" smtClean="0"/>
                        <a:t>Na izolaci přilepíme síťovinu z PVC</a:t>
                      </a:r>
                    </a:p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b="0" baseline="0" dirty="0" smtClean="0"/>
                        <a:t>Provede se omítka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1\Desktop\DUM obrázky\2013-01-02\DSC0103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09" r="7609"/>
          <a:stretch/>
        </p:blipFill>
        <p:spPr bwMode="auto">
          <a:xfrm>
            <a:off x="5364088" y="3429000"/>
            <a:ext cx="3302759" cy="2870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1163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1\Desktop\DUM obrázky\2013-01-02\DSC0103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124744"/>
            <a:ext cx="3648405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20263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Hydroizolace postup </a:t>
            </a: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7011731"/>
              </p:ext>
            </p:extLst>
          </p:nvPr>
        </p:nvGraphicFramePr>
        <p:xfrm>
          <a:off x="467544" y="1152912"/>
          <a:ext cx="4536504" cy="211836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4536504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Svislá izolace vzduchovou mezerou ve vnějším líci zdiva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Odkope se zemina, rozšíří se základ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0" baseline="0" dirty="0" smtClean="0"/>
                        <a:t>Přistaví se opěrná příčka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Mezi zdí a příčkou proudí vzduch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Otvory se opatří mřížkou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9184916"/>
              </p:ext>
            </p:extLst>
          </p:nvPr>
        </p:nvGraphicFramePr>
        <p:xfrm>
          <a:off x="4840688" y="4797152"/>
          <a:ext cx="3979784" cy="192024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3979784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Vkládání  plastové folie z polyuretanu s vytvarovanými nopy (nopová folie)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Vytváří vzduchovou mezeru, která odvádí vlhkost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0" baseline="0" dirty="0" smtClean="0"/>
                        <a:t>Provádí se z vnější strany se štěrkovou drenáží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" name="Picture 2" descr="C:\Users\1\Desktop\foto dumy\SAM_033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501008"/>
            <a:ext cx="4355976" cy="3266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5630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1340768"/>
            <a:ext cx="7632848" cy="452431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/>
              <a:t>otázka:  Vyjmenujte způsoby omezování vlhkosti ve zdivu</a:t>
            </a:r>
            <a:endParaRPr lang="cs-CZ" b="1" dirty="0"/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2.   otázka:   Kdy se používá ocelové lanko s diamantovými kuličkami?</a:t>
            </a: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6300028"/>
            <a:ext cx="762031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</a:t>
            </a:r>
            <a:r>
              <a:rPr lang="cs-CZ" b="1" smtClean="0">
                <a:solidFill>
                  <a:schemeClr val="tx1"/>
                </a:solidFill>
              </a:rPr>
              <a:t>:   vlastní </a:t>
            </a:r>
            <a:r>
              <a:rPr lang="cs-CZ" b="1" dirty="0" smtClean="0">
                <a:solidFill>
                  <a:schemeClr val="tx1"/>
                </a:solidFill>
              </a:rPr>
              <a:t>zdroje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862628" y="2224916"/>
            <a:ext cx="3869612" cy="1708140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Vložení</a:t>
            </a:r>
            <a:r>
              <a:rPr lang="cs-CZ" dirty="0" smtClean="0"/>
              <a:t> </a:t>
            </a:r>
            <a:r>
              <a:rPr lang="cs-CZ" dirty="0">
                <a:solidFill>
                  <a:schemeClr val="tx1"/>
                </a:solidFill>
              </a:rPr>
              <a:t>nové </a:t>
            </a:r>
            <a:r>
              <a:rPr lang="cs-CZ" dirty="0" smtClean="0">
                <a:solidFill>
                  <a:schemeClr val="tx1"/>
                </a:solidFill>
              </a:rPr>
              <a:t>izolace,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Odvětrání </a:t>
            </a:r>
            <a:r>
              <a:rPr lang="cs-CZ" dirty="0">
                <a:solidFill>
                  <a:schemeClr val="tx1"/>
                </a:solidFill>
              </a:rPr>
              <a:t>vlhkosti</a:t>
            </a:r>
          </a:p>
          <a:p>
            <a:r>
              <a:rPr lang="cs-CZ" dirty="0">
                <a:solidFill>
                  <a:schemeClr val="tx1"/>
                </a:solidFill>
              </a:rPr>
              <a:t>Vytvoření zábrany chemickou </a:t>
            </a:r>
            <a:r>
              <a:rPr lang="cs-CZ" dirty="0" smtClean="0">
                <a:solidFill>
                  <a:schemeClr val="tx1"/>
                </a:solidFill>
              </a:rPr>
              <a:t>cestou využití elektrokinetických jevů, drenáže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862628" y="4869160"/>
            <a:ext cx="3869612" cy="504056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Při vyříznutí spáry u kamenného zdiva</a:t>
            </a:r>
            <a:endParaRPr lang="cs-CZ" b="1" dirty="0">
              <a:solidFill>
                <a:schemeClr val="tx1"/>
              </a:solidFill>
              <a:effectLst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Hydroizolace postup</a:t>
            </a:r>
          </a:p>
        </p:txBody>
      </p:sp>
    </p:spTree>
    <p:extLst>
      <p:ext uri="{BB962C8B-B14F-4D97-AF65-F5344CB8AC3E}">
        <p14:creationId xmlns:p14="http://schemas.microsoft.com/office/powerpoint/2010/main" val="4064398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animBg="1"/>
      <p:bldP spid="10" grpId="0" build="p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475</Words>
  <Application>Microsoft Office PowerPoint</Application>
  <PresentationFormat>Předvádění na obrazovce (4:3)</PresentationFormat>
  <Paragraphs>100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Hydroizolace postup</vt:lpstr>
      <vt:lpstr>Hydroizolace postup </vt:lpstr>
      <vt:lpstr>Hydroizolace postup </vt:lpstr>
      <vt:lpstr>Hydroizolace postup </vt:lpstr>
      <vt:lpstr>Hydroizolace postup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2012-11-22T14:11:15Z</dcterms:created>
  <dcterms:modified xsi:type="dcterms:W3CDTF">2012-11-22T17:28:58Z</dcterms:modified>
</cp:coreProperties>
</file>