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31511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8148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601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982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338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975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027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96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170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90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591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B03D1C-7171-41E5-8561-FA6D4DD3F451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E16059-30AA-42A0-A58F-73EDCED013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263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postup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 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Tepelných </a:t>
            </a: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izolací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919609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VY_32_INOVACE_MA_ZP_13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8417927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jednotlivých druhů tepelných izolací a materiálů.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676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tepelných izolací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196752"/>
            <a:ext cx="8208912" cy="110799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 smtClean="0"/>
              <a:t>Účel tepelných izolací:</a:t>
            </a:r>
            <a:r>
              <a:rPr lang="cs-CZ" sz="2200" dirty="0" smtClean="0"/>
              <a:t> 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dirty="0" smtClean="0"/>
              <a:t>Šetření tepelnou energií, dosažení co nejnižší spotřeby na vytápění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4" y="2507992"/>
            <a:ext cx="8204172" cy="178510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200" b="1" u="sng" dirty="0"/>
              <a:t>Zateplovací systémy </a:t>
            </a:r>
            <a:r>
              <a:rPr lang="cs-CZ" sz="2200" dirty="0"/>
              <a:t>se skládají z: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/>
              <a:t>Tepelně izolační vrstvy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/>
              <a:t>Krycí vrstvy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/>
              <a:t>Těsnícího materiálu</a:t>
            </a:r>
          </a:p>
          <a:p>
            <a:pPr marL="800100" lvl="1" indent="-342900">
              <a:buFont typeface="Wingdings" pitchFamily="2" charset="2"/>
              <a:buChar char="§"/>
            </a:pPr>
            <a:r>
              <a:rPr lang="cs-CZ" sz="2200" dirty="0"/>
              <a:t>Materiálu pro úpravu vnějších nebo vnitřních povrchů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1764" y="4509120"/>
            <a:ext cx="8204172" cy="212365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200" dirty="0" smtClean="0"/>
              <a:t>Tepelné izolace novostaveb a dodatečné izolace starších budov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dirty="0" smtClean="0"/>
              <a:t>Konstrukce je nutné izolovat v místech, kde vzniká </a:t>
            </a:r>
            <a:r>
              <a:rPr lang="cs-CZ" sz="2200" b="1" u="sng" dirty="0" smtClean="0"/>
              <a:t>tepelný most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b="1" u="sng" dirty="0" smtClean="0"/>
              <a:t>Tepelný most </a:t>
            </a:r>
            <a:r>
              <a:rPr lang="cs-CZ" sz="2200" dirty="0" smtClean="0"/>
              <a:t>vzniká v místech konstrukce, kde se nachází hmota, která lépe vede teplo, potom se na tomto místě sráží vlhkost a tvoří se plíseň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200" dirty="0" smtClean="0"/>
              <a:t>K zabránění tepelných mostů se používají tepelně izolační desky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9918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tepelných izolací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980728"/>
            <a:ext cx="4109628" cy="37856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Tepelné izolace podzemních částí budov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Používají se proti pronikání chladu z terénu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Jedná se o podlahy v suterénu nebo nad nevytápěnými místnostmi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Postup</a:t>
            </a:r>
            <a:r>
              <a:rPr lang="cs-CZ" sz="2000" dirty="0" smtClean="0"/>
              <a:t> </a:t>
            </a:r>
            <a:r>
              <a:rPr lang="cs-CZ" sz="2000" dirty="0" smtClean="0"/>
              <a:t>tepelně izolační vrstvy: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Podkladní beton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Hydroizolace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Tepelně izolační desky</a:t>
            </a:r>
          </a:p>
          <a:p>
            <a:pPr marL="742950" lvl="1" indent="-285750">
              <a:buFont typeface="Wingdings" pitchFamily="2" charset="2"/>
              <a:buChar char="§"/>
            </a:pPr>
            <a:r>
              <a:rPr lang="cs-CZ" sz="2000" dirty="0" smtClean="0"/>
              <a:t>Betonový potěr min. 40 mm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869160"/>
            <a:ext cx="8219256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Tepelné izolace podlah a stropů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Zlepšuje kročejovou neprůzvučnost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Jako materiál se používá pěnový polystyren, který má značnou odolnost proti zatížení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Rohože z minerální, skleněné nebo čedičové vlny – pokládají se na nosnou konstrukci</a:t>
            </a:r>
          </a:p>
        </p:txBody>
      </p:sp>
      <p:pic>
        <p:nvPicPr>
          <p:cNvPr id="1026" name="Picture 2" descr="C:\Users\1\Desktop\foto dumy\SAM_03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80728"/>
            <a:ext cx="3970784" cy="378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179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tepelných izolací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980728"/>
            <a:ext cx="8199432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Tepelné izolace stěn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U příček a podhledů zajišťuje ochranu proti hluku a požární bezpečnost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Příčky jsou stavěny z ocelových profilů nebo dřevěných hranolů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Mezi ně se vkládají tepelně izolační desky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Stěna se dokončí přivrtáním sádrokartonových desek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Venkovní zdi se zateplují většinou sádrokartonovými deskami, v dnešní době s tloušťkou i 20 cm, sádrokarton se zapraví lepidlem s perlinkou, nanese se omítka</a:t>
            </a:r>
          </a:p>
        </p:txBody>
      </p:sp>
      <p:pic>
        <p:nvPicPr>
          <p:cNvPr id="4098" name="Picture 2" descr="C:\Users\1\Desktop\DUM obrázky\2013-01-28\DSC012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3744416"/>
            <a:ext cx="4680519" cy="2924944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1\Desktop\DUM obrázky\2013-01-28\DSC0122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14" t="11684" r="2476" b="-11684"/>
          <a:stretch/>
        </p:blipFill>
        <p:spPr bwMode="auto">
          <a:xfrm rot="5400000">
            <a:off x="5444731" y="3447117"/>
            <a:ext cx="2925573" cy="3518914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595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Druhy tepelných izolací a materiálů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2-04\DSC0134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96752"/>
            <a:ext cx="7308812" cy="548160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315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tepelných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izolací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124744"/>
            <a:ext cx="4824536" cy="563231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Tepelné izolace střech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Tepelná izolace se vkládá mezi krokve – používají se desky z minerální vlny, jejich tloušťka je o něco nižší než krokve – s provětrávanou mezerou, nebo se jejich tloušťka rovná výšce krokve bez provětrávání. Nejprve se připevní parozábrana a potom se provede podhled palubkami nebo sádrokartonovými deskami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Tepelná izolace se pokládá na bednění, které je přibité na krokvích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Ploché střechy se izolují deskami z minerální vlny se zvýšenou únosností, na betonový nebo dřevěný podklad se položí desky, na to se natavuje asfaltový lepenkový pás, dnes se používají folie – např.  </a:t>
            </a:r>
            <a:r>
              <a:rPr lang="cs-CZ" sz="2000" dirty="0" err="1" smtClean="0"/>
              <a:t>Pochůzný</a:t>
            </a:r>
            <a:r>
              <a:rPr lang="cs-CZ" sz="2000" dirty="0" smtClean="0"/>
              <a:t> či </a:t>
            </a:r>
            <a:r>
              <a:rPr lang="cs-CZ" sz="2000" dirty="0" err="1" smtClean="0"/>
              <a:t>nepochůzný</a:t>
            </a:r>
            <a:r>
              <a:rPr lang="cs-CZ" sz="2000" dirty="0" smtClean="0"/>
              <a:t> </a:t>
            </a:r>
            <a:r>
              <a:rPr lang="cs-CZ" sz="2000" dirty="0" err="1" smtClean="0"/>
              <a:t>Fatrafol</a:t>
            </a:r>
            <a:r>
              <a:rPr lang="cs-CZ" sz="2000" dirty="0" smtClean="0"/>
              <a:t>.</a:t>
            </a:r>
          </a:p>
        </p:txBody>
      </p:sp>
      <p:pic>
        <p:nvPicPr>
          <p:cNvPr id="5123" name="Picture 3" descr="E:\DATA-OldNB-M-3000LenovoC100\fotky moc\dov2005 kvítková lukov sádrokarton\P80700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124745"/>
            <a:ext cx="3384376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906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tepelných izolací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5122" name="Picture 2" descr="E:\DATA-OldNB-M-3000LenovoC100\fotky moc\dov2005 kvítková lukov sádrokarton\P8070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60" y="1025963"/>
            <a:ext cx="8204696" cy="57154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40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tepelných izolací 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7544" y="1268760"/>
            <a:ext cx="8199432" cy="1631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Tepelné izolace potrubí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Izolace vzduchotechnických kanálů a potrubí je řešeno lamelovými rohožemi, které zajišťují rovnoměrnou tloušťku izolace i pevnost v tlaku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Izolační </a:t>
            </a:r>
            <a:r>
              <a:rPr lang="cs-CZ" sz="2000" dirty="0" smtClean="0"/>
              <a:t>trubicí se obalují trubky, </a:t>
            </a:r>
            <a:r>
              <a:rPr lang="cs-CZ" sz="2000" dirty="0" smtClean="0"/>
              <a:t>jsou vyztuženy hliníkovou folií a samolepícím spojem v místě proříznutí, jejich aplikace je velmi jednoduchá</a:t>
            </a:r>
          </a:p>
        </p:txBody>
      </p:sp>
      <p:pic>
        <p:nvPicPr>
          <p:cNvPr id="2050" name="Picture 2" descr="C:\Users\1\Desktop\DUM obrázky\2013-01-02\DSC0106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068960"/>
            <a:ext cx="4644008" cy="3483006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\Desktop\DUM obrázky\2013-01-02\DSC01060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66" r="15488"/>
          <a:stretch/>
        </p:blipFill>
        <p:spPr bwMode="auto">
          <a:xfrm>
            <a:off x="5329425" y="3051312"/>
            <a:ext cx="3337551" cy="3508787"/>
          </a:xfrm>
          <a:prstGeom prst="rect">
            <a:avLst/>
          </a:prstGeom>
          <a:noFill/>
          <a:ln>
            <a:solidFill>
              <a:schemeClr val="tx2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11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2212407"/>
              </p:ext>
            </p:extLst>
          </p:nvPr>
        </p:nvGraphicFramePr>
        <p:xfrm>
          <a:off x="467544" y="1052736"/>
          <a:ext cx="8280920" cy="2864232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9210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je účelem tepelných izolací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Co je to tepelný most?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je minimální tloušťka betonu na tepelné izolaci podlahy?</a:t>
                      </a:r>
                      <a:endParaRPr lang="cs-CZ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471996">
                <a:tc>
                  <a:txBody>
                    <a:bodyPr/>
                    <a:lstStyle/>
                    <a:p>
                      <a:pPr marL="342900" indent="-342900">
                        <a:buAutoNum type="arabicPeriod" startAt="4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Jaký</a:t>
                      </a: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materiál se používá k tepelné izolaci plochých střech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?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08004" y="1556792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Úspora energií na topení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54015" y="2204864"/>
            <a:ext cx="4068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Místo v konstrukci, kde se sráží vlhkost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92836" y="2780928"/>
            <a:ext cx="398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Minimálně 40 mm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92836" y="3419708"/>
            <a:ext cx="291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Desky z minerální vlny</a:t>
            </a:r>
            <a:endParaRPr lang="cs-CZ" dirty="0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Postup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tepelných 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izolací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372036"/>
            <a:ext cx="777686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  archiv autora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2033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535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Postup tepelných izolací </vt:lpstr>
      <vt:lpstr>Prezentace aplikace PowerPoint</vt:lpstr>
      <vt:lpstr>Postup tepelných izolací </vt:lpstr>
      <vt:lpstr>Druhy tepelných izolací a materiálů</vt:lpstr>
      <vt:lpstr>Postup tepelných izolací </vt:lpstr>
      <vt:lpstr>Postup tepelných izolací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2</cp:revision>
  <dcterms:created xsi:type="dcterms:W3CDTF">2013-03-05T17:35:19Z</dcterms:created>
  <dcterms:modified xsi:type="dcterms:W3CDTF">2013-09-19T05:58:44Z</dcterms:modified>
</cp:coreProperties>
</file>