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A16EC-2AF3-423B-936B-03D0EB648E25}" type="datetimeFigureOut">
              <a:rPr lang="cs-CZ" smtClean="0"/>
              <a:t>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94B8A-833C-4CCE-AB47-551803DAAE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08166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A16EC-2AF3-423B-936B-03D0EB648E25}" type="datetimeFigureOut">
              <a:rPr lang="cs-CZ" smtClean="0"/>
              <a:t>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94B8A-833C-4CCE-AB47-551803DAAE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49624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A16EC-2AF3-423B-936B-03D0EB648E25}" type="datetimeFigureOut">
              <a:rPr lang="cs-CZ" smtClean="0"/>
              <a:t>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94B8A-833C-4CCE-AB47-551803DAAE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86972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A16EC-2AF3-423B-936B-03D0EB648E25}" type="datetimeFigureOut">
              <a:rPr lang="cs-CZ" smtClean="0"/>
              <a:t>5.4.2013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94B8A-833C-4CCE-AB47-551803DAAE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08181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A16EC-2AF3-423B-936B-03D0EB648E25}" type="datetimeFigureOut">
              <a:rPr lang="cs-CZ" smtClean="0"/>
              <a:t>5.4.2013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94B8A-833C-4CCE-AB47-551803DAAE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8003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A16EC-2AF3-423B-936B-03D0EB648E25}" type="datetimeFigureOut">
              <a:rPr lang="cs-CZ" smtClean="0"/>
              <a:t>5.4.2013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94B8A-833C-4CCE-AB47-551803DAAE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28975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A16EC-2AF3-423B-936B-03D0EB648E25}" type="datetimeFigureOut">
              <a:rPr lang="cs-CZ" smtClean="0"/>
              <a:t>5.4.2013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94B8A-833C-4CCE-AB47-551803DAAE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9704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A16EC-2AF3-423B-936B-03D0EB648E25}" type="datetimeFigureOut">
              <a:rPr lang="cs-CZ" smtClean="0"/>
              <a:t>5.4.2013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94B8A-833C-4CCE-AB47-551803DAAE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2499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A16EC-2AF3-423B-936B-03D0EB648E25}" type="datetimeFigureOut">
              <a:rPr lang="cs-CZ" smtClean="0"/>
              <a:t>5.4.2013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94B8A-833C-4CCE-AB47-551803DAAE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0839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A16EC-2AF3-423B-936B-03D0EB648E25}" type="datetimeFigureOut">
              <a:rPr lang="cs-CZ" smtClean="0"/>
              <a:t>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94B8A-833C-4CCE-AB47-551803DAAE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7680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A16EC-2AF3-423B-936B-03D0EB648E25}" type="datetimeFigureOut">
              <a:rPr lang="cs-CZ" smtClean="0"/>
              <a:t>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94B8A-833C-4CCE-AB47-551803DAAE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36079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2A16EC-2AF3-423B-936B-03D0EB648E25}" type="datetimeFigureOut">
              <a:rPr lang="cs-CZ" smtClean="0"/>
              <a:t>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94B8A-833C-4CCE-AB47-551803DAAE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8431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448526"/>
            <a:ext cx="3294915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539552" y="1548081"/>
            <a:ext cx="8064896" cy="584775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all" dirty="0" smtClean="0">
                <a:ln w="0"/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lešení</a:t>
            </a:r>
            <a:endParaRPr lang="cs-CZ" sz="3200" b="1" cap="all" dirty="0">
              <a:ln w="0"/>
              <a:solidFill>
                <a:schemeClr val="accent3">
                  <a:lumMod val="50000"/>
                </a:schemeClr>
              </a:solidFill>
              <a:effectLst/>
              <a:latin typeface="Arial Black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7726129"/>
              </p:ext>
            </p:extLst>
          </p:nvPr>
        </p:nvGraphicFramePr>
        <p:xfrm>
          <a:off x="539552" y="2466321"/>
          <a:ext cx="8064896" cy="2762879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tableStyleId>{5940675A-B579-460E-94D1-54222C63F5DA}</a:tableStyleId>
              </a:tblPr>
              <a:tblGrid>
                <a:gridCol w="1980220"/>
                <a:gridCol w="6084676"/>
              </a:tblGrid>
              <a:tr h="451479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CZ.1.07/1.5.00/34.0762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VY_32_INOVACE_MA_ZP_14 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Střední</a:t>
                      </a:r>
                      <a:r>
                        <a:rPr lang="cs-CZ" sz="1200" baseline="0" dirty="0" smtClean="0"/>
                        <a:t> odborné  učiliště a Středisko praktického vyučování s.r.o.,</a:t>
                      </a:r>
                    </a:p>
                    <a:p>
                      <a:r>
                        <a:rPr lang="cs-CZ" sz="1200" baseline="0" dirty="0" smtClean="0"/>
                        <a:t>Zádveřice č. 5, Zádveřice –Raková, </a:t>
                      </a:r>
                      <a:r>
                        <a:rPr lang="cs-CZ" sz="1200" baseline="0" smtClean="0"/>
                        <a:t>763 12</a:t>
                      </a:r>
                      <a:endParaRPr lang="cs-CZ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Ing. Josef Kůra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Tematický</a:t>
                      </a:r>
                      <a:r>
                        <a:rPr lang="cs-CZ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celek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Materiály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 Ročník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duben 2</a:t>
                      </a:r>
                      <a:r>
                        <a:rPr lang="cs-CZ" dirty="0" smtClean="0"/>
                        <a:t>013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729281"/>
              </p:ext>
            </p:extLst>
          </p:nvPr>
        </p:nvGraphicFramePr>
        <p:xfrm>
          <a:off x="539552" y="5373216"/>
          <a:ext cx="8064896" cy="12241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064896"/>
              </a:tblGrid>
              <a:tr h="410294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Anotace</a:t>
                      </a:r>
                      <a:endParaRPr lang="cs-CZ" sz="14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813842">
                <a:tc>
                  <a:txBody>
                    <a:bodyPr/>
                    <a:lstStyle/>
                    <a:p>
                      <a:pPr algn="just"/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Materiál slouží pro výuku 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speciálních oborů, pro žáky  oboru zednické práce. </a:t>
                      </a:r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Prezentace obsahuje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výklad lešení pro zdění a vnitřní omítky.</a:t>
                      </a:r>
                      <a:endParaRPr lang="cs-CZ" sz="900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8951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Lešení 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611559" y="1063763"/>
            <a:ext cx="7920881" cy="2246769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cs-CZ" sz="2000" b="1" u="sng" dirty="0" smtClean="0"/>
              <a:t>Jednoduché lešení</a:t>
            </a:r>
          </a:p>
          <a:p>
            <a:pPr algn="just"/>
            <a:r>
              <a:rPr lang="cs-CZ" sz="2000" dirty="0" smtClean="0"/>
              <a:t>Jednoduché vnitřní lešení se používá při zednických pracích proto, že pracovní výška má vliv na kvalitu i množství  vykonané práce.</a:t>
            </a:r>
          </a:p>
          <a:p>
            <a:pPr algn="just"/>
            <a:r>
              <a:rPr lang="cs-CZ" sz="2000" b="1" u="sng" dirty="0" smtClean="0"/>
              <a:t>Pracovní výška </a:t>
            </a:r>
          </a:p>
          <a:p>
            <a:pPr algn="just"/>
            <a:r>
              <a:rPr lang="cs-CZ" sz="2000" dirty="0" smtClean="0"/>
              <a:t>Je výškový rozdíl  mezi úrovní, na které pracovník stojí – podlaha, lešení, žebřík – a úrovní, kde vykonává práci.  Nejčastější pracovní výška je 600 až 800 mm.</a:t>
            </a:r>
          </a:p>
        </p:txBody>
      </p:sp>
      <p:pic>
        <p:nvPicPr>
          <p:cNvPr id="1030" name="Picture 6" descr="E:\21031401\110_PANA\P110088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3951" y="3429000"/>
            <a:ext cx="5692124" cy="3201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632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3" name="Tabulka 5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9316840"/>
              </p:ext>
            </p:extLst>
          </p:nvPr>
        </p:nvGraphicFramePr>
        <p:xfrm>
          <a:off x="611560" y="1052736"/>
          <a:ext cx="3816424" cy="4206240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3816424"/>
              </a:tblGrid>
              <a:tr h="0">
                <a:tc>
                  <a:txBody>
                    <a:bodyPr/>
                    <a:lstStyle/>
                    <a:p>
                      <a:r>
                        <a:rPr lang="cs-CZ" dirty="0" smtClean="0"/>
                        <a:t>Kozové</a:t>
                      </a:r>
                      <a:r>
                        <a:rPr lang="cs-CZ" baseline="0" dirty="0" smtClean="0"/>
                        <a:t> vnitřní lešení</a:t>
                      </a:r>
                    </a:p>
                  </a:txBody>
                  <a:tcPr/>
                </a:tc>
              </a:tr>
              <a:tr h="151956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b="0" baseline="0" dirty="0" smtClean="0"/>
                        <a:t>Nejjednodušší typ vnitřního lešení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b="0" baseline="0" dirty="0" smtClean="0"/>
                        <a:t>Dřevěné kozy byly nahrazeny kovovými kozami nebo trubkovými kozami o dvou výškách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b="0" baseline="0" dirty="0" smtClean="0"/>
                        <a:t>Pracovní podlaha je z fošen, prken, z dřevěných dílců, které se kladou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cs-CZ" b="0" baseline="0" dirty="0" smtClean="0"/>
                        <a:t>         - přímo na nosné příčky koz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cs-CZ" b="0" baseline="0" dirty="0" smtClean="0"/>
                        <a:t>         - Prkna se kladou na příčníky z 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cs-CZ" b="0" baseline="0" dirty="0" smtClean="0"/>
                        <a:t>            fošen,  jsou položeny ve 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cs-CZ" b="0" baseline="0" dirty="0" smtClean="0"/>
                        <a:t>            vzdálenosti 1,0 m kolmo ke        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cs-CZ" b="0" baseline="0" dirty="0" smtClean="0"/>
                        <a:t>            zdivu přes podélníky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cs-CZ" b="0" baseline="0" dirty="0" smtClean="0"/>
                        <a:t>         -  Podlahové dílce se kladou na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cs-CZ" b="0" baseline="0" dirty="0" smtClean="0"/>
                        <a:t>            podélníky kolmo ke zdivu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Nadpis 1"/>
          <p:cNvSpPr>
            <a:spLocks noGrp="1"/>
          </p:cNvSpPr>
          <p:nvPr>
            <p:ph type="title"/>
          </p:nvPr>
        </p:nvSpPr>
        <p:spPr>
          <a:xfrm>
            <a:off x="464859" y="188640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Lešení 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6229781"/>
              </p:ext>
            </p:extLst>
          </p:nvPr>
        </p:nvGraphicFramePr>
        <p:xfrm>
          <a:off x="539551" y="5669240"/>
          <a:ext cx="8136904" cy="640080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8136904"/>
              </a:tblGrid>
              <a:tr h="0"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Lešení s pracovní podlahou 1,5 m vysoko musí mít jednotyčové zábradlí,  nad 2,0 m  dvoutyčové zábradlí. Horní madlo se upevňuje 1,1 m nad pracovní podlahou.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1" name="Picture 3" descr="C:\Users\1\Desktop\foto dumy\SAM_035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5654" y="1628800"/>
            <a:ext cx="4427984" cy="332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6259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7572893"/>
              </p:ext>
            </p:extLst>
          </p:nvPr>
        </p:nvGraphicFramePr>
        <p:xfrm>
          <a:off x="395536" y="1412776"/>
          <a:ext cx="3672408" cy="3754120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3672408"/>
              </a:tblGrid>
              <a:tr h="0"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Kovové výsuvné kozy:</a:t>
                      </a:r>
                    </a:p>
                  </a:txBody>
                  <a:tcPr/>
                </a:tc>
              </a:tr>
              <a:tr h="151956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b="0" baseline="0" dirty="0" smtClean="0"/>
                        <a:t>používají se k postavení lešení o výšce 0,92 m a dále po 100 mm, největší výška je 1,62 m.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cs-CZ" b="0" baseline="0" dirty="0" smtClean="0"/>
                        <a:t>Kozy jsou svařeny z trubek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b="0" baseline="0" dirty="0" smtClean="0"/>
                        <a:t>Výška výsuvné části se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cs-CZ" b="0" baseline="0" dirty="0" smtClean="0"/>
                        <a:t>     zabezpečuje    </a:t>
                      </a:r>
                    </a:p>
                    <a:p>
                      <a:r>
                        <a:rPr lang="cs-CZ" b="0" baseline="0" dirty="0" smtClean="0"/>
                        <a:t>     dvěma bezpečnostními západkami    </a:t>
                      </a:r>
                    </a:p>
                    <a:p>
                      <a:r>
                        <a:rPr lang="cs-CZ" b="0" baseline="0" dirty="0" smtClean="0"/>
                        <a:t>     nebo kolíky, které jsou na řetízku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b="0" baseline="0" dirty="0" smtClean="0"/>
                        <a:t>Rozměry koz jsou : délka 1,5 m, šířka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cs-CZ" b="0" baseline="0" dirty="0" smtClean="0"/>
                        <a:t>      podstavce 0,75 m a výška 1,0 m.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Lešení </a:t>
            </a:r>
          </a:p>
        </p:txBody>
      </p:sp>
      <p:pic>
        <p:nvPicPr>
          <p:cNvPr id="8" name="Picture 2" descr="C:\Users\1\Desktop\foto dumy\SAM_034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62" r="17611"/>
          <a:stretch/>
        </p:blipFill>
        <p:spPr bwMode="auto">
          <a:xfrm>
            <a:off x="4395097" y="1340768"/>
            <a:ext cx="4281359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9250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Lešení </a:t>
            </a: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9197323"/>
              </p:ext>
            </p:extLst>
          </p:nvPr>
        </p:nvGraphicFramePr>
        <p:xfrm>
          <a:off x="323528" y="1196752"/>
          <a:ext cx="4536504" cy="1742440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4536504"/>
              </a:tblGrid>
              <a:tr h="0"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HAKI lešení</a:t>
                      </a:r>
                    </a:p>
                  </a:txBody>
                  <a:tcPr/>
                </a:tc>
              </a:tr>
              <a:tr h="151956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b="0" baseline="0" dirty="0" smtClean="0"/>
                        <a:t>Staví se jako stavebnice z jednotlivých dílů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cs-CZ" b="0" baseline="0" dirty="0" smtClean="0"/>
                        <a:t>Nepoužívají se žádné šrouby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0" baseline="0" dirty="0" smtClean="0"/>
                        <a:t>-    Jednotlivé díly jsou zhotoveny z trubek se  </a:t>
                      </a:r>
                    </a:p>
                    <a:p>
                      <a:r>
                        <a:rPr lang="cs-CZ" b="0" baseline="0" dirty="0" smtClean="0"/>
                        <a:t>     třmeny, zápustkami, čepy a patkami.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074" name="Picture 2" descr="C:\Users\1\Desktop\foto dumy\SAM_031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200133"/>
            <a:ext cx="3723878" cy="4965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1\Desktop\foto dumy\SAM_031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295" b="29279"/>
          <a:stretch/>
        </p:blipFill>
        <p:spPr bwMode="auto">
          <a:xfrm>
            <a:off x="179512" y="3212976"/>
            <a:ext cx="4680520" cy="1594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1\Desktop\foto dumy\SAM_0320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380" b="33627"/>
          <a:stretch/>
        </p:blipFill>
        <p:spPr bwMode="auto">
          <a:xfrm>
            <a:off x="189661" y="5085184"/>
            <a:ext cx="4680000" cy="1473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1889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67544" y="202630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Lešení </a:t>
            </a: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5010768"/>
              </p:ext>
            </p:extLst>
          </p:nvPr>
        </p:nvGraphicFramePr>
        <p:xfrm>
          <a:off x="467544" y="980728"/>
          <a:ext cx="3816424" cy="2956560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3816424"/>
              </a:tblGrid>
              <a:tr h="0"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Venkovní lešení</a:t>
                      </a:r>
                    </a:p>
                  </a:txBody>
                  <a:tcPr/>
                </a:tc>
              </a:tr>
              <a:tr h="151956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b="0" baseline="0" dirty="0" smtClean="0"/>
                        <a:t>Pracovní lešení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cs-CZ" b="0" baseline="0" dirty="0" smtClean="0"/>
                        <a:t>Vysunutá pracovní lešení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0" baseline="0" dirty="0" smtClean="0"/>
                        <a:t>-     Ochranné a záchytné konstrukce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0" baseline="0" dirty="0" smtClean="0"/>
                        <a:t>-     Prostorová lešení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0" baseline="0" dirty="0" smtClean="0"/>
                        <a:t>-     Vysoká lešení vyšší než 32 metrů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0" baseline="0" dirty="0" smtClean="0"/>
                        <a:t>-     Výtahové věže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0" baseline="0" dirty="0" smtClean="0"/>
                        <a:t>-     Popěrná lešení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099" name="Picture 3" descr="C:\Users\1\Desktop\DUM obrázky\2013-02-04\DSC0133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980728"/>
            <a:ext cx="3923928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1\Desktop\DUM obrázky\2013-02-04\DSC0132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933056"/>
            <a:ext cx="3923928" cy="2862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1\Desktop\DUM obrázky\2013-02-04\DSC0134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161810"/>
            <a:ext cx="3343400" cy="2507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2362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67544" y="202630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Lešení </a:t>
            </a:r>
          </a:p>
        </p:txBody>
      </p:sp>
      <p:pic>
        <p:nvPicPr>
          <p:cNvPr id="4098" name="Picture 2" descr="C:\Users\1\Desktop\DUM obrázky\2013-02-04\DSC013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6046" y="1628800"/>
            <a:ext cx="3597864" cy="479715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1\Desktop\DUM obrázky\2013-02-04\DSC0132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628800"/>
            <a:ext cx="4128459" cy="309634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6585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1\Desktop\fotky moc\želech prosinec2005\PA08018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196752"/>
            <a:ext cx="6768752" cy="5517232"/>
          </a:xfrm>
          <a:prstGeom prst="rect">
            <a:avLst/>
          </a:prstGeom>
          <a:noFill/>
          <a:ln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67544" y="202630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Lešení </a:t>
            </a:r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9627904"/>
              </p:ext>
            </p:extLst>
          </p:nvPr>
        </p:nvGraphicFramePr>
        <p:xfrm>
          <a:off x="467544" y="980728"/>
          <a:ext cx="1728192" cy="365760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1728192"/>
              </a:tblGrid>
              <a:tr h="0"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Trubkové lešení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85296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67544" y="202630"/>
            <a:ext cx="8229600" cy="63408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Lešení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9287579"/>
              </p:ext>
            </p:extLst>
          </p:nvPr>
        </p:nvGraphicFramePr>
        <p:xfrm>
          <a:off x="467544" y="1196752"/>
          <a:ext cx="8136904" cy="2585720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8136904"/>
              </a:tblGrid>
              <a:tr h="0"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Bezpečnostní předpisy</a:t>
                      </a:r>
                    </a:p>
                  </a:txBody>
                  <a:tcPr/>
                </a:tc>
              </a:tr>
              <a:tr h="151956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b="0" baseline="0" dirty="0" smtClean="0"/>
                        <a:t>Šířka podlahy jednoduchého lešení  je  minimálně 0,8 m, </a:t>
                      </a:r>
                      <a:r>
                        <a:rPr lang="cs-CZ" b="0" baseline="0" dirty="0" err="1" smtClean="0"/>
                        <a:t>vyjímečně</a:t>
                      </a:r>
                      <a:r>
                        <a:rPr lang="cs-CZ" b="0" baseline="0" dirty="0" smtClean="0"/>
                        <a:t> 0,6 m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cs-CZ" b="0" baseline="0" smtClean="0"/>
                        <a:t>Výstupky </a:t>
                      </a:r>
                      <a:r>
                        <a:rPr lang="cs-CZ" b="0" baseline="0" dirty="0" smtClean="0"/>
                        <a:t>na povrchu podlahy nesmí být větší než 30 mm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cs-CZ" b="0" baseline="0" dirty="0" smtClean="0"/>
                        <a:t>Mezery mezi podlahovými prkny mohou být nejvýše 30 mm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cs-CZ" b="0" baseline="0" dirty="0" smtClean="0"/>
                        <a:t>Volná mezera mezi zdí a okrajem podlahy lešení  nesmí být větší  než 0,25 m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cs-CZ" b="0" baseline="0" dirty="0" smtClean="0"/>
                        <a:t>Tloušťka prken nejméně  24 mm, šířka od 100 do 150 mm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cs-CZ" b="0" baseline="0" dirty="0" smtClean="0"/>
                        <a:t>Šířky podlahových dílců jsou různé, nesmí přesáhnout hmotnost 25 kg</a:t>
                      </a: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4226232"/>
              </p:ext>
            </p:extLst>
          </p:nvPr>
        </p:nvGraphicFramePr>
        <p:xfrm>
          <a:off x="467544" y="4221088"/>
          <a:ext cx="8136904" cy="2016760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8136904"/>
              </a:tblGrid>
              <a:tr h="0"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Ochranné lešení</a:t>
                      </a:r>
                    </a:p>
                  </a:txBody>
                  <a:tcPr/>
                </a:tc>
              </a:tr>
              <a:tr h="151956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b="0" baseline="0" dirty="0" smtClean="0"/>
                        <a:t>Ochranná konstrukce zabraňuje pádu osob nebo materiálu do hloubky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cs-CZ" b="0" baseline="0" dirty="0" smtClean="0"/>
                        <a:t>Ochranná podlaha musí být široká nejméně 0,6 m, zábradlí má výšku 1,1 m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b="0" baseline="0" dirty="0" smtClean="0"/>
                        <a:t>Mezi volným okrajem pracoviště a ochrannou podlahou nesmí vzniknout mezera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cs-CZ" b="0" baseline="0" dirty="0" smtClean="0"/>
                        <a:t>      větší než 250 mm, má-li zabránit pouze pádu osob a 30 mm, má-li zabránit i pádu 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cs-CZ" b="0" baseline="0" dirty="0" smtClean="0"/>
                        <a:t>      předmětů a materiálu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70331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827584" y="1340768"/>
            <a:ext cx="7632848" cy="286232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cs-CZ" b="1" dirty="0" smtClean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cs-CZ" b="1" dirty="0" smtClean="0"/>
              <a:t>otázka:  </a:t>
            </a:r>
            <a:r>
              <a:rPr lang="cs-CZ" b="1" dirty="0"/>
              <a:t>U</a:t>
            </a:r>
            <a:r>
              <a:rPr lang="cs-CZ" b="1" dirty="0" smtClean="0"/>
              <a:t>veďte nejvhodnější pracovní výšku pro zdění</a:t>
            </a:r>
            <a:r>
              <a:rPr lang="cs-CZ" b="1" dirty="0" smtClean="0">
                <a:solidFill>
                  <a:schemeClr val="tx1"/>
                </a:solidFill>
              </a:rPr>
              <a:t>?</a:t>
            </a:r>
          </a:p>
          <a:p>
            <a:endParaRPr lang="cs-CZ" b="1" dirty="0">
              <a:solidFill>
                <a:schemeClr val="tx1"/>
              </a:solidFill>
            </a:endParaRPr>
          </a:p>
          <a:p>
            <a:endParaRPr lang="cs-CZ" b="1" dirty="0" smtClean="0">
              <a:solidFill>
                <a:schemeClr val="tx1"/>
              </a:solidFill>
            </a:endParaRPr>
          </a:p>
          <a:p>
            <a:endParaRPr lang="cs-CZ" b="1" dirty="0">
              <a:solidFill>
                <a:schemeClr val="tx1"/>
              </a:solidFill>
            </a:endParaRPr>
          </a:p>
          <a:p>
            <a:r>
              <a:rPr lang="cs-CZ" b="1" dirty="0" smtClean="0">
                <a:solidFill>
                  <a:schemeClr val="tx1"/>
                </a:solidFill>
              </a:rPr>
              <a:t>2.   otázka:   V jaké výšce nad pracovní plochou </a:t>
            </a:r>
            <a:r>
              <a:rPr lang="cs-CZ" b="1" smtClean="0">
                <a:solidFill>
                  <a:schemeClr val="tx1"/>
                </a:solidFill>
              </a:rPr>
              <a:t>je horní </a:t>
            </a:r>
            <a:r>
              <a:rPr lang="cs-CZ" b="1" dirty="0" smtClean="0">
                <a:solidFill>
                  <a:schemeClr val="tx1"/>
                </a:solidFill>
              </a:rPr>
              <a:t>madlo zábradlí?</a:t>
            </a:r>
          </a:p>
          <a:p>
            <a:endParaRPr lang="cs-CZ" b="1" dirty="0">
              <a:solidFill>
                <a:schemeClr val="tx1"/>
              </a:solidFill>
            </a:endParaRPr>
          </a:p>
          <a:p>
            <a:endParaRPr lang="cs-CZ" b="1" dirty="0" smtClean="0">
              <a:solidFill>
                <a:schemeClr val="tx1"/>
              </a:solidFill>
            </a:endParaRPr>
          </a:p>
          <a:p>
            <a:endParaRPr lang="cs-CZ" b="1" dirty="0">
              <a:solidFill>
                <a:schemeClr val="tx1"/>
              </a:solidFill>
            </a:endParaRPr>
          </a:p>
          <a:p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27584" y="6300028"/>
            <a:ext cx="7620318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Použité zdroje: vlastní zdroje 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3961568" y="2132856"/>
            <a:ext cx="1692188" cy="504056"/>
          </a:xfrm>
          <a:prstGeom prst="round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600 až 800 mm</a:t>
            </a:r>
            <a:endParaRPr lang="cs-CZ" b="1" dirty="0">
              <a:solidFill>
                <a:schemeClr val="tx1"/>
              </a:solidFill>
              <a:effectLst/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4195594" y="3284984"/>
            <a:ext cx="1224136" cy="504056"/>
          </a:xfrm>
          <a:prstGeom prst="round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1,1 metrů</a:t>
            </a:r>
            <a:endParaRPr lang="cs-CZ" b="1" dirty="0">
              <a:solidFill>
                <a:schemeClr val="tx1"/>
              </a:solidFill>
              <a:effectLst/>
            </a:endParaRPr>
          </a:p>
        </p:txBody>
      </p:sp>
      <p:sp>
        <p:nvSpPr>
          <p:cNvPr id="11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Lešení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00988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  <p:bldP spid="10" grpId="0" build="p" animBg="1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531</Words>
  <Application>Microsoft Office PowerPoint</Application>
  <PresentationFormat>Předvádění na obrazovce (4:3)</PresentationFormat>
  <Paragraphs>90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Lešení </vt:lpstr>
      <vt:lpstr>Lešení </vt:lpstr>
      <vt:lpstr>Lešení </vt:lpstr>
      <vt:lpstr>Lešení </vt:lpstr>
      <vt:lpstr>Lešení </vt:lpstr>
      <vt:lpstr>Lešení </vt:lpstr>
      <vt:lpstr>Lešení </vt:lpstr>
      <vt:lpstr>Prezentace aplikace PowerPoint</vt:lpstr>
      <vt:lpstr>Lešení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1</dc:creator>
  <cp:lastModifiedBy>1</cp:lastModifiedBy>
  <cp:revision>1</cp:revision>
  <dcterms:created xsi:type="dcterms:W3CDTF">2013-04-05T13:17:59Z</dcterms:created>
  <dcterms:modified xsi:type="dcterms:W3CDTF">2013-04-05T16:07:42Z</dcterms:modified>
</cp:coreProperties>
</file>