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662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93440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64567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9298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43824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41147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88293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4011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0145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9547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5061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447CC-9B01-40FE-BEFA-E9354D01C3DC}" type="datetimeFigureOut">
              <a:rPr lang="cs-CZ" smtClean="0"/>
              <a:t>17.4.2013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09E2D-DB65-482B-AC00-67D7682D8C3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44226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448526"/>
            <a:ext cx="3294915" cy="72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ovéPole 2"/>
          <p:cNvSpPr txBox="1"/>
          <p:nvPr/>
        </p:nvSpPr>
        <p:spPr>
          <a:xfrm>
            <a:off x="539552" y="1168526"/>
            <a:ext cx="8064896" cy="1077218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0">
            <a:scrgbClr r="0" g="0" b="0"/>
          </a:lnRef>
          <a:fillRef idx="1002">
            <a:schemeClr val="lt2"/>
          </a:fillRef>
          <a:effectRef idx="0">
            <a:scrgbClr r="0" g="0" b="0"/>
          </a:effectRef>
          <a:fontRef idx="major"/>
        </p:style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all" dirty="0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Výpočet spotřeby  materiálu </a:t>
            </a:r>
            <a:r>
              <a:rPr lang="cs-CZ" sz="3200" b="1" cap="all" dirty="0" err="1" smtClean="0">
                <a:ln w="0"/>
                <a:solidFill>
                  <a:schemeClr val="accent3">
                    <a:lumMod val="50000"/>
                  </a:schemeClr>
                </a:solidFill>
                <a:effectLst/>
                <a:latin typeface="Arial Black" pitchFamily="34" charset="0"/>
              </a:rPr>
              <a:t>Porotherm</a:t>
            </a:r>
            <a:endParaRPr lang="cs-CZ" sz="3200" b="1" cap="all" dirty="0" smtClean="0">
              <a:ln w="0"/>
              <a:solidFill>
                <a:schemeClr val="accent3">
                  <a:lumMod val="50000"/>
                </a:schemeClr>
              </a:solidFill>
              <a:effectLst/>
              <a:latin typeface="Arial Black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8450895"/>
              </p:ext>
            </p:extLst>
          </p:nvPr>
        </p:nvGraphicFramePr>
        <p:xfrm>
          <a:off x="506521" y="2466321"/>
          <a:ext cx="8064896" cy="2762879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tableStyleId>{5940675A-B579-460E-94D1-54222C63F5DA}</a:tableStyleId>
              </a:tblPr>
              <a:tblGrid>
                <a:gridCol w="1980220"/>
                <a:gridCol w="6084676"/>
              </a:tblGrid>
              <a:tr h="451479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CZ.1.07/1.5.00/34.0762</a:t>
                      </a:r>
                      <a:endParaRPr lang="cs-CZ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VY_32_INOVACE_MA_ZP_15 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Střední</a:t>
                      </a:r>
                      <a:r>
                        <a:rPr lang="cs-CZ" sz="1200" baseline="0" dirty="0" smtClean="0"/>
                        <a:t> odborné  učiliště a Středisko praktického vyučování s.r.o.,</a:t>
                      </a:r>
                    </a:p>
                    <a:p>
                      <a:r>
                        <a:rPr lang="cs-CZ" sz="1200" baseline="0" dirty="0" smtClean="0"/>
                        <a:t>Zádveřice č. 5, Zádveřice –Raková, 763 12</a:t>
                      </a:r>
                      <a:endParaRPr lang="cs-CZ" sz="1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Ing. Josef Kůra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Tematický</a:t>
                      </a:r>
                      <a:r>
                        <a:rPr lang="cs-CZ" sz="16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celek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Materiály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 Ročník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duben  2013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8743581"/>
              </p:ext>
            </p:extLst>
          </p:nvPr>
        </p:nvGraphicFramePr>
        <p:xfrm>
          <a:off x="506521" y="5314080"/>
          <a:ext cx="8097927" cy="1211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97927"/>
              </a:tblGrid>
              <a:tr h="405980"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/>
                        <a:t>Anotace</a:t>
                      </a:r>
                      <a:endParaRPr lang="cs-CZ" sz="1400" dirty="0"/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805284">
                <a:tc>
                  <a:txBody>
                    <a:bodyPr/>
                    <a:lstStyle/>
                    <a:p>
                      <a:pPr algn="just"/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Materiál slouží pro výuku 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speciálních oborů, pro žáky  oboru zednické práce. 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Prezentace obsahuje</a:t>
                      </a:r>
                      <a:r>
                        <a:rPr lang="cs-CZ" sz="1200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výpočet spotřeby materiálu u keramických cihel </a:t>
                      </a:r>
                      <a:r>
                        <a:rPr lang="cs-CZ" sz="1200" b="0" i="0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Porotherm</a:t>
                      </a:r>
                      <a:r>
                        <a:rPr lang="cs-CZ" sz="12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cs-CZ" sz="9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695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Výpočet spotřeby materiálu </a:t>
            </a:r>
            <a:r>
              <a:rPr lang="cs-CZ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72284" y="980728"/>
            <a:ext cx="8204172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Rozměry </a:t>
            </a:r>
            <a:r>
              <a:rPr lang="cs-CZ" sz="2800" dirty="0"/>
              <a:t>c</a:t>
            </a:r>
            <a:r>
              <a:rPr lang="cs-CZ" sz="2800" dirty="0" smtClean="0"/>
              <a:t>ihly  </a:t>
            </a:r>
            <a:r>
              <a:rPr lang="cs-CZ" sz="2800" dirty="0" err="1" smtClean="0"/>
              <a:t>porotherm</a:t>
            </a:r>
            <a:r>
              <a:rPr lang="cs-CZ" sz="2800" dirty="0" smtClean="0"/>
              <a:t> 44 P+D    d/š/v: 24,7/44/23,8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72284" y="3419708"/>
            <a:ext cx="820417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Spotřeba cihel na 1m</a:t>
            </a:r>
            <a:r>
              <a:rPr lang="cs-CZ" baseline="30000" dirty="0" smtClean="0"/>
              <a:t>2</a:t>
            </a:r>
          </a:p>
        </p:txBody>
      </p:sp>
      <p:cxnSp>
        <p:nvCxnSpPr>
          <p:cNvPr id="12" name="Přímá spojnice 11"/>
          <p:cNvCxnSpPr/>
          <p:nvPr/>
        </p:nvCxnSpPr>
        <p:spPr>
          <a:xfrm>
            <a:off x="2987824" y="4869160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4716016" y="4869160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2987824" y="4869160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3419872" y="4869160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3851920" y="4869160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4283968" y="4869160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2987824" y="5301208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987824" y="5733256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2987824" y="6165304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987824" y="6597352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H="1">
            <a:off x="1403648" y="4869160"/>
            <a:ext cx="12241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H="1">
            <a:off x="1403648" y="6597352"/>
            <a:ext cx="12241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H="1">
            <a:off x="2051720" y="5301208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H="1">
            <a:off x="2051720" y="5733256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H="1">
            <a:off x="2051720" y="6165304"/>
            <a:ext cx="5760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1691680" y="4869160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2195736" y="4869160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 flipV="1">
            <a:off x="2987824" y="4005064"/>
            <a:ext cx="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nice 45"/>
          <p:cNvCxnSpPr/>
          <p:nvPr/>
        </p:nvCxnSpPr>
        <p:spPr>
          <a:xfrm flipV="1">
            <a:off x="4716016" y="4005064"/>
            <a:ext cx="0" cy="6480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47"/>
          <p:cNvCxnSpPr/>
          <p:nvPr/>
        </p:nvCxnSpPr>
        <p:spPr>
          <a:xfrm>
            <a:off x="3419872" y="4401108"/>
            <a:ext cx="0" cy="3240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3851920" y="4365104"/>
            <a:ext cx="0" cy="3240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nice 49"/>
          <p:cNvCxnSpPr/>
          <p:nvPr/>
        </p:nvCxnSpPr>
        <p:spPr>
          <a:xfrm>
            <a:off x="4283968" y="4365104"/>
            <a:ext cx="0" cy="3240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2987824" y="4509120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>
            <a:off x="2987824" y="4149080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 flipH="1">
            <a:off x="2888520" y="4032360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flipH="1">
            <a:off x="4603064" y="4020984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flipH="1">
            <a:off x="4626592" y="4392400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 flipH="1">
            <a:off x="2888520" y="4381024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 flipH="1">
            <a:off x="3320568" y="4406048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 flipH="1">
            <a:off x="3738968" y="4392400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Přímá spojnice 61"/>
          <p:cNvCxnSpPr/>
          <p:nvPr/>
        </p:nvCxnSpPr>
        <p:spPr>
          <a:xfrm flipH="1">
            <a:off x="4171016" y="4392400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nice 63"/>
          <p:cNvCxnSpPr/>
          <p:nvPr/>
        </p:nvCxnSpPr>
        <p:spPr>
          <a:xfrm>
            <a:off x="1619672" y="4769856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Přímá spojnice 65"/>
          <p:cNvCxnSpPr/>
          <p:nvPr/>
        </p:nvCxnSpPr>
        <p:spPr>
          <a:xfrm>
            <a:off x="2119374" y="4783504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>
            <a:off x="2121646" y="5198136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Přímá spojnice 67"/>
          <p:cNvCxnSpPr/>
          <p:nvPr/>
        </p:nvCxnSpPr>
        <p:spPr>
          <a:xfrm>
            <a:off x="2127496" y="5620304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Přímá spojnice 68"/>
          <p:cNvCxnSpPr/>
          <p:nvPr/>
        </p:nvCxnSpPr>
        <p:spPr>
          <a:xfrm>
            <a:off x="2110080" y="6066000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nice 69"/>
          <p:cNvCxnSpPr/>
          <p:nvPr/>
        </p:nvCxnSpPr>
        <p:spPr>
          <a:xfrm>
            <a:off x="2123728" y="6480632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1628966" y="6494280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TextovéPole 71"/>
          <p:cNvSpPr txBox="1"/>
          <p:nvPr/>
        </p:nvSpPr>
        <p:spPr>
          <a:xfrm>
            <a:off x="3563888" y="3779748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1000</a:t>
            </a:r>
            <a:endParaRPr lang="cs-CZ" sz="1400" dirty="0"/>
          </a:p>
        </p:txBody>
      </p:sp>
      <p:sp>
        <p:nvSpPr>
          <p:cNvPr id="73" name="TextovéPole 72"/>
          <p:cNvSpPr txBox="1"/>
          <p:nvPr/>
        </p:nvSpPr>
        <p:spPr>
          <a:xfrm rot="16200000">
            <a:off x="1282461" y="5548995"/>
            <a:ext cx="5501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1000</a:t>
            </a:r>
            <a:endParaRPr lang="cs-CZ" sz="1400" dirty="0"/>
          </a:p>
        </p:txBody>
      </p:sp>
      <p:sp>
        <p:nvSpPr>
          <p:cNvPr id="74" name="TextovéPole 73"/>
          <p:cNvSpPr txBox="1"/>
          <p:nvPr/>
        </p:nvSpPr>
        <p:spPr>
          <a:xfrm rot="16200000">
            <a:off x="1857169" y="6214073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250</a:t>
            </a:r>
            <a:endParaRPr lang="cs-CZ" sz="1400" dirty="0"/>
          </a:p>
        </p:txBody>
      </p:sp>
      <p:sp>
        <p:nvSpPr>
          <p:cNvPr id="75" name="TextovéPole 74"/>
          <p:cNvSpPr txBox="1"/>
          <p:nvPr/>
        </p:nvSpPr>
        <p:spPr>
          <a:xfrm rot="16200000">
            <a:off x="1890563" y="5809321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250</a:t>
            </a:r>
            <a:endParaRPr lang="cs-CZ" sz="1400" dirty="0"/>
          </a:p>
        </p:txBody>
      </p:sp>
      <p:sp>
        <p:nvSpPr>
          <p:cNvPr id="76" name="TextovéPole 75"/>
          <p:cNvSpPr txBox="1"/>
          <p:nvPr/>
        </p:nvSpPr>
        <p:spPr>
          <a:xfrm rot="16200000">
            <a:off x="1890563" y="5376710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250</a:t>
            </a:r>
            <a:endParaRPr lang="cs-CZ" sz="1400" dirty="0"/>
          </a:p>
        </p:txBody>
      </p:sp>
      <p:sp>
        <p:nvSpPr>
          <p:cNvPr id="77" name="TextovéPole 76"/>
          <p:cNvSpPr txBox="1"/>
          <p:nvPr/>
        </p:nvSpPr>
        <p:spPr>
          <a:xfrm rot="16200000">
            <a:off x="1904211" y="4931577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250</a:t>
            </a:r>
            <a:endParaRPr lang="cs-CZ" sz="1400" dirty="0"/>
          </a:p>
        </p:txBody>
      </p:sp>
      <p:sp>
        <p:nvSpPr>
          <p:cNvPr id="78" name="TextovéPole 77"/>
          <p:cNvSpPr txBox="1"/>
          <p:nvPr/>
        </p:nvSpPr>
        <p:spPr>
          <a:xfrm>
            <a:off x="2974740" y="4248384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250</a:t>
            </a:r>
            <a:endParaRPr lang="cs-CZ" sz="1400" dirty="0"/>
          </a:p>
        </p:txBody>
      </p:sp>
      <p:sp>
        <p:nvSpPr>
          <p:cNvPr id="79" name="TextovéPole 78"/>
          <p:cNvSpPr txBox="1"/>
          <p:nvPr/>
        </p:nvSpPr>
        <p:spPr>
          <a:xfrm>
            <a:off x="3393140" y="4248384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250</a:t>
            </a:r>
            <a:endParaRPr lang="cs-CZ" sz="1400" dirty="0"/>
          </a:p>
        </p:txBody>
      </p:sp>
      <p:sp>
        <p:nvSpPr>
          <p:cNvPr id="80" name="TextovéPole 79"/>
          <p:cNvSpPr txBox="1"/>
          <p:nvPr/>
        </p:nvSpPr>
        <p:spPr>
          <a:xfrm>
            <a:off x="3825188" y="4248384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250</a:t>
            </a:r>
            <a:endParaRPr lang="cs-CZ" sz="1400" dirty="0"/>
          </a:p>
        </p:txBody>
      </p:sp>
      <p:sp>
        <p:nvSpPr>
          <p:cNvPr id="81" name="TextovéPole 80"/>
          <p:cNvSpPr txBox="1"/>
          <p:nvPr/>
        </p:nvSpPr>
        <p:spPr>
          <a:xfrm>
            <a:off x="4243588" y="4248384"/>
            <a:ext cx="45878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250</a:t>
            </a:r>
            <a:endParaRPr lang="cs-CZ" sz="1400" dirty="0"/>
          </a:p>
        </p:txBody>
      </p:sp>
      <p:sp>
        <p:nvSpPr>
          <p:cNvPr id="82" name="TextovéPole 81"/>
          <p:cNvSpPr txBox="1"/>
          <p:nvPr/>
        </p:nvSpPr>
        <p:spPr>
          <a:xfrm>
            <a:off x="3073480" y="621785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</a:t>
            </a:r>
            <a:endParaRPr lang="cs-CZ" sz="1600" dirty="0"/>
          </a:p>
        </p:txBody>
      </p:sp>
      <p:sp>
        <p:nvSpPr>
          <p:cNvPr id="83" name="TextovéPole 82"/>
          <p:cNvSpPr txBox="1"/>
          <p:nvPr/>
        </p:nvSpPr>
        <p:spPr>
          <a:xfrm>
            <a:off x="3491050" y="622773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2</a:t>
            </a:r>
            <a:endParaRPr lang="cs-CZ" sz="1600" b="1" dirty="0"/>
          </a:p>
        </p:txBody>
      </p:sp>
      <p:sp>
        <p:nvSpPr>
          <p:cNvPr id="84" name="TextovéPole 83"/>
          <p:cNvSpPr txBox="1"/>
          <p:nvPr/>
        </p:nvSpPr>
        <p:spPr>
          <a:xfrm>
            <a:off x="3936746" y="621785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3</a:t>
            </a:r>
            <a:endParaRPr lang="cs-CZ" sz="1600" dirty="0"/>
          </a:p>
        </p:txBody>
      </p:sp>
      <p:sp>
        <p:nvSpPr>
          <p:cNvPr id="85" name="TextovéPole 84"/>
          <p:cNvSpPr txBox="1"/>
          <p:nvPr/>
        </p:nvSpPr>
        <p:spPr>
          <a:xfrm>
            <a:off x="4355976" y="4923752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16</a:t>
            </a:r>
            <a:endParaRPr lang="cs-CZ" sz="1600" dirty="0"/>
          </a:p>
        </p:txBody>
      </p:sp>
      <p:sp>
        <p:nvSpPr>
          <p:cNvPr id="86" name="TextovéPole 85"/>
          <p:cNvSpPr txBox="1"/>
          <p:nvPr/>
        </p:nvSpPr>
        <p:spPr>
          <a:xfrm>
            <a:off x="4355976" y="5349990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12</a:t>
            </a:r>
            <a:endParaRPr lang="cs-CZ" sz="1600" dirty="0"/>
          </a:p>
        </p:txBody>
      </p:sp>
      <p:sp>
        <p:nvSpPr>
          <p:cNvPr id="87" name="TextovéPole 86"/>
          <p:cNvSpPr txBox="1"/>
          <p:nvPr/>
        </p:nvSpPr>
        <p:spPr>
          <a:xfrm>
            <a:off x="4355976" y="5782038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8</a:t>
            </a:r>
            <a:endParaRPr lang="cs-CZ" sz="1600" dirty="0"/>
          </a:p>
        </p:txBody>
      </p:sp>
      <p:sp>
        <p:nvSpPr>
          <p:cNvPr id="88" name="TextovéPole 87"/>
          <p:cNvSpPr txBox="1"/>
          <p:nvPr/>
        </p:nvSpPr>
        <p:spPr>
          <a:xfrm>
            <a:off x="3076418" y="5777968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5</a:t>
            </a:r>
            <a:endParaRPr lang="cs-CZ" sz="1600" dirty="0"/>
          </a:p>
        </p:txBody>
      </p:sp>
      <p:sp>
        <p:nvSpPr>
          <p:cNvPr id="89" name="TextovéPole 88"/>
          <p:cNvSpPr txBox="1"/>
          <p:nvPr/>
        </p:nvSpPr>
        <p:spPr>
          <a:xfrm>
            <a:off x="3065042" y="5345920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9</a:t>
            </a:r>
            <a:endParaRPr lang="cs-CZ" sz="1600" dirty="0"/>
          </a:p>
        </p:txBody>
      </p:sp>
      <p:sp>
        <p:nvSpPr>
          <p:cNvPr id="90" name="TextovéPole 89"/>
          <p:cNvSpPr txBox="1"/>
          <p:nvPr/>
        </p:nvSpPr>
        <p:spPr>
          <a:xfrm>
            <a:off x="3073480" y="4931288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13</a:t>
            </a:r>
            <a:endParaRPr lang="cs-CZ" sz="1600" dirty="0"/>
          </a:p>
        </p:txBody>
      </p:sp>
      <p:sp>
        <p:nvSpPr>
          <p:cNvPr id="91" name="TextovéPole 90"/>
          <p:cNvSpPr txBox="1"/>
          <p:nvPr/>
        </p:nvSpPr>
        <p:spPr>
          <a:xfrm>
            <a:off x="3505528" y="5782038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6</a:t>
            </a:r>
            <a:endParaRPr lang="cs-CZ" sz="1600" b="1" dirty="0"/>
          </a:p>
        </p:txBody>
      </p:sp>
      <p:sp>
        <p:nvSpPr>
          <p:cNvPr id="92" name="TextovéPole 91"/>
          <p:cNvSpPr txBox="1"/>
          <p:nvPr/>
        </p:nvSpPr>
        <p:spPr>
          <a:xfrm>
            <a:off x="3480504" y="5345920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10</a:t>
            </a:r>
            <a:endParaRPr lang="cs-CZ" sz="1600" b="1" dirty="0"/>
          </a:p>
        </p:txBody>
      </p:sp>
      <p:sp>
        <p:nvSpPr>
          <p:cNvPr id="93" name="TextovéPole 92"/>
          <p:cNvSpPr txBox="1"/>
          <p:nvPr/>
        </p:nvSpPr>
        <p:spPr>
          <a:xfrm>
            <a:off x="3453431" y="4915722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b="1" dirty="0" smtClean="0"/>
              <a:t>14</a:t>
            </a:r>
            <a:endParaRPr lang="cs-CZ" sz="1600" b="1" dirty="0"/>
          </a:p>
        </p:txBody>
      </p:sp>
      <p:sp>
        <p:nvSpPr>
          <p:cNvPr id="94" name="TextovéPole 93"/>
          <p:cNvSpPr txBox="1"/>
          <p:nvPr/>
        </p:nvSpPr>
        <p:spPr>
          <a:xfrm>
            <a:off x="3923928" y="5795686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7</a:t>
            </a:r>
            <a:endParaRPr lang="cs-CZ" sz="1600" dirty="0"/>
          </a:p>
        </p:txBody>
      </p:sp>
      <p:sp>
        <p:nvSpPr>
          <p:cNvPr id="95" name="TextovéPole 94"/>
          <p:cNvSpPr txBox="1"/>
          <p:nvPr/>
        </p:nvSpPr>
        <p:spPr>
          <a:xfrm>
            <a:off x="3923098" y="5342152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11</a:t>
            </a:r>
            <a:endParaRPr lang="cs-CZ" sz="1600" dirty="0"/>
          </a:p>
        </p:txBody>
      </p:sp>
      <p:sp>
        <p:nvSpPr>
          <p:cNvPr id="96" name="TextovéPole 95"/>
          <p:cNvSpPr txBox="1"/>
          <p:nvPr/>
        </p:nvSpPr>
        <p:spPr>
          <a:xfrm>
            <a:off x="3923928" y="4923752"/>
            <a:ext cx="3930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15</a:t>
            </a:r>
            <a:endParaRPr lang="cs-CZ" sz="1600" dirty="0"/>
          </a:p>
        </p:txBody>
      </p:sp>
      <p:sp>
        <p:nvSpPr>
          <p:cNvPr id="97" name="TextovéPole 96"/>
          <p:cNvSpPr txBox="1"/>
          <p:nvPr/>
        </p:nvSpPr>
        <p:spPr>
          <a:xfrm>
            <a:off x="4355146" y="6217854"/>
            <a:ext cx="28886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/>
              <a:t>4</a:t>
            </a:r>
          </a:p>
        </p:txBody>
      </p:sp>
      <p:sp>
        <p:nvSpPr>
          <p:cNvPr id="98" name="Obdélník 97"/>
          <p:cNvSpPr/>
          <p:nvPr/>
        </p:nvSpPr>
        <p:spPr>
          <a:xfrm>
            <a:off x="3794389" y="2132856"/>
            <a:ext cx="720000" cy="72000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2" name="Přímá spojnice 101"/>
          <p:cNvCxnSpPr/>
          <p:nvPr/>
        </p:nvCxnSpPr>
        <p:spPr>
          <a:xfrm rot="240000" flipV="1">
            <a:off x="3825188" y="1772816"/>
            <a:ext cx="890828" cy="36004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4730079" y="1786464"/>
            <a:ext cx="706017" cy="0"/>
          </a:xfrm>
          <a:prstGeom prst="line">
            <a:avLst/>
          </a:prstGeom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Vývojový diagram: údaje 107"/>
          <p:cNvSpPr/>
          <p:nvPr/>
        </p:nvSpPr>
        <p:spPr>
          <a:xfrm rot="20460000">
            <a:off x="4388276" y="1984496"/>
            <a:ext cx="1224000" cy="684000"/>
          </a:xfrm>
          <a:prstGeom prst="flowChartInputOutpu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4" name="Přímá spojnice 113"/>
          <p:cNvCxnSpPr/>
          <p:nvPr/>
        </p:nvCxnSpPr>
        <p:spPr>
          <a:xfrm flipH="1">
            <a:off x="2974740" y="2132856"/>
            <a:ext cx="5057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Přímá spojnice 114"/>
          <p:cNvCxnSpPr/>
          <p:nvPr/>
        </p:nvCxnSpPr>
        <p:spPr>
          <a:xfrm flipH="1">
            <a:off x="3018888" y="2852936"/>
            <a:ext cx="50576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Přímá spojnice 115"/>
          <p:cNvCxnSpPr/>
          <p:nvPr/>
        </p:nvCxnSpPr>
        <p:spPr>
          <a:xfrm flipV="1">
            <a:off x="3780442" y="2995244"/>
            <a:ext cx="0" cy="324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Přímá spojnice 116"/>
          <p:cNvCxnSpPr/>
          <p:nvPr/>
        </p:nvCxnSpPr>
        <p:spPr>
          <a:xfrm flipV="1">
            <a:off x="4552504" y="3003628"/>
            <a:ext cx="19496" cy="35336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Přímá spojnice 120"/>
          <p:cNvCxnSpPr/>
          <p:nvPr/>
        </p:nvCxnSpPr>
        <p:spPr>
          <a:xfrm flipH="1">
            <a:off x="5002340" y="2924944"/>
            <a:ext cx="684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Přímá spojnice 121"/>
          <p:cNvCxnSpPr/>
          <p:nvPr/>
        </p:nvCxnSpPr>
        <p:spPr>
          <a:xfrm flipH="1">
            <a:off x="5722420" y="2564904"/>
            <a:ext cx="54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Přímá spojnice 123"/>
          <p:cNvCxnSpPr/>
          <p:nvPr/>
        </p:nvCxnSpPr>
        <p:spPr>
          <a:xfrm>
            <a:off x="3227622" y="2132856"/>
            <a:ext cx="0" cy="7200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Přímá spojnice 125"/>
          <p:cNvCxnSpPr/>
          <p:nvPr/>
        </p:nvCxnSpPr>
        <p:spPr>
          <a:xfrm>
            <a:off x="3794389" y="3212976"/>
            <a:ext cx="7776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Přímá spojnice 127"/>
          <p:cNvCxnSpPr/>
          <p:nvPr/>
        </p:nvCxnSpPr>
        <p:spPr>
          <a:xfrm flipV="1">
            <a:off x="5436096" y="2564904"/>
            <a:ext cx="648000" cy="3600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nice 128"/>
          <p:cNvCxnSpPr/>
          <p:nvPr/>
        </p:nvCxnSpPr>
        <p:spPr>
          <a:xfrm>
            <a:off x="3158550" y="2033552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Přímá spojnice 129"/>
          <p:cNvCxnSpPr/>
          <p:nvPr/>
        </p:nvCxnSpPr>
        <p:spPr>
          <a:xfrm>
            <a:off x="3141720" y="2739984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Přímá spojnice 130"/>
          <p:cNvCxnSpPr/>
          <p:nvPr/>
        </p:nvCxnSpPr>
        <p:spPr>
          <a:xfrm>
            <a:off x="5377150" y="2808224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Přímá spojnice 131"/>
          <p:cNvCxnSpPr/>
          <p:nvPr/>
        </p:nvCxnSpPr>
        <p:spPr>
          <a:xfrm>
            <a:off x="5994158" y="2451952"/>
            <a:ext cx="162018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Přímá spojnice 132"/>
          <p:cNvCxnSpPr/>
          <p:nvPr/>
        </p:nvCxnSpPr>
        <p:spPr>
          <a:xfrm flipH="1">
            <a:off x="3666960" y="3113672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nice 133"/>
          <p:cNvCxnSpPr/>
          <p:nvPr/>
        </p:nvCxnSpPr>
        <p:spPr>
          <a:xfrm flipH="1">
            <a:off x="4468928" y="3109904"/>
            <a:ext cx="216024" cy="2160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TextovéPole 135"/>
          <p:cNvSpPr txBox="1"/>
          <p:nvPr/>
        </p:nvSpPr>
        <p:spPr>
          <a:xfrm>
            <a:off x="3924320" y="2936263"/>
            <a:ext cx="5036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24,7</a:t>
            </a:r>
            <a:endParaRPr lang="cs-CZ" sz="1400" dirty="0"/>
          </a:p>
        </p:txBody>
      </p:sp>
      <p:sp>
        <p:nvSpPr>
          <p:cNvPr id="137" name="TextovéPole 136"/>
          <p:cNvSpPr txBox="1"/>
          <p:nvPr/>
        </p:nvSpPr>
        <p:spPr>
          <a:xfrm rot="19711973">
            <a:off x="5464836" y="2543902"/>
            <a:ext cx="3674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44</a:t>
            </a:r>
            <a:endParaRPr lang="cs-CZ" sz="1400" dirty="0"/>
          </a:p>
        </p:txBody>
      </p:sp>
      <p:sp>
        <p:nvSpPr>
          <p:cNvPr id="138" name="TextovéPole 137"/>
          <p:cNvSpPr txBox="1"/>
          <p:nvPr/>
        </p:nvSpPr>
        <p:spPr>
          <a:xfrm rot="16200000">
            <a:off x="2839071" y="2348880"/>
            <a:ext cx="5036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400" dirty="0" smtClean="0"/>
              <a:t>23,8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2062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Výpočet spotřeby materiálu </a:t>
            </a:r>
            <a:r>
              <a:rPr lang="cs-CZ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1764" y="980728"/>
            <a:ext cx="8204172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Zadání: 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67544" y="1628800"/>
            <a:ext cx="8204172" cy="20313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Vypočítej spotřebu materiálu u keramických cihel POROTHERM pro objekt .</a:t>
            </a:r>
          </a:p>
          <a:p>
            <a:r>
              <a:rPr lang="cs-CZ" dirty="0" smtClean="0"/>
              <a:t>Rozměry objektu:   délka objektu     11500  mm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šířka objektu         9800  mm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výška  stěny           2750  mm</a:t>
            </a:r>
          </a:p>
          <a:p>
            <a:r>
              <a:rPr lang="cs-CZ" dirty="0" smtClean="0"/>
              <a:t>Otvory:       dveře   počet - 1ks             1600 x 2500 mm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okna    počet - 5ks             1500 x 1750 mm</a:t>
            </a:r>
          </a:p>
          <a:p>
            <a:r>
              <a:rPr lang="cs-CZ" dirty="0" smtClean="0"/>
              <a:t>Tloušťka zdi:                                              450  mm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3789040"/>
            <a:ext cx="830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Nákres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411760" y="4437112"/>
            <a:ext cx="3960440" cy="172819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699792" y="4725144"/>
            <a:ext cx="3384376" cy="115212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nice 12"/>
          <p:cNvCxnSpPr/>
          <p:nvPr/>
        </p:nvCxnSpPr>
        <p:spPr>
          <a:xfrm flipH="1">
            <a:off x="1298412" y="4437112"/>
            <a:ext cx="8973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 flipH="1">
            <a:off x="1331640" y="6165304"/>
            <a:ext cx="8973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H="1">
            <a:off x="1747074" y="4725144"/>
            <a:ext cx="4818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1691680" y="5877272"/>
            <a:ext cx="4818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932625" y="4437112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1475656" y="4437112"/>
            <a:ext cx="0" cy="17281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nice 23"/>
          <p:cNvCxnSpPr/>
          <p:nvPr/>
        </p:nvCxnSpPr>
        <p:spPr>
          <a:xfrm>
            <a:off x="2411760" y="3789040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372200" y="3752657"/>
            <a:ext cx="0" cy="50405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V="1">
            <a:off x="5652120" y="443711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V="1">
            <a:off x="5148064" y="443711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 flipV="1">
            <a:off x="3131840" y="443711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 flipV="1">
            <a:off x="3635896" y="443711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 flipV="1">
            <a:off x="4139952" y="443711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 flipV="1">
            <a:off x="4644008" y="443711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 flipV="1">
            <a:off x="3059832" y="58772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 flipV="1">
            <a:off x="5724128" y="58772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Přímá spojnice 35"/>
          <p:cNvCxnSpPr/>
          <p:nvPr/>
        </p:nvCxnSpPr>
        <p:spPr>
          <a:xfrm flipV="1">
            <a:off x="5220072" y="58772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3563888" y="58772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4716016" y="5877272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4067944" y="5884616"/>
            <a:ext cx="0" cy="2880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3131840" y="4544745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4139952" y="4545503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5159181" y="4544745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Přímá spojnice 43"/>
          <p:cNvCxnSpPr/>
          <p:nvPr/>
        </p:nvCxnSpPr>
        <p:spPr>
          <a:xfrm>
            <a:off x="5220072" y="6057671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3072465" y="6069546"/>
            <a:ext cx="50405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nice 48"/>
          <p:cNvCxnSpPr/>
          <p:nvPr/>
        </p:nvCxnSpPr>
        <p:spPr>
          <a:xfrm>
            <a:off x="2411760" y="4004685"/>
            <a:ext cx="396044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nice 50"/>
          <p:cNvCxnSpPr/>
          <p:nvPr/>
        </p:nvCxnSpPr>
        <p:spPr>
          <a:xfrm rot="2700000">
            <a:off x="2428924" y="3852713"/>
            <a:ext cx="0" cy="3193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 rot="2700000">
            <a:off x="6379544" y="3861775"/>
            <a:ext cx="0" cy="3193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nice 52"/>
          <p:cNvCxnSpPr/>
          <p:nvPr/>
        </p:nvCxnSpPr>
        <p:spPr>
          <a:xfrm rot="-2700000">
            <a:off x="1948618" y="4284761"/>
            <a:ext cx="0" cy="3193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rot="-2700000">
            <a:off x="1936743" y="4560160"/>
            <a:ext cx="0" cy="3193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 rot="-2700000">
            <a:off x="1948618" y="5724921"/>
            <a:ext cx="0" cy="3193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Přímá spojnice 55"/>
          <p:cNvCxnSpPr/>
          <p:nvPr/>
        </p:nvCxnSpPr>
        <p:spPr>
          <a:xfrm rot="-2700000">
            <a:off x="1936743" y="6012953"/>
            <a:ext cx="0" cy="3193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nice 56"/>
          <p:cNvCxnSpPr/>
          <p:nvPr/>
        </p:nvCxnSpPr>
        <p:spPr>
          <a:xfrm rot="-2700000">
            <a:off x="1456437" y="5998265"/>
            <a:ext cx="0" cy="3193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 rot="-2700000">
            <a:off x="1478212" y="4282706"/>
            <a:ext cx="0" cy="3193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ovéPole 58"/>
          <p:cNvSpPr txBox="1"/>
          <p:nvPr/>
        </p:nvSpPr>
        <p:spPr>
          <a:xfrm>
            <a:off x="3952503" y="3726557"/>
            <a:ext cx="7056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11500</a:t>
            </a:r>
            <a:endParaRPr lang="cs-CZ" sz="1600" dirty="0"/>
          </a:p>
        </p:txBody>
      </p:sp>
      <p:sp>
        <p:nvSpPr>
          <p:cNvPr id="60" name="TextovéPole 59"/>
          <p:cNvSpPr txBox="1"/>
          <p:nvPr/>
        </p:nvSpPr>
        <p:spPr>
          <a:xfrm rot="16200000">
            <a:off x="1056177" y="5067142"/>
            <a:ext cx="6014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9800</a:t>
            </a:r>
            <a:endParaRPr lang="cs-CZ" sz="1600" dirty="0"/>
          </a:p>
        </p:txBody>
      </p:sp>
      <p:sp>
        <p:nvSpPr>
          <p:cNvPr id="61" name="TextovéPole 60"/>
          <p:cNvSpPr txBox="1"/>
          <p:nvPr/>
        </p:nvSpPr>
        <p:spPr>
          <a:xfrm rot="16200000">
            <a:off x="1509711" y="5139150"/>
            <a:ext cx="6014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8900</a:t>
            </a:r>
            <a:endParaRPr lang="cs-CZ" sz="1600" dirty="0"/>
          </a:p>
        </p:txBody>
      </p:sp>
      <p:sp>
        <p:nvSpPr>
          <p:cNvPr id="62" name="TextovéPole 61"/>
          <p:cNvSpPr txBox="1"/>
          <p:nvPr/>
        </p:nvSpPr>
        <p:spPr>
          <a:xfrm rot="16200000">
            <a:off x="1587948" y="4354866"/>
            <a:ext cx="4972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450</a:t>
            </a:r>
            <a:endParaRPr lang="cs-CZ" sz="1600" dirty="0"/>
          </a:p>
        </p:txBody>
      </p:sp>
      <p:sp>
        <p:nvSpPr>
          <p:cNvPr id="63" name="TextovéPole 62"/>
          <p:cNvSpPr txBox="1"/>
          <p:nvPr/>
        </p:nvSpPr>
        <p:spPr>
          <a:xfrm rot="16200000">
            <a:off x="1568898" y="5872367"/>
            <a:ext cx="4972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450</a:t>
            </a:r>
            <a:endParaRPr lang="cs-CZ" sz="1600" dirty="0"/>
          </a:p>
        </p:txBody>
      </p:sp>
      <p:cxnSp>
        <p:nvCxnSpPr>
          <p:cNvPr id="65" name="Přímá spojnice 64"/>
          <p:cNvCxnSpPr/>
          <p:nvPr/>
        </p:nvCxnSpPr>
        <p:spPr>
          <a:xfrm rot="-5400000" flipH="1">
            <a:off x="4391980" y="6489340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 flipH="1" flipV="1">
            <a:off x="4067944" y="6172648"/>
            <a:ext cx="648072" cy="64072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496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467544" y="1615083"/>
            <a:ext cx="8204172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Z jednoho rozměru objektu odečtěme tloušťku zdiva</a:t>
            </a:r>
          </a:p>
          <a:p>
            <a:pPr marL="342900" indent="-342900">
              <a:buAutoNum type="arabicPeriod"/>
            </a:pPr>
            <a:endParaRPr lang="cs-CZ" dirty="0" smtClean="0"/>
          </a:p>
          <a:p>
            <a:r>
              <a:rPr lang="cs-CZ" dirty="0"/>
              <a:t> </a:t>
            </a:r>
            <a:r>
              <a:rPr lang="cs-CZ" dirty="0" smtClean="0"/>
              <a:t>                 šířka objektu             2x tloušťka zdiva         šířka stěny pro výpočet   </a:t>
            </a:r>
            <a:endParaRPr lang="cs-CZ" dirty="0"/>
          </a:p>
          <a:p>
            <a:r>
              <a:rPr lang="cs-CZ" dirty="0" smtClean="0"/>
              <a:t>                         9800mm      -    ( 2x 450mm)      =         8900mm</a:t>
            </a:r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82628" y="3212976"/>
            <a:ext cx="8204172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 startAt="2"/>
            </a:pPr>
            <a:r>
              <a:rPr lang="cs-CZ" dirty="0" smtClean="0"/>
              <a:t>Rozměry  objektu  převedeme na metry:                </a:t>
            </a:r>
          </a:p>
          <a:p>
            <a:r>
              <a:rPr lang="cs-CZ" dirty="0" smtClean="0"/>
              <a:t>                                                                 šířka             8,9m </a:t>
            </a:r>
            <a:endParaRPr lang="cs-CZ" dirty="0"/>
          </a:p>
          <a:p>
            <a:r>
              <a:rPr lang="cs-CZ" dirty="0" smtClean="0"/>
              <a:t>                                                                 délka          11,5m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                  výška stěny  2,75m 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467544" y="4537695"/>
            <a:ext cx="8204172" cy="203132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 startAt="3"/>
            </a:pPr>
            <a:r>
              <a:rPr lang="cs-CZ" dirty="0" smtClean="0"/>
              <a:t>Vypočítáme  plochu   stěn: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šířka    x       výška    x     počet stěn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a)  8,9m   x      2,75m    x       2 ks            =  48,95m</a:t>
            </a:r>
            <a:r>
              <a:rPr lang="cs-CZ" baseline="30000" dirty="0" smtClean="0"/>
              <a:t>2</a:t>
            </a:r>
          </a:p>
          <a:p>
            <a:r>
              <a:rPr lang="cs-CZ" dirty="0" smtClean="0"/>
              <a:t>                               délka   x       výška    x     počet  stěn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b)  11,5m x      2,75m   x        2ks             =  63,25m</a:t>
            </a:r>
            <a:r>
              <a:rPr lang="cs-CZ" baseline="30000" dirty="0" smtClean="0"/>
              <a:t>2</a:t>
            </a:r>
            <a:r>
              <a:rPr lang="cs-CZ" dirty="0" smtClean="0"/>
              <a:t>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---------------------------------------------------------------------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Celkem                                                           </a:t>
            </a:r>
            <a:r>
              <a:rPr lang="cs-CZ" u="sng" dirty="0" smtClean="0"/>
              <a:t>112,2m</a:t>
            </a:r>
            <a:r>
              <a:rPr lang="cs-CZ" u="sng" baseline="30000" dirty="0" smtClean="0"/>
              <a:t>2</a:t>
            </a:r>
            <a:endParaRPr lang="cs-CZ" u="sng" baseline="30000" dirty="0"/>
          </a:p>
        </p:txBody>
      </p:sp>
      <p:sp>
        <p:nvSpPr>
          <p:cNvPr id="13" name="Nadpis 1"/>
          <p:cNvSpPr txBox="1">
            <a:spLocks/>
          </p:cNvSpPr>
          <p:nvPr/>
        </p:nvSpPr>
        <p:spPr>
          <a:xfrm>
            <a:off x="482628" y="260648"/>
            <a:ext cx="8229600" cy="634082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 anchor="ctr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Výpočet spotřeby materiálu </a:t>
            </a:r>
            <a:r>
              <a:rPr lang="cs-CZ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81764" y="980728"/>
            <a:ext cx="8204172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b="1" dirty="0" smtClean="0"/>
              <a:t>ŘEŠENÍ:</a:t>
            </a:r>
          </a:p>
        </p:txBody>
      </p:sp>
    </p:spTree>
    <p:extLst>
      <p:ext uri="{BB962C8B-B14F-4D97-AF65-F5344CB8AC3E}">
        <p14:creationId xmlns:p14="http://schemas.microsoft.com/office/powerpoint/2010/main" val="231530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ovéPole 8"/>
          <p:cNvSpPr txBox="1"/>
          <p:nvPr/>
        </p:nvSpPr>
        <p:spPr>
          <a:xfrm>
            <a:off x="467544" y="1053298"/>
            <a:ext cx="8204172" cy="230832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4. Vypočítáme  plochu jednotlivých otvorů</a:t>
            </a:r>
          </a:p>
          <a:p>
            <a:r>
              <a:rPr lang="cs-CZ" dirty="0"/>
              <a:t> </a:t>
            </a:r>
            <a:r>
              <a:rPr lang="cs-CZ" dirty="0" smtClean="0"/>
              <a:t>      a) vstupní dveře    1600mm x 2500mm převedem</a:t>
            </a:r>
            <a:r>
              <a:rPr lang="cs-CZ" dirty="0"/>
              <a:t>e</a:t>
            </a:r>
            <a:r>
              <a:rPr lang="cs-CZ" dirty="0" smtClean="0"/>
              <a:t> na metry 1,6m x 2,5m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šířka dveří   x  výška dveří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1,6m    x      2,5m         =  </a:t>
            </a:r>
            <a:r>
              <a:rPr lang="cs-CZ" u="sng" dirty="0" smtClean="0"/>
              <a:t>4,0m</a:t>
            </a:r>
            <a:r>
              <a:rPr lang="cs-CZ" u="sng" baseline="30000" dirty="0" smtClean="0"/>
              <a:t>2</a:t>
            </a:r>
          </a:p>
          <a:p>
            <a:r>
              <a:rPr lang="cs-CZ" dirty="0"/>
              <a:t> </a:t>
            </a:r>
            <a:r>
              <a:rPr lang="cs-CZ" dirty="0" smtClean="0"/>
              <a:t>      b) okna         1500mm      x     1750mm   převedeme na metry  1,5m x 1,75m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šířka okna   x   výška okna    x   počet oken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       1,5m   x            1,75m   x         5 ks      =  </a:t>
            </a:r>
            <a:r>
              <a:rPr lang="cs-CZ" u="sng" dirty="0" smtClean="0"/>
              <a:t>13,125m</a:t>
            </a:r>
            <a:r>
              <a:rPr lang="cs-CZ" u="sng" baseline="30000" dirty="0" smtClean="0"/>
              <a:t>2</a:t>
            </a:r>
          </a:p>
          <a:p>
            <a:r>
              <a:rPr lang="cs-CZ" dirty="0"/>
              <a:t> </a:t>
            </a:r>
            <a:r>
              <a:rPr lang="cs-CZ" dirty="0" smtClean="0"/>
              <a:t>      Celkem dveře a okna:  4,0m</a:t>
            </a:r>
            <a:r>
              <a:rPr lang="cs-CZ" baseline="30000" dirty="0" smtClean="0"/>
              <a:t>2</a:t>
            </a:r>
            <a:r>
              <a:rPr lang="cs-CZ" dirty="0" smtClean="0"/>
              <a:t> +  13,125m</a:t>
            </a:r>
            <a:r>
              <a:rPr lang="cs-CZ" baseline="30000" dirty="0" smtClean="0"/>
              <a:t>2</a:t>
            </a:r>
            <a:r>
              <a:rPr lang="cs-CZ" dirty="0" smtClean="0"/>
              <a:t>  = </a:t>
            </a:r>
            <a:r>
              <a:rPr lang="cs-CZ" u="sng" dirty="0" smtClean="0"/>
              <a:t>17,125m</a:t>
            </a:r>
            <a:r>
              <a:rPr lang="cs-CZ" u="sng" baseline="30000" dirty="0" smtClean="0"/>
              <a:t>2</a:t>
            </a:r>
            <a:r>
              <a:rPr lang="cs-CZ" dirty="0" smtClean="0"/>
              <a:t>       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72284" y="3501008"/>
            <a:ext cx="8204172" cy="92333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5. Od plochy   stěn odečteme  plochu otvorů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plocha stěn     -      plocha otvorů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112,2m</a:t>
            </a:r>
            <a:r>
              <a:rPr lang="cs-CZ" baseline="30000" dirty="0" smtClean="0"/>
              <a:t>2</a:t>
            </a:r>
            <a:r>
              <a:rPr lang="cs-CZ" dirty="0" smtClean="0"/>
              <a:t>     -       17,125m</a:t>
            </a:r>
            <a:r>
              <a:rPr lang="cs-CZ" baseline="30000" dirty="0" smtClean="0"/>
              <a:t>2</a:t>
            </a:r>
            <a:r>
              <a:rPr lang="cs-CZ" dirty="0" smtClean="0"/>
              <a:t>     =   </a:t>
            </a:r>
            <a:r>
              <a:rPr lang="cs-CZ" u="sng" dirty="0" smtClean="0"/>
              <a:t>95,075m</a:t>
            </a:r>
            <a:r>
              <a:rPr lang="cs-CZ" u="sng" baseline="30000" dirty="0" smtClean="0"/>
              <a:t>2</a:t>
            </a:r>
            <a:r>
              <a:rPr lang="cs-CZ" dirty="0" smtClean="0"/>
              <a:t>    </a:t>
            </a:r>
            <a:endParaRPr lang="cs-CZ" dirty="0"/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Výpočet spotřeby materiálu </a:t>
            </a:r>
            <a:r>
              <a:rPr lang="cs-CZ" sz="24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67544" y="4565327"/>
            <a:ext cx="8204172" cy="1477328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/>
              <a:t>6</a:t>
            </a:r>
            <a:r>
              <a:rPr lang="cs-CZ" dirty="0" smtClean="0"/>
              <a:t>. Plochu stěny bez otvorů vynásobíme  spotřebou  cihel na 1 m</a:t>
            </a:r>
            <a:r>
              <a:rPr lang="cs-CZ" baseline="30000" dirty="0" smtClean="0"/>
              <a:t>2</a:t>
            </a:r>
          </a:p>
          <a:p>
            <a:r>
              <a:rPr lang="cs-CZ" baseline="30000" dirty="0"/>
              <a:t> </a:t>
            </a:r>
            <a:r>
              <a:rPr lang="cs-CZ" baseline="30000" dirty="0" smtClean="0"/>
              <a:t>     </a:t>
            </a:r>
            <a:r>
              <a:rPr lang="cs-CZ" dirty="0" smtClean="0"/>
              <a:t> ( spotřeba cihel na 1m</a:t>
            </a:r>
            <a:r>
              <a:rPr lang="cs-CZ" baseline="30000" dirty="0" smtClean="0"/>
              <a:t>2</a:t>
            </a:r>
            <a:r>
              <a:rPr lang="cs-CZ" dirty="0" smtClean="0"/>
              <a:t>   je  16ks)                                           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plocha stěn     x      spotřeba cihel na 1m</a:t>
            </a:r>
            <a:r>
              <a:rPr lang="cs-CZ" baseline="30000" dirty="0" smtClean="0"/>
              <a:t>2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                  95,075m</a:t>
            </a:r>
            <a:r>
              <a:rPr lang="cs-CZ" baseline="30000" dirty="0" smtClean="0"/>
              <a:t>2</a:t>
            </a:r>
            <a:r>
              <a:rPr lang="cs-CZ" dirty="0" smtClean="0"/>
              <a:t>     x              16 ks     =                 1521,2ks cihel </a:t>
            </a:r>
          </a:p>
          <a:p>
            <a:r>
              <a:rPr lang="cs-CZ" dirty="0" smtClean="0"/>
              <a:t>                                                                  zaokrouhlíme  nahoru na 1522 cihel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67544" y="6170637"/>
            <a:ext cx="8204172" cy="36933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dirty="0" smtClean="0"/>
              <a:t>7. Vypočítaná spotřeba  cihel pro zadaný objekt  je  1522 ks cihel.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051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467544" y="5939988"/>
            <a:ext cx="8280920" cy="36933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tx1"/>
                </a:solidFill>
              </a:rPr>
              <a:t>Použité zdroje</a:t>
            </a:r>
            <a:r>
              <a:rPr lang="cs-CZ" b="1" smtClean="0">
                <a:solidFill>
                  <a:schemeClr val="tx1"/>
                </a:solidFill>
              </a:rPr>
              <a:t>:  vlastní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634082"/>
          </a:xfrm>
          <a:solidFill>
            <a:schemeClr val="accent3">
              <a:lumMod val="40000"/>
              <a:lumOff val="60000"/>
            </a:schemeClr>
          </a:solidFill>
          <a:ln>
            <a:solidFill>
              <a:srgbClr val="002060"/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Výpočet spotřeby materiálu </a:t>
            </a:r>
            <a:r>
              <a:rPr lang="cs-CZ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Porotherm</a:t>
            </a:r>
            <a:r>
              <a:rPr lang="cs-CZ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lumMod val="2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endParaRPr lang="cs-CZ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lumMod val="2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163931"/>
              </p:ext>
            </p:extLst>
          </p:nvPr>
        </p:nvGraphicFramePr>
        <p:xfrm>
          <a:off x="457200" y="1124744"/>
          <a:ext cx="8280920" cy="1552208"/>
        </p:xfrm>
        <a:graphic>
          <a:graphicData uri="http://schemas.openxmlformats.org/drawingml/2006/table">
            <a:tbl>
              <a:tblPr firstRow="1" bandRow="1">
                <a:tableStyleId>{284E427A-3D55-4303-BF80-6455036E1DE7}</a:tableStyleId>
              </a:tblPr>
              <a:tblGrid>
                <a:gridCol w="4140460"/>
                <a:gridCol w="4140460"/>
              </a:tblGrid>
              <a:tr h="471996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sz="2400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Zodpovězte následující otázky:</a:t>
                      </a:r>
                      <a:endParaRPr lang="cs-CZ" sz="24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Odpovědi:</a:t>
                      </a:r>
                      <a:endParaRPr lang="cs-CZ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40132">
                <a:tc>
                  <a:txBody>
                    <a:bodyPr/>
                    <a:lstStyle/>
                    <a:p>
                      <a:pPr marL="342900" indent="-342900">
                        <a:buFont typeface="+mj-lt"/>
                        <a:buAutoNum type="arabicPeriod"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Jaká je spotřeba cihel POROTHERM 44 P+D  na    1m</a:t>
                      </a:r>
                      <a:r>
                        <a:rPr lang="cs-CZ" baseline="300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</a:t>
                      </a:r>
                      <a:endParaRPr lang="cs-CZ" baseline="300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  <a:tr h="440132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cs-CZ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2.   Jak vypočítáme plochu stěny</a:t>
                      </a:r>
                      <a:endParaRPr lang="cs-CZ" baseline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prst="convex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8" name="TextovéPole 7"/>
          <p:cNvSpPr txBox="1"/>
          <p:nvPr/>
        </p:nvSpPr>
        <p:spPr>
          <a:xfrm>
            <a:off x="4788024" y="1729408"/>
            <a:ext cx="610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16ks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64496" y="2274408"/>
            <a:ext cx="34117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Šírku stěny násobíme výškou stěny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0400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461</Words>
  <Application>Microsoft Office PowerPoint</Application>
  <PresentationFormat>Předvádění na obrazovce (4:3)</PresentationFormat>
  <Paragraphs>108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Výpočet spotřeby materiálu Porotherm </vt:lpstr>
      <vt:lpstr>Výpočet spotřeby materiálu Porotherm </vt:lpstr>
      <vt:lpstr>Prezentace aplikace PowerPoint</vt:lpstr>
      <vt:lpstr>Výpočet spotřeby materiálu Porotherm </vt:lpstr>
      <vt:lpstr>Výpočet spotřeby materiálu Porotherm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1</dc:creator>
  <cp:lastModifiedBy>1</cp:lastModifiedBy>
  <cp:revision>1</cp:revision>
  <dcterms:created xsi:type="dcterms:W3CDTF">2013-04-17T16:18:47Z</dcterms:created>
  <dcterms:modified xsi:type="dcterms:W3CDTF">2013-04-17T16:19:23Z</dcterms:modified>
</cp:coreProperties>
</file>