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7" r:id="rId2"/>
    <p:sldId id="258" r:id="rId3"/>
    <p:sldId id="259" r:id="rId4"/>
    <p:sldId id="260" r:id="rId5"/>
    <p:sldId id="261" r:id="rId6"/>
    <p:sldId id="262" r:id="rId7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65" d="100"/>
          <a:sy n="65" d="100"/>
        </p:scale>
        <p:origin x="-1452" y="-10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ableStyles" Target="tableStyles.xml"/><Relationship Id="rId5" Type="http://schemas.openxmlformats.org/officeDocument/2006/relationships/slide" Target="slides/slide4.xml"/><Relationship Id="rId1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7171AD6-7777-4077-A35D-A17B8B239422}" type="datetimeFigureOut">
              <a:rPr lang="cs-CZ" smtClean="0"/>
              <a:t>24.4.2013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EBF8BC5-6435-4FF6-BE1E-68855E736890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46460831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7171AD6-7777-4077-A35D-A17B8B239422}" type="datetimeFigureOut">
              <a:rPr lang="cs-CZ" smtClean="0"/>
              <a:t>24.4.2013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EBF8BC5-6435-4FF6-BE1E-68855E736890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98088891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7171AD6-7777-4077-A35D-A17B8B239422}" type="datetimeFigureOut">
              <a:rPr lang="cs-CZ" smtClean="0"/>
              <a:t>24.4.2013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EBF8BC5-6435-4FF6-BE1E-68855E736890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81601516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7171AD6-7777-4077-A35D-A17B8B239422}" type="datetimeFigureOut">
              <a:rPr lang="cs-CZ" smtClean="0"/>
              <a:t>24.4.2013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EBF8BC5-6435-4FF6-BE1E-68855E736890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44525249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7171AD6-7777-4077-A35D-A17B8B239422}" type="datetimeFigureOut">
              <a:rPr lang="cs-CZ" smtClean="0"/>
              <a:t>24.4.2013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EBF8BC5-6435-4FF6-BE1E-68855E736890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02097066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7171AD6-7777-4077-A35D-A17B8B239422}" type="datetimeFigureOut">
              <a:rPr lang="cs-CZ" smtClean="0"/>
              <a:t>24.4.2013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EBF8BC5-6435-4FF6-BE1E-68855E736890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21843916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7171AD6-7777-4077-A35D-A17B8B239422}" type="datetimeFigureOut">
              <a:rPr lang="cs-CZ" smtClean="0"/>
              <a:t>24.4.2013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EBF8BC5-6435-4FF6-BE1E-68855E736890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58014232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7171AD6-7777-4077-A35D-A17B8B239422}" type="datetimeFigureOut">
              <a:rPr lang="cs-CZ" smtClean="0"/>
              <a:t>24.4.2013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EBF8BC5-6435-4FF6-BE1E-68855E736890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89065449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7171AD6-7777-4077-A35D-A17B8B239422}" type="datetimeFigureOut">
              <a:rPr lang="cs-CZ" smtClean="0"/>
              <a:t>24.4.2013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EBF8BC5-6435-4FF6-BE1E-68855E736890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09068588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7171AD6-7777-4077-A35D-A17B8B239422}" type="datetimeFigureOut">
              <a:rPr lang="cs-CZ" smtClean="0"/>
              <a:t>24.4.2013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EBF8BC5-6435-4FF6-BE1E-68855E736890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16180664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7171AD6-7777-4077-A35D-A17B8B239422}" type="datetimeFigureOut">
              <a:rPr lang="cs-CZ" smtClean="0"/>
              <a:t>24.4.2013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EBF8BC5-6435-4FF6-BE1E-68855E736890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08393264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7171AD6-7777-4077-A35D-A17B8B239422}" type="datetimeFigureOut">
              <a:rPr lang="cs-CZ" smtClean="0"/>
              <a:t>24.4.2013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EBF8BC5-6435-4FF6-BE1E-68855E736890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71591751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6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6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6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131840" y="448526"/>
            <a:ext cx="3294915" cy="720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TextovéPole 2"/>
          <p:cNvSpPr txBox="1"/>
          <p:nvPr/>
        </p:nvSpPr>
        <p:spPr>
          <a:xfrm>
            <a:off x="539552" y="1168526"/>
            <a:ext cx="8064896" cy="1077218"/>
          </a:xfrm>
          <a:prstGeom prst="rect">
            <a:avLst/>
          </a:prstGeom>
          <a:ln>
            <a:solidFill>
              <a:srgbClr val="002060"/>
            </a:solidFill>
          </a:ln>
        </p:spPr>
        <p:style>
          <a:lnRef idx="0">
            <a:scrgbClr r="0" g="0" b="0"/>
          </a:lnRef>
          <a:fillRef idx="1002">
            <a:schemeClr val="lt2"/>
          </a:fillRef>
          <a:effectRef idx="0">
            <a:scrgbClr r="0" g="0" b="0"/>
          </a:effectRef>
          <a:fontRef idx="major"/>
        </p:style>
        <p:txBody>
          <a:bodyPr wrap="square" rtlCol="0">
            <a:spAutoFit/>
            <a:scene3d>
              <a:camera prst="orthographicFront">
                <a:rot lat="0" lon="0" rev="0"/>
              </a:camera>
              <a:lightRig rig="contrasting" dir="t">
                <a:rot lat="0" lon="0" rev="4500000"/>
              </a:lightRig>
            </a:scene3d>
            <a:sp3d contourW="6350" prstMaterial="metal">
              <a:bevelT w="127000" h="31750" prst="relaxedInset"/>
              <a:contourClr>
                <a:schemeClr val="accent1">
                  <a:shade val="75000"/>
                </a:schemeClr>
              </a:contourClr>
            </a:sp3d>
          </a:bodyPr>
          <a:lstStyle/>
          <a:p>
            <a:pPr algn="ctr"/>
            <a:r>
              <a:rPr lang="cs-CZ" sz="3200" b="1" cap="all" dirty="0" smtClean="0">
                <a:ln w="0"/>
                <a:solidFill>
                  <a:schemeClr val="accent3">
                    <a:lumMod val="50000"/>
                  </a:schemeClr>
                </a:solidFill>
                <a:effectLst/>
                <a:latin typeface="Arial Black" pitchFamily="34" charset="0"/>
              </a:rPr>
              <a:t>Betonování plošných základů – pracovní postup</a:t>
            </a:r>
          </a:p>
        </p:txBody>
      </p:sp>
      <p:graphicFrame>
        <p:nvGraphicFramePr>
          <p:cNvPr id="5" name="Tabulka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552640476"/>
              </p:ext>
            </p:extLst>
          </p:nvPr>
        </p:nvGraphicFramePr>
        <p:xfrm>
          <a:off x="506521" y="2466321"/>
          <a:ext cx="8064896" cy="2762879"/>
        </p:xfrm>
        <a:graphic>
          <a:graphicData uri="http://schemas.openxmlformats.org/drawingml/2006/table">
            <a:tbl>
              <a:tblPr firstRow="1" bandRow="1">
                <a:effectLst>
                  <a:outerShdw blurRad="50800" dist="38100" dir="5400000" algn="t" rotWithShape="0">
                    <a:prstClr val="black">
                      <a:alpha val="40000"/>
                    </a:prstClr>
                  </a:outerShdw>
                </a:effectLst>
                <a:tableStyleId>{5940675A-B579-460E-94D1-54222C63F5DA}</a:tableStyleId>
              </a:tblPr>
              <a:tblGrid>
                <a:gridCol w="1980220"/>
                <a:gridCol w="6084676"/>
              </a:tblGrid>
              <a:tr h="451479">
                <a:tc>
                  <a:txBody>
                    <a:bodyPr/>
                    <a:lstStyle/>
                    <a:p>
                      <a:r>
                        <a:rPr lang="cs-CZ" sz="1600" dirty="0" smtClean="0">
                          <a:latin typeface="Times New Roman" pitchFamily="18" charset="0"/>
                          <a:cs typeface="Times New Roman" pitchFamily="18" charset="0"/>
                        </a:rPr>
                        <a:t>Číslo projektu</a:t>
                      </a:r>
                      <a:endParaRPr lang="cs-CZ"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cell3D prstMaterial="dkEdge">
                      <a:bevel/>
                      <a:lightRig rig="flood" dir="t"/>
                    </a:cell3D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b="1" dirty="0" smtClean="0"/>
                        <a:t>CZ.1.07/1.5.00/34.0762</a:t>
                      </a:r>
                      <a:endParaRPr lang="cs-CZ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cell3D prstMaterial="dkEdge">
                      <a:bevel/>
                      <a:lightRig rig="flood" dir="t"/>
                    </a:cell3D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sz="1600" dirty="0" smtClean="0">
                          <a:latin typeface="Times New Roman" pitchFamily="18" charset="0"/>
                          <a:cs typeface="Times New Roman" pitchFamily="18" charset="0"/>
                        </a:rPr>
                        <a:t>Číslo materiálu</a:t>
                      </a:r>
                      <a:endParaRPr lang="cs-CZ"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cell3D prstMaterial="dkEdge">
                      <a:bevel/>
                      <a:lightRig rig="flood" dir="t"/>
                    </a:cell3D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smtClean="0"/>
                        <a:t>VY_32_INOVACE_MA_ZP_17  </a:t>
                      </a:r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cell3D prstMaterial="dkEdge">
                      <a:bevel/>
                      <a:lightRig rig="flood" dir="t"/>
                    </a:cell3D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sz="1600" dirty="0" smtClean="0">
                          <a:latin typeface="Times New Roman" pitchFamily="18" charset="0"/>
                          <a:cs typeface="Times New Roman" pitchFamily="18" charset="0"/>
                        </a:rPr>
                        <a:t>Název školy</a:t>
                      </a:r>
                      <a:endParaRPr lang="cs-CZ"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cell3D prstMaterial="dkEdge">
                      <a:bevel/>
                      <a:lightRig rig="flood" dir="t"/>
                    </a:cell3D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sz="1200" dirty="0" smtClean="0"/>
                        <a:t>Střední</a:t>
                      </a:r>
                      <a:r>
                        <a:rPr lang="cs-CZ" sz="1200" baseline="0" dirty="0" smtClean="0"/>
                        <a:t> odborné  učiliště a Středisko praktického vyučování s.r.o.,</a:t>
                      </a:r>
                    </a:p>
                    <a:p>
                      <a:r>
                        <a:rPr lang="cs-CZ" sz="1200" baseline="0" dirty="0" smtClean="0"/>
                        <a:t>Zádveřice č. 5, Zádveřice –Raková, 763 12</a:t>
                      </a:r>
                      <a:endParaRPr lang="cs-CZ" sz="12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cell3D prstMaterial="dkEdge">
                      <a:bevel/>
                      <a:lightRig rig="flood" dir="t"/>
                    </a:cell3D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sz="1600" dirty="0" smtClean="0">
                          <a:latin typeface="Times New Roman" pitchFamily="18" charset="0"/>
                          <a:cs typeface="Times New Roman" pitchFamily="18" charset="0"/>
                        </a:rPr>
                        <a:t>Autor</a:t>
                      </a:r>
                      <a:endParaRPr lang="cs-CZ"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cell3D prstMaterial="dkEdge">
                      <a:bevel/>
                      <a:lightRig rig="flood" dir="t"/>
                    </a:cell3D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Ing. Josef Kůra</a:t>
                      </a:r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cell3D prstMaterial="dkEdge">
                      <a:bevel/>
                      <a:lightRig rig="flood" dir="t"/>
                    </a:cell3D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sz="1600" dirty="0" smtClean="0">
                          <a:latin typeface="Times New Roman" pitchFamily="18" charset="0"/>
                          <a:cs typeface="Times New Roman" pitchFamily="18" charset="0"/>
                        </a:rPr>
                        <a:t>Tematický</a:t>
                      </a:r>
                      <a:r>
                        <a:rPr lang="cs-CZ" sz="1600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 celek</a:t>
                      </a:r>
                      <a:endParaRPr lang="cs-CZ"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cell3D prstMaterial="dkEdge">
                      <a:bevel/>
                      <a:lightRig rig="flood" dir="t"/>
                    </a:cell3D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Materiály</a:t>
                      </a:r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cell3D prstMaterial="dkEdge">
                      <a:bevel/>
                      <a:lightRig rig="flood" dir="t"/>
                    </a:cell3D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sz="1600" dirty="0" smtClean="0">
                          <a:latin typeface="Times New Roman" pitchFamily="18" charset="0"/>
                          <a:cs typeface="Times New Roman" pitchFamily="18" charset="0"/>
                        </a:rPr>
                        <a:t>Ročník</a:t>
                      </a:r>
                      <a:endParaRPr lang="cs-CZ"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cell3D prstMaterial="dkEdge">
                      <a:bevel/>
                      <a:lightRig rig="flood" dir="t"/>
                    </a:cell3D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3. Ročník</a:t>
                      </a:r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cell3D prstMaterial="dkEdge">
                      <a:bevel/>
                      <a:lightRig rig="flood" dir="t"/>
                    </a:cell3D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sz="1600" dirty="0" smtClean="0">
                          <a:latin typeface="Times New Roman" pitchFamily="18" charset="0"/>
                          <a:cs typeface="Times New Roman" pitchFamily="18" charset="0"/>
                        </a:rPr>
                        <a:t>Datum tvorby</a:t>
                      </a:r>
                      <a:endParaRPr lang="cs-CZ"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cell3D prstMaterial="dkEdge">
                      <a:bevel/>
                      <a:lightRig rig="flood" dir="t"/>
                    </a:cell3D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duben  2013</a:t>
                      </a:r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cell3D prstMaterial="dkEdge">
                      <a:bevel/>
                      <a:lightRig rig="flood" dir="t"/>
                    </a:cell3D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</a:tr>
            </a:tbl>
          </a:graphicData>
        </a:graphic>
      </p:graphicFrame>
      <p:graphicFrame>
        <p:nvGraphicFramePr>
          <p:cNvPr id="7" name="Tabulka 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72023578"/>
              </p:ext>
            </p:extLst>
          </p:nvPr>
        </p:nvGraphicFramePr>
        <p:xfrm>
          <a:off x="506521" y="5314080"/>
          <a:ext cx="8097927" cy="1211264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8097927"/>
              </a:tblGrid>
              <a:tr h="405980">
                <a:tc>
                  <a:txBody>
                    <a:bodyPr/>
                    <a:lstStyle/>
                    <a:p>
                      <a:pPr algn="l"/>
                      <a:r>
                        <a:rPr lang="cs-CZ" sz="1400" dirty="0" smtClean="0"/>
                        <a:t>Anotace</a:t>
                      </a:r>
                      <a:endParaRPr lang="cs-CZ" sz="1400" dirty="0"/>
                    </a:p>
                  </a:txBody>
                  <a:tcPr anchor="ctr">
                    <a:cell3D prstMaterial="dkEdge">
                      <a:bevel/>
                      <a:lightRig rig="flood" dir="t"/>
                    </a:cell3D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</a:tr>
              <a:tr h="805284">
                <a:tc>
                  <a:txBody>
                    <a:bodyPr/>
                    <a:lstStyle/>
                    <a:p>
                      <a:pPr algn="just"/>
                      <a:r>
                        <a:rPr lang="cs-CZ" sz="1200" b="0" i="0" kern="12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Materiál slouží pro výuku </a:t>
                      </a:r>
                      <a:r>
                        <a:rPr lang="cs-CZ" sz="1200" b="0" i="0" kern="1200" baseline="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 speciálních oborů, pro žáky  oboru zednické práce. </a:t>
                      </a:r>
                      <a:r>
                        <a:rPr lang="cs-CZ" sz="1200" b="0" i="0" kern="12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Prezentace obsahuje</a:t>
                      </a:r>
                      <a:r>
                        <a:rPr lang="cs-CZ" sz="1200" b="0" i="0" kern="1200" baseline="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  betonování plošných základů - pracovní postup</a:t>
                      </a:r>
                      <a:r>
                        <a:rPr lang="cs-CZ" sz="1200" b="0" i="0" kern="12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. </a:t>
                      </a:r>
                      <a:endParaRPr lang="cs-CZ" sz="900" dirty="0"/>
                    </a:p>
                  </a:txBody>
                  <a:tcPr anchor="ctr"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83813415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Nadpis 1"/>
          <p:cNvSpPr>
            <a:spLocks noGrp="1"/>
          </p:cNvSpPr>
          <p:nvPr>
            <p:ph type="title"/>
          </p:nvPr>
        </p:nvSpPr>
        <p:spPr>
          <a:xfrm>
            <a:off x="457200" y="260648"/>
            <a:ext cx="8229600" cy="634082"/>
          </a:xfrm>
          <a:solidFill>
            <a:schemeClr val="accent3">
              <a:lumMod val="40000"/>
              <a:lumOff val="60000"/>
            </a:schemeClr>
          </a:solidFill>
          <a:ln>
            <a:solidFill>
              <a:srgbClr val="002060"/>
            </a:solidFill>
          </a:ln>
        </p:spPr>
        <p:txBody>
          <a:bodyPr>
            <a:normAutofit/>
          </a:bodyPr>
          <a:lstStyle/>
          <a:p>
            <a:r>
              <a:rPr lang="cs-CZ" sz="24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lumMod val="2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Betonování plošných základů - pracovní postup</a:t>
            </a:r>
            <a:endParaRPr lang="cs-CZ" sz="2400" b="1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bg2">
                  <a:lumMod val="25000"/>
                </a:scheme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  <p:sp>
        <p:nvSpPr>
          <p:cNvPr id="4" name="TextovéPole 3"/>
          <p:cNvSpPr txBox="1"/>
          <p:nvPr/>
        </p:nvSpPr>
        <p:spPr>
          <a:xfrm>
            <a:off x="179512" y="1037049"/>
            <a:ext cx="5150902" cy="5632311"/>
          </a:xfrm>
          <a:prstGeom prst="rect">
            <a:avLst/>
          </a:prstGeo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cs-CZ" sz="2000" b="1" dirty="0" smtClean="0"/>
              <a:t>Pracovní postup při  betonování plošných </a:t>
            </a:r>
            <a:r>
              <a:rPr lang="cs-CZ" sz="2000" dirty="0" smtClean="0"/>
              <a:t>základů – základový pás.</a:t>
            </a:r>
          </a:p>
          <a:p>
            <a:pPr marL="342900" indent="-342900">
              <a:buFont typeface="Wingdings" pitchFamily="2" charset="2"/>
              <a:buChar char="q"/>
            </a:pPr>
            <a:r>
              <a:rPr lang="cs-CZ" sz="2000" dirty="0" smtClean="0"/>
              <a:t>Základový pás  je vyhloubena rýha pod nezamrznou hloubkou.</a:t>
            </a:r>
          </a:p>
          <a:p>
            <a:pPr marL="342900" indent="-342900">
              <a:buFont typeface="Wingdings" pitchFamily="2" charset="2"/>
              <a:buChar char="q"/>
            </a:pPr>
            <a:r>
              <a:rPr lang="cs-CZ" sz="2000" dirty="0" smtClean="0"/>
              <a:t>Tvar, hloubka ,  šířku a materiál  základového pasu zjistíme z výkresu základů.</a:t>
            </a:r>
          </a:p>
          <a:p>
            <a:pPr marL="342900" indent="-342900">
              <a:buFont typeface="Wingdings" pitchFamily="2" charset="2"/>
              <a:buChar char="q"/>
            </a:pPr>
            <a:r>
              <a:rPr lang="cs-CZ" sz="2000" dirty="0" smtClean="0"/>
              <a:t>Po vyhloubení  základového  pásu   nejdříve začistíme základovou spáru. </a:t>
            </a:r>
            <a:endParaRPr lang="cs-CZ" sz="2000" dirty="0"/>
          </a:p>
          <a:p>
            <a:pPr marL="342900" indent="-342900">
              <a:buFont typeface="Wingdings" pitchFamily="2" charset="2"/>
              <a:buChar char="q"/>
            </a:pPr>
            <a:r>
              <a:rPr lang="cs-CZ" sz="2000" dirty="0" smtClean="0"/>
              <a:t>Z výkresu základů zjistíme  prostupy  základovým pásem,  kudy nám půjdou hlavní přívody elektrické energie, plynu, vody a kanalizace.</a:t>
            </a:r>
          </a:p>
          <a:p>
            <a:pPr marL="342900" indent="-342900">
              <a:buFont typeface="Wingdings" pitchFamily="2" charset="2"/>
              <a:buChar char="q"/>
            </a:pPr>
            <a:r>
              <a:rPr lang="cs-CZ" sz="2000" dirty="0" smtClean="0"/>
              <a:t>Prostupy provedeme z desek jako čtvercové nebo obdélníkové krabice a pevně ukotvíme do základů podle výkresu, aby se při betonování neodplavily.</a:t>
            </a:r>
          </a:p>
          <a:p>
            <a:pPr marL="342900" indent="-342900">
              <a:buFont typeface="Wingdings" pitchFamily="2" charset="2"/>
              <a:buChar char="q"/>
            </a:pPr>
            <a:r>
              <a:rPr lang="cs-CZ" sz="2000" dirty="0" smtClean="0"/>
              <a:t>Základový pás (spáru)  vysypeme hráškem   cca 10 cm.    </a:t>
            </a:r>
            <a:r>
              <a:rPr lang="cs-CZ" sz="2000" baseline="30000" dirty="0" smtClean="0"/>
              <a:t> </a:t>
            </a:r>
            <a:r>
              <a:rPr lang="cs-CZ" sz="2000" dirty="0" smtClean="0"/>
              <a:t> </a:t>
            </a:r>
          </a:p>
        </p:txBody>
      </p:sp>
      <p:pic>
        <p:nvPicPr>
          <p:cNvPr id="1026" name="Picture 2" descr="C:\Users\1\Desktop\fotky moc\Želechovice 3\P1010001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84652" y="1052736"/>
            <a:ext cx="3637947" cy="272846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7" name="Picture 3" descr="C:\Users\1\Desktop\fotky moc\Želechovice 3\P1010006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84651" y="3940900"/>
            <a:ext cx="3637947" cy="272846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27786338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5" name="TextovéPole 64"/>
          <p:cNvSpPr txBox="1"/>
          <p:nvPr/>
        </p:nvSpPr>
        <p:spPr>
          <a:xfrm>
            <a:off x="472178" y="1052735"/>
            <a:ext cx="8109608" cy="2246769"/>
          </a:xfrm>
          <a:prstGeom prst="rect">
            <a:avLst/>
          </a:prstGeo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marL="342900" indent="-342900">
              <a:buFont typeface="Wingdings" pitchFamily="2" charset="2"/>
              <a:buChar char="q"/>
            </a:pPr>
            <a:r>
              <a:rPr lang="cs-CZ" sz="2000" dirty="0" smtClean="0"/>
              <a:t>Do základového pásu položíme armaturu. </a:t>
            </a:r>
          </a:p>
          <a:p>
            <a:pPr marL="342900" indent="-342900">
              <a:buFont typeface="Wingdings" pitchFamily="2" charset="2"/>
              <a:buChar char="q"/>
            </a:pPr>
            <a:r>
              <a:rPr lang="cs-CZ" sz="2000" dirty="0" smtClean="0"/>
              <a:t>Armatura je převážně provedena z kari sítí a to ohnutá do tvaru U.</a:t>
            </a:r>
          </a:p>
          <a:p>
            <a:pPr marL="342900" indent="-342900">
              <a:buFont typeface="Wingdings" pitchFamily="2" charset="2"/>
              <a:buChar char="q"/>
            </a:pPr>
            <a:r>
              <a:rPr lang="cs-CZ" sz="2000" dirty="0" smtClean="0"/>
              <a:t>Při ukládání  armaturu do základu  dbáme na to, aby  se armatura nedotýkala zeminy.</a:t>
            </a:r>
          </a:p>
          <a:p>
            <a:pPr marL="342900" indent="-342900">
              <a:buFont typeface="Wingdings" pitchFamily="2" charset="2"/>
              <a:buChar char="q"/>
            </a:pPr>
            <a:r>
              <a:rPr lang="cs-CZ" sz="2000" dirty="0" smtClean="0"/>
              <a:t>Armaturu  překládáme o 1,5 až 2 oka, cca 20 cm</a:t>
            </a:r>
          </a:p>
          <a:p>
            <a:pPr marL="342900" indent="-342900">
              <a:buFont typeface="Wingdings" pitchFamily="2" charset="2"/>
              <a:buChar char="q"/>
            </a:pPr>
            <a:r>
              <a:rPr lang="cs-CZ" sz="2000" dirty="0" smtClean="0"/>
              <a:t>Betonová směs se ukládá  ve vodorovných  stejnosměrných vrstvách, jejichž tloušťka závisí na způsobu hutnění.</a:t>
            </a:r>
          </a:p>
        </p:txBody>
      </p:sp>
      <p:sp>
        <p:nvSpPr>
          <p:cNvPr id="71" name="Nadpis 1"/>
          <p:cNvSpPr>
            <a:spLocks noGrp="1"/>
          </p:cNvSpPr>
          <p:nvPr>
            <p:ph type="title"/>
          </p:nvPr>
        </p:nvSpPr>
        <p:spPr>
          <a:xfrm>
            <a:off x="457200" y="260648"/>
            <a:ext cx="8229600" cy="634082"/>
          </a:xfrm>
          <a:solidFill>
            <a:schemeClr val="accent3">
              <a:lumMod val="40000"/>
              <a:lumOff val="60000"/>
            </a:schemeClr>
          </a:solidFill>
          <a:ln>
            <a:solidFill>
              <a:srgbClr val="002060"/>
            </a:solidFill>
          </a:ln>
        </p:spPr>
        <p:txBody>
          <a:bodyPr>
            <a:normAutofit/>
          </a:bodyPr>
          <a:lstStyle/>
          <a:p>
            <a:r>
              <a:rPr lang="cs-CZ" sz="24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lumMod val="2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Betonování plošných základů - pracovní postup</a:t>
            </a:r>
            <a:endParaRPr lang="cs-CZ" sz="2400" b="1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bg2">
                  <a:lumMod val="25000"/>
                </a:scheme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  <p:pic>
        <p:nvPicPr>
          <p:cNvPr id="3074" name="Picture 2" descr="C:\Users\1\Desktop\foto dumy\DSC01582.JPG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39956" r="18104" b="2523"/>
          <a:stretch/>
        </p:blipFill>
        <p:spPr bwMode="auto">
          <a:xfrm>
            <a:off x="472178" y="3429000"/>
            <a:ext cx="8109607" cy="323412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88159062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6" name="Picture 4" descr="C:\Users\1\Desktop\foto dumy\SAM_0038.JPG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102" t="39540" r="11207"/>
          <a:stretch/>
        </p:blipFill>
        <p:spPr bwMode="auto">
          <a:xfrm>
            <a:off x="179512" y="2424187"/>
            <a:ext cx="8530680" cy="414633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5" name="TextovéPole 64"/>
          <p:cNvSpPr txBox="1"/>
          <p:nvPr/>
        </p:nvSpPr>
        <p:spPr>
          <a:xfrm>
            <a:off x="179512" y="1052736"/>
            <a:ext cx="4714256" cy="3170099"/>
          </a:xfrm>
          <a:prstGeom prst="rect">
            <a:avLst/>
          </a:prstGeo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marL="342900" indent="-342900">
              <a:buFont typeface="Wingdings" pitchFamily="2" charset="2"/>
              <a:buChar char="q"/>
            </a:pPr>
            <a:r>
              <a:rPr lang="cs-CZ" sz="2000" dirty="0" smtClean="0"/>
              <a:t>Základ zalijeme betonem  do úrovně terénu.</a:t>
            </a:r>
          </a:p>
          <a:p>
            <a:pPr marL="342900" indent="-342900">
              <a:buFont typeface="Wingdings" pitchFamily="2" charset="2"/>
              <a:buChar char="q"/>
            </a:pPr>
            <a:r>
              <a:rPr lang="cs-CZ" sz="2000" dirty="0" smtClean="0"/>
              <a:t>Na druhý den pokračujeme bedněním základového  pasu.</a:t>
            </a:r>
          </a:p>
          <a:p>
            <a:pPr marL="342900" indent="-342900">
              <a:buFont typeface="Wingdings" pitchFamily="2" charset="2"/>
              <a:buChar char="q"/>
            </a:pPr>
            <a:r>
              <a:rPr lang="cs-CZ" sz="2000" dirty="0" smtClean="0"/>
              <a:t>Bednění  základového pasu provedeme z bednících dílců nebo ze </a:t>
            </a:r>
            <a:r>
              <a:rPr lang="cs-CZ" sz="2000" dirty="0"/>
              <a:t>z</a:t>
            </a:r>
            <a:r>
              <a:rPr lang="cs-CZ" sz="2000" dirty="0" smtClean="0"/>
              <a:t>traceného  bednění.</a:t>
            </a:r>
          </a:p>
          <a:p>
            <a:pPr marL="342900" indent="-342900">
              <a:buFont typeface="Wingdings" pitchFamily="2" charset="2"/>
              <a:buChar char="q"/>
            </a:pPr>
            <a:r>
              <a:rPr lang="cs-CZ" sz="2000" dirty="0" smtClean="0"/>
              <a:t>Po zhotovení bednění zabetonujeme  základ. Před betonáží bednění i  stávající beton navlhčíme. </a:t>
            </a:r>
          </a:p>
        </p:txBody>
      </p:sp>
      <p:sp>
        <p:nvSpPr>
          <p:cNvPr id="71" name="Nadpis 1"/>
          <p:cNvSpPr>
            <a:spLocks noGrp="1"/>
          </p:cNvSpPr>
          <p:nvPr>
            <p:ph type="title"/>
          </p:nvPr>
        </p:nvSpPr>
        <p:spPr>
          <a:xfrm>
            <a:off x="457200" y="260648"/>
            <a:ext cx="8229600" cy="634082"/>
          </a:xfrm>
          <a:solidFill>
            <a:schemeClr val="accent3">
              <a:lumMod val="40000"/>
              <a:lumOff val="60000"/>
            </a:schemeClr>
          </a:solidFill>
          <a:ln>
            <a:solidFill>
              <a:srgbClr val="002060"/>
            </a:solidFill>
          </a:ln>
        </p:spPr>
        <p:txBody>
          <a:bodyPr>
            <a:normAutofit/>
          </a:bodyPr>
          <a:lstStyle/>
          <a:p>
            <a:r>
              <a:rPr lang="cs-CZ" sz="24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lumMod val="2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Betonování plošných základů - pracovní postup</a:t>
            </a:r>
            <a:endParaRPr lang="cs-CZ" sz="2400" b="1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bg2">
                  <a:lumMod val="25000"/>
                </a:scheme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  <p:pic>
        <p:nvPicPr>
          <p:cNvPr id="3075" name="Picture 3" descr="C:\Users\1\Desktop\foto dumy\DSC01606.JPG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2414" r="1724" b="12414"/>
          <a:stretch/>
        </p:blipFill>
        <p:spPr bwMode="auto">
          <a:xfrm>
            <a:off x="4896544" y="1052736"/>
            <a:ext cx="4139952" cy="274290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4836466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extovéPole 8"/>
          <p:cNvSpPr txBox="1"/>
          <p:nvPr/>
        </p:nvSpPr>
        <p:spPr>
          <a:xfrm>
            <a:off x="494839" y="1052736"/>
            <a:ext cx="8162919" cy="2308324"/>
          </a:xfrm>
          <a:prstGeom prst="rect">
            <a:avLst/>
          </a:prstGeo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marL="342900" indent="-342900">
              <a:buFont typeface="Wingdings" pitchFamily="2" charset="2"/>
              <a:buChar char="q"/>
            </a:pPr>
            <a:r>
              <a:rPr lang="cs-CZ" sz="2400" dirty="0" smtClean="0"/>
              <a:t>Beton  </a:t>
            </a:r>
            <a:r>
              <a:rPr lang="cs-CZ" sz="2400" dirty="0"/>
              <a:t>hutníme vibrátorem, poklepem po bednění nebo propícháváním.</a:t>
            </a:r>
          </a:p>
          <a:p>
            <a:pPr marL="342900" indent="-342900">
              <a:buFont typeface="Wingdings" pitchFamily="2" charset="2"/>
              <a:buChar char="q"/>
            </a:pPr>
            <a:r>
              <a:rPr lang="cs-CZ" sz="2400" dirty="0" smtClean="0"/>
              <a:t>Po zavadnutí betonu odbedníme bednění z vnitřní strany.</a:t>
            </a:r>
          </a:p>
          <a:p>
            <a:pPr marL="342900" indent="-342900">
              <a:buFont typeface="Wingdings" pitchFamily="2" charset="2"/>
              <a:buChar char="q"/>
            </a:pPr>
            <a:r>
              <a:rPr lang="cs-CZ" sz="2400" dirty="0" smtClean="0"/>
              <a:t>Vnitřní prostor vyplníme </a:t>
            </a:r>
            <a:r>
              <a:rPr lang="cs-CZ" sz="2400" dirty="0" err="1" smtClean="0"/>
              <a:t>vyosévky</a:t>
            </a:r>
            <a:r>
              <a:rPr lang="cs-CZ" sz="2400" dirty="0" smtClean="0"/>
              <a:t>.</a:t>
            </a:r>
          </a:p>
          <a:p>
            <a:pPr marL="342900" indent="-342900">
              <a:buFont typeface="Wingdings" pitchFamily="2" charset="2"/>
              <a:buChar char="q"/>
            </a:pPr>
            <a:r>
              <a:rPr lang="cs-CZ" sz="2400" dirty="0" smtClean="0"/>
              <a:t>Celou plochu objektu zalijeme betonem do výšky provedeného bednění.</a:t>
            </a:r>
          </a:p>
        </p:txBody>
      </p:sp>
      <p:sp>
        <p:nvSpPr>
          <p:cNvPr id="10" name="Nadpis 1"/>
          <p:cNvSpPr txBox="1">
            <a:spLocks/>
          </p:cNvSpPr>
          <p:nvPr/>
        </p:nvSpPr>
        <p:spPr>
          <a:xfrm>
            <a:off x="457200" y="260648"/>
            <a:ext cx="8229600" cy="634082"/>
          </a:xfrm>
          <a:prstGeom prst="rect">
            <a:avLst/>
          </a:prstGeom>
          <a:solidFill>
            <a:schemeClr val="accent3">
              <a:lumMod val="40000"/>
              <a:lumOff val="60000"/>
            </a:schemeClr>
          </a:solidFill>
          <a:ln>
            <a:solidFill>
              <a:srgbClr val="002060"/>
            </a:solidFill>
          </a:ln>
        </p:spPr>
        <p:txBody>
          <a:bodyPr anchor="ctr" anchorCtr="0">
            <a:norm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cs-CZ" sz="24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lumMod val="2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Betonování plošných základů - pracovní postup</a:t>
            </a:r>
            <a:endParaRPr lang="cs-CZ" sz="2400" b="1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bg2">
                  <a:lumMod val="25000"/>
                </a:scheme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  <p:pic>
        <p:nvPicPr>
          <p:cNvPr id="2050" name="Picture 2" descr="C:\Users\1\Desktop\foto dumy\SAM_0340.JPG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38445" b="54017"/>
          <a:stretch/>
        </p:blipFill>
        <p:spPr bwMode="auto">
          <a:xfrm>
            <a:off x="494840" y="3459280"/>
            <a:ext cx="8162918" cy="320180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74141737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Nadpis 1"/>
          <p:cNvSpPr>
            <a:spLocks noGrp="1"/>
          </p:cNvSpPr>
          <p:nvPr>
            <p:ph type="title"/>
          </p:nvPr>
        </p:nvSpPr>
        <p:spPr>
          <a:xfrm>
            <a:off x="457200" y="260648"/>
            <a:ext cx="8229600" cy="634082"/>
          </a:xfrm>
          <a:solidFill>
            <a:schemeClr val="accent3">
              <a:lumMod val="40000"/>
              <a:lumOff val="60000"/>
            </a:schemeClr>
          </a:solidFill>
          <a:ln>
            <a:solidFill>
              <a:srgbClr val="002060"/>
            </a:solidFill>
          </a:ln>
        </p:spPr>
        <p:txBody>
          <a:bodyPr>
            <a:normAutofit/>
          </a:bodyPr>
          <a:lstStyle/>
          <a:p>
            <a:r>
              <a:rPr lang="cs-CZ" sz="24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lumMod val="2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Betonování plošných základů - pracovní postup</a:t>
            </a:r>
            <a:endParaRPr lang="cs-CZ" sz="2400" b="1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bg2">
                  <a:lumMod val="25000"/>
                </a:scheme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  <p:graphicFrame>
        <p:nvGraphicFramePr>
          <p:cNvPr id="2" name="Tabulka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793880432"/>
              </p:ext>
            </p:extLst>
          </p:nvPr>
        </p:nvGraphicFramePr>
        <p:xfrm>
          <a:off x="457200" y="1052736"/>
          <a:ext cx="8280920" cy="4221036"/>
        </p:xfrm>
        <a:graphic>
          <a:graphicData uri="http://schemas.openxmlformats.org/drawingml/2006/table">
            <a:tbl>
              <a:tblPr firstRow="1" bandRow="1">
                <a:tableStyleId>{284E427A-3D55-4303-BF80-6455036E1DE7}</a:tableStyleId>
              </a:tblPr>
              <a:tblGrid>
                <a:gridCol w="4140460"/>
                <a:gridCol w="4140460"/>
              </a:tblGrid>
              <a:tr h="471996">
                <a:tc>
                  <a:txBody>
                    <a:bodyPr/>
                    <a:lstStyle/>
                    <a:p>
                      <a:pPr marL="0" indent="0">
                        <a:buFont typeface="+mj-lt"/>
                        <a:buNone/>
                      </a:pPr>
                      <a:r>
                        <a:rPr lang="cs-CZ" sz="2400" dirty="0" smtClean="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Zodpovězte následující otázky:</a:t>
                      </a:r>
                      <a:endParaRPr lang="cs-CZ" sz="2400" dirty="0"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cell3D prstMaterial="dkEdge">
                      <a:bevel prst="convex"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r>
                        <a:rPr lang="cs-CZ" sz="2400" dirty="0" smtClean="0"/>
                        <a:t>Odpovědi:</a:t>
                      </a:r>
                      <a:endParaRPr lang="cs-CZ" sz="24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cell3D prstMaterial="dkEdge">
                      <a:bevel prst="convex"/>
                      <a:lightRig rig="flood" dir="t"/>
                    </a:cell3D>
                  </a:tcPr>
                </a:tc>
              </a:tr>
              <a:tr h="440132">
                <a:tc>
                  <a:txBody>
                    <a:bodyPr/>
                    <a:lstStyle/>
                    <a:p>
                      <a:pPr marL="342900" indent="-342900">
                        <a:buFont typeface="+mj-lt"/>
                        <a:buAutoNum type="arabicPeriod"/>
                      </a:pPr>
                      <a:r>
                        <a:rPr lang="cs-CZ" baseline="0" dirty="0" smtClean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Co musíme udělat se základovou spárou?</a:t>
                      </a:r>
                      <a:endParaRPr lang="cs-CZ" dirty="0"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cell3D prstMaterial="dkEdge">
                      <a:bevel prst="convex"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endParaRPr lang="cs-CZ" dirty="0" smtClean="0"/>
                    </a:p>
                    <a:p>
                      <a:endParaRPr lang="cs-CZ" dirty="0" smtClean="0"/>
                    </a:p>
                    <a:p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cell3D prstMaterial="dkEdge">
                      <a:bevel prst="convex"/>
                      <a:lightRig rig="flood" dir="t"/>
                    </a:cell3D>
                  </a:tcPr>
                </a:tc>
              </a:tr>
              <a:tr h="440132">
                <a:tc>
                  <a:txBody>
                    <a:bodyPr/>
                    <a:lstStyle/>
                    <a:p>
                      <a:pPr marL="0" indent="0">
                        <a:buFont typeface="+mj-lt"/>
                        <a:buNone/>
                      </a:pPr>
                      <a:r>
                        <a:rPr lang="cs-CZ" dirty="0" smtClean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2.   Co</a:t>
                      </a:r>
                      <a:r>
                        <a:rPr lang="cs-CZ" baseline="0" dirty="0" smtClean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 musíme udělat před betonováním   </a:t>
                      </a:r>
                    </a:p>
                    <a:p>
                      <a:pPr marL="0" indent="0">
                        <a:buFont typeface="+mj-lt"/>
                        <a:buNone/>
                      </a:pPr>
                      <a:r>
                        <a:rPr lang="cs-CZ" baseline="0" dirty="0" smtClean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       základového pásu?</a:t>
                      </a:r>
                      <a:endParaRPr lang="cs-CZ" dirty="0"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cell3D prstMaterial="dkEdge">
                      <a:bevel prst="convex"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endParaRPr lang="cs-CZ" dirty="0" smtClean="0"/>
                    </a:p>
                    <a:p>
                      <a:endParaRPr lang="cs-CZ" dirty="0" smtClean="0"/>
                    </a:p>
                    <a:p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cell3D prstMaterial="dkEdge">
                      <a:bevel prst="convex"/>
                      <a:lightRig rig="flood" dir="t"/>
                    </a:cell3D>
                  </a:tcPr>
                </a:tc>
              </a:tr>
              <a:tr h="440132">
                <a:tc>
                  <a:txBody>
                    <a:bodyPr/>
                    <a:lstStyle/>
                    <a:p>
                      <a:pPr marL="342900" indent="-342900">
                        <a:buFont typeface="+mj-lt"/>
                        <a:buAutoNum type="arabicPeriod" startAt="3"/>
                      </a:pPr>
                      <a:r>
                        <a:rPr lang="cs-CZ" dirty="0" smtClean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Kdy provádíme bednění  základového  </a:t>
                      </a:r>
                    </a:p>
                    <a:p>
                      <a:pPr marL="0" indent="0">
                        <a:buFont typeface="+mj-lt"/>
                        <a:buNone/>
                      </a:pPr>
                      <a:r>
                        <a:rPr lang="cs-CZ" baseline="0" dirty="0" smtClean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      p</a:t>
                      </a:r>
                      <a:r>
                        <a:rPr lang="cs-CZ" dirty="0" smtClean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ásu?</a:t>
                      </a:r>
                      <a:endParaRPr lang="cs-CZ" dirty="0"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cell3D prstMaterial="dkEdge">
                      <a:bevel prst="convex"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cell3D prstMaterial="dkEdge">
                      <a:bevel prst="convex"/>
                      <a:lightRig rig="flood" dir="t"/>
                    </a:cell3D>
                  </a:tcPr>
                </a:tc>
              </a:tr>
              <a:tr h="440132">
                <a:tc>
                  <a:txBody>
                    <a:bodyPr/>
                    <a:lstStyle/>
                    <a:p>
                      <a:pPr marL="342900" indent="-342900">
                        <a:buFont typeface="+mj-lt"/>
                        <a:buAutoNum type="arabicPeriod" startAt="4"/>
                      </a:pPr>
                      <a:r>
                        <a:rPr lang="cs-CZ" dirty="0" smtClean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Jakým způsobem provádíme hutnění </a:t>
                      </a:r>
                    </a:p>
                    <a:p>
                      <a:pPr marL="0" indent="0">
                        <a:buFont typeface="+mj-lt"/>
                        <a:buNone/>
                      </a:pPr>
                      <a:r>
                        <a:rPr lang="cs-CZ" dirty="0" smtClean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       betonu?</a:t>
                      </a:r>
                      <a:endParaRPr lang="cs-CZ" dirty="0"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cell3D prstMaterial="dkEdge">
                      <a:bevel prst="convex"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cell3D prstMaterial="dkEdge">
                      <a:bevel prst="convex"/>
                      <a:lightRig rig="flood" dir="t"/>
                    </a:cell3D>
                  </a:tcPr>
                </a:tc>
              </a:tr>
              <a:tr h="440132">
                <a:tc>
                  <a:txBody>
                    <a:bodyPr/>
                    <a:lstStyle/>
                    <a:p>
                      <a:pPr marL="342900" indent="-342900">
                        <a:buFont typeface="+mj-lt"/>
                        <a:buAutoNum type="arabicPeriod" startAt="5"/>
                      </a:pPr>
                      <a:r>
                        <a:rPr lang="cs-CZ" dirty="0" smtClean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Na co musíme dbát při ukládání </a:t>
                      </a:r>
                    </a:p>
                    <a:p>
                      <a:pPr marL="0" indent="0">
                        <a:buFont typeface="+mj-lt"/>
                        <a:buNone/>
                      </a:pPr>
                      <a:r>
                        <a:rPr lang="cs-CZ" dirty="0" smtClean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       armatury do základového pásu?</a:t>
                      </a:r>
                      <a:endParaRPr lang="cs-CZ" dirty="0"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cell3D prstMaterial="dkEdge">
                      <a:bevel prst="convex"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cell3D prstMaterial="dkEdge">
                      <a:bevel prst="convex"/>
                      <a:lightRig rig="flood" dir="t"/>
                    </a:cell3D>
                  </a:tcPr>
                </a:tc>
              </a:tr>
            </a:tbl>
          </a:graphicData>
        </a:graphic>
      </p:graphicFrame>
      <p:sp>
        <p:nvSpPr>
          <p:cNvPr id="3" name="TextovéPole 2"/>
          <p:cNvSpPr txBox="1"/>
          <p:nvPr/>
        </p:nvSpPr>
        <p:spPr>
          <a:xfrm>
            <a:off x="4716016" y="1628800"/>
            <a:ext cx="36580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a)</a:t>
            </a:r>
            <a:endParaRPr lang="cs-CZ" dirty="0"/>
          </a:p>
        </p:txBody>
      </p:sp>
      <p:sp>
        <p:nvSpPr>
          <p:cNvPr id="4" name="TextovéPole 3"/>
          <p:cNvSpPr txBox="1"/>
          <p:nvPr/>
        </p:nvSpPr>
        <p:spPr>
          <a:xfrm>
            <a:off x="5004048" y="1628800"/>
            <a:ext cx="84619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/>
              <a:t>Z</a:t>
            </a:r>
            <a:r>
              <a:rPr lang="cs-CZ" dirty="0" smtClean="0"/>
              <a:t>ačistit</a:t>
            </a:r>
            <a:endParaRPr lang="cs-CZ" dirty="0"/>
          </a:p>
        </p:txBody>
      </p:sp>
      <p:sp>
        <p:nvSpPr>
          <p:cNvPr id="5" name="TextovéPole 4"/>
          <p:cNvSpPr txBox="1"/>
          <p:nvPr/>
        </p:nvSpPr>
        <p:spPr>
          <a:xfrm>
            <a:off x="4716016" y="1916832"/>
            <a:ext cx="37702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b)</a:t>
            </a:r>
            <a:endParaRPr lang="cs-CZ" dirty="0"/>
          </a:p>
        </p:txBody>
      </p:sp>
      <p:sp>
        <p:nvSpPr>
          <p:cNvPr id="6" name="TextovéPole 5"/>
          <p:cNvSpPr txBox="1"/>
          <p:nvPr/>
        </p:nvSpPr>
        <p:spPr>
          <a:xfrm>
            <a:off x="4990400" y="1944128"/>
            <a:ext cx="273741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Vysypat hráškem cca 10 cm</a:t>
            </a:r>
            <a:endParaRPr lang="cs-CZ" dirty="0"/>
          </a:p>
        </p:txBody>
      </p:sp>
      <p:sp>
        <p:nvSpPr>
          <p:cNvPr id="7" name="TextovéPole 6"/>
          <p:cNvSpPr txBox="1"/>
          <p:nvPr/>
        </p:nvSpPr>
        <p:spPr>
          <a:xfrm>
            <a:off x="4716016" y="2564904"/>
            <a:ext cx="36580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a)</a:t>
            </a:r>
            <a:endParaRPr lang="cs-CZ" dirty="0"/>
          </a:p>
        </p:txBody>
      </p:sp>
      <p:sp>
        <p:nvSpPr>
          <p:cNvPr id="9" name="TextovéPole 8"/>
          <p:cNvSpPr txBox="1"/>
          <p:nvPr/>
        </p:nvSpPr>
        <p:spPr>
          <a:xfrm>
            <a:off x="4932040" y="2564904"/>
            <a:ext cx="1725729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Osadit prostupy </a:t>
            </a:r>
            <a:endParaRPr lang="cs-CZ" dirty="0"/>
          </a:p>
        </p:txBody>
      </p:sp>
      <p:sp>
        <p:nvSpPr>
          <p:cNvPr id="10" name="TextovéPole 9"/>
          <p:cNvSpPr txBox="1"/>
          <p:nvPr/>
        </p:nvSpPr>
        <p:spPr>
          <a:xfrm>
            <a:off x="4932040" y="2915652"/>
            <a:ext cx="169918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Vložit armaturu </a:t>
            </a:r>
            <a:endParaRPr lang="cs-CZ" dirty="0"/>
          </a:p>
        </p:txBody>
      </p:sp>
      <p:sp>
        <p:nvSpPr>
          <p:cNvPr id="11" name="TextovéPole 10"/>
          <p:cNvSpPr txBox="1"/>
          <p:nvPr/>
        </p:nvSpPr>
        <p:spPr>
          <a:xfrm>
            <a:off x="4716016" y="2915652"/>
            <a:ext cx="37702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/>
              <a:t>b</a:t>
            </a:r>
            <a:r>
              <a:rPr lang="cs-CZ" dirty="0" smtClean="0"/>
              <a:t>)</a:t>
            </a:r>
            <a:endParaRPr lang="cs-CZ" dirty="0"/>
          </a:p>
        </p:txBody>
      </p:sp>
      <p:sp>
        <p:nvSpPr>
          <p:cNvPr id="8" name="TextovéPole 7"/>
          <p:cNvSpPr txBox="1"/>
          <p:nvPr/>
        </p:nvSpPr>
        <p:spPr>
          <a:xfrm>
            <a:off x="4572000" y="3356992"/>
            <a:ext cx="3595471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Na druhý den po  zabetonování</a:t>
            </a:r>
          </a:p>
          <a:p>
            <a:r>
              <a:rPr lang="cs-CZ" dirty="0"/>
              <a:t>základového pásu </a:t>
            </a:r>
            <a:r>
              <a:rPr lang="cs-CZ" dirty="0" smtClean="0"/>
              <a:t>po úroveň terénu.</a:t>
            </a:r>
            <a:endParaRPr lang="cs-CZ" dirty="0"/>
          </a:p>
        </p:txBody>
      </p:sp>
      <p:sp>
        <p:nvSpPr>
          <p:cNvPr id="12" name="TextovéPole 11"/>
          <p:cNvSpPr txBox="1"/>
          <p:nvPr/>
        </p:nvSpPr>
        <p:spPr>
          <a:xfrm>
            <a:off x="4572000" y="4005064"/>
            <a:ext cx="3780650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Beton hutníme vibrátorem, poklepem </a:t>
            </a:r>
          </a:p>
          <a:p>
            <a:r>
              <a:rPr lang="cs-CZ" dirty="0" smtClean="0"/>
              <a:t>po bednění nebo propícháváním.</a:t>
            </a:r>
            <a:endParaRPr lang="cs-CZ" dirty="0"/>
          </a:p>
        </p:txBody>
      </p:sp>
      <p:sp>
        <p:nvSpPr>
          <p:cNvPr id="15" name="TextovéPole 14"/>
          <p:cNvSpPr txBox="1"/>
          <p:nvPr/>
        </p:nvSpPr>
        <p:spPr>
          <a:xfrm>
            <a:off x="4572000" y="4622072"/>
            <a:ext cx="4320413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Armatura se nesmí dotýkat zeminy a musí  </a:t>
            </a:r>
          </a:p>
          <a:p>
            <a:r>
              <a:rPr lang="cs-CZ" dirty="0"/>
              <a:t>b</a:t>
            </a:r>
            <a:r>
              <a:rPr lang="cs-CZ" dirty="0" smtClean="0"/>
              <a:t>ýt přeložena  o 1,5 až 2 oka cca 20 cm.</a:t>
            </a:r>
            <a:endParaRPr lang="cs-CZ" dirty="0"/>
          </a:p>
        </p:txBody>
      </p:sp>
      <p:sp>
        <p:nvSpPr>
          <p:cNvPr id="16" name="TextovéPole 15"/>
          <p:cNvSpPr txBox="1"/>
          <p:nvPr/>
        </p:nvSpPr>
        <p:spPr>
          <a:xfrm>
            <a:off x="467544" y="5878433"/>
            <a:ext cx="8208912" cy="261610"/>
          </a:xfrm>
          <a:prstGeom prst="rect">
            <a:avLst/>
          </a:prstGeo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cs-CZ" sz="1100" b="1" dirty="0" smtClean="0">
                <a:solidFill>
                  <a:schemeClr val="tx1"/>
                </a:solidFill>
              </a:rPr>
              <a:t>Použité zdroje: archiv autora</a:t>
            </a:r>
            <a:endParaRPr lang="cs-CZ" sz="1100" b="1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8150501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6" grpId="0"/>
      <p:bldP spid="9" grpId="0"/>
      <p:bldP spid="10" grpId="0"/>
      <p:bldP spid="8" grpId="0"/>
      <p:bldP spid="12" grpId="0"/>
      <p:bldP spid="15" grpId="0"/>
    </p:bldLst>
  </p:timing>
</p:sld>
</file>

<file path=ppt/theme/theme1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208</TotalTime>
  <Words>450</Words>
  <Application>Microsoft Office PowerPoint</Application>
  <PresentationFormat>Předvádění na obrazovce (4:3)</PresentationFormat>
  <Paragraphs>71</Paragraphs>
  <Slides>6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6</vt:i4>
      </vt:variant>
    </vt:vector>
  </HeadingPairs>
  <TitlesOfParts>
    <vt:vector size="7" baseType="lpstr">
      <vt:lpstr>Motiv systému Office</vt:lpstr>
      <vt:lpstr>Prezentace aplikace PowerPoint</vt:lpstr>
      <vt:lpstr>Betonování plošných základů - pracovní postup</vt:lpstr>
      <vt:lpstr>Betonování plošných základů - pracovní postup</vt:lpstr>
      <vt:lpstr>Betonování plošných základů - pracovní postup</vt:lpstr>
      <vt:lpstr>Prezentace aplikace PowerPoint</vt:lpstr>
      <vt:lpstr>Betonování plošných základů - pracovní postup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1</dc:creator>
  <cp:lastModifiedBy>1</cp:lastModifiedBy>
  <cp:revision>1</cp:revision>
  <dcterms:created xsi:type="dcterms:W3CDTF">2013-04-24T13:12:16Z</dcterms:created>
  <dcterms:modified xsi:type="dcterms:W3CDTF">2013-04-24T16:40:58Z</dcterms:modified>
</cp:coreProperties>
</file>