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93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519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283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919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0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75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856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180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617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662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142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764DC-9016-4CCA-BA04-B5DEEC0E36B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11131-3AF9-4DC6-8F78-C9AEA64C2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89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Komíny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595206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VY_32_INOVACE_MA_ZP_18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květen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35403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 obsahuje výklad komínů  a ventilace v obytných budovách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414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196752"/>
            <a:ext cx="8208912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Komín: j</a:t>
            </a:r>
            <a:r>
              <a:rPr lang="cs-CZ" sz="2400" b="1" dirty="0" smtClean="0"/>
              <a:t>e konstrukce, která odvádí vzhůru plynné spaliny do volného ovzduší.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702530"/>
            <a:ext cx="4234252" cy="144655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Druhy komínů podle umístění</a:t>
            </a:r>
            <a:r>
              <a:rPr lang="cs-CZ" sz="2200" dirty="0" smtClean="0"/>
              <a:t>:</a:t>
            </a:r>
            <a:endParaRPr lang="cs-CZ" sz="2200" dirty="0"/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Vestavěné ve zdi</a:t>
            </a:r>
            <a:endParaRPr lang="cs-CZ" sz="2200" dirty="0"/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Přistavěné ke zdi</a:t>
            </a:r>
            <a:endParaRPr lang="cs-CZ" sz="2200" dirty="0"/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Samostatně stojící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1764" y="4509120"/>
            <a:ext cx="4234252" cy="144655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Druhy komínů  podle provedení: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Zděné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Montované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 smtClean="0"/>
              <a:t>Monolitické železobetonové</a:t>
            </a:r>
            <a:endParaRPr lang="cs-CZ" sz="2200" dirty="0"/>
          </a:p>
        </p:txBody>
      </p:sp>
      <p:pic>
        <p:nvPicPr>
          <p:cNvPr id="1026" name="Picture 2" descr="C:\Users\1\Desktop\foto dumy\SAM_03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0888"/>
            <a:ext cx="3024336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682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5472608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Druhy komínů podle počtu komínových průduchů: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Jednotlivé – s jedním komínovým průduchem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Sdružené – s více komínovými průduchy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5472608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Komíny podle konstrukce: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Jednovrstvé – je vytvořen komínovým pláštěm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Více vrstvé – vložka, izolační vrstva, komínová tvárnice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3925505"/>
            <a:ext cx="5472608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Komíny podle druhu používaných paliv: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Pro odvádění spalin z tuhých paliv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Pro odvádění spalin z kapalných paliv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Pro odvádění spalin z plynných paliv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57200" y="5445224"/>
            <a:ext cx="5482952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Komíny podle uspořádání komínových průduchů: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Průběžné – probíhá všemi podlažími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Podlažní – průduch v každém podlaží</a:t>
            </a:r>
          </a:p>
        </p:txBody>
      </p:sp>
      <p:pic>
        <p:nvPicPr>
          <p:cNvPr id="2050" name="Picture 2" descr="C:\Users\1\Desktop\fotky moc\Želechovice 3\P101000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76" r="9842" b="25714"/>
          <a:stretch/>
        </p:blipFill>
        <p:spPr bwMode="auto">
          <a:xfrm>
            <a:off x="6156176" y="1286814"/>
            <a:ext cx="2714172" cy="5094514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81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8199432" cy="1323439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Dobrý tah je závislý na účinné výšce komínového průduchu.</a:t>
            </a:r>
            <a:r>
              <a:rPr lang="cs-CZ" sz="2000" dirty="0" smtClean="0"/>
              <a:t> Měří se od sopouchu k ukončení komínu nad střechou.</a:t>
            </a:r>
            <a:r>
              <a:rPr lang="cs-CZ" sz="2000" b="1" u="sng" dirty="0" smtClean="0"/>
              <a:t> Neúčinná sběrací výška </a:t>
            </a:r>
            <a:r>
              <a:rPr lang="cs-CZ" sz="2000" dirty="0" smtClean="0"/>
              <a:t>se měří ode dna vybíracího otvoru ke dnu sopouchu. Má se rovnat alespoň 1/10 účinné výšky.</a:t>
            </a:r>
            <a:endParaRPr lang="cs-CZ" sz="2000" b="1" u="sng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81625"/>
            <a:ext cx="4248472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Vybírací otvor –</a:t>
            </a:r>
            <a:r>
              <a:rPr lang="cs-CZ" sz="2000" dirty="0" smtClean="0"/>
              <a:t> nejméně 300 mm nad podlahou, podlaha musí být nehořlavá do 600 mm. Musí být uzavřen dvojitými uzamykatelnými dvířky.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4265801"/>
            <a:ext cx="4248472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Vymetací otvor –</a:t>
            </a:r>
            <a:r>
              <a:rPr lang="cs-CZ" sz="2000" dirty="0" smtClean="0"/>
              <a:t> v půdních prostorách, musí mít dvířka. 800 až 1200 mm nad podlahou. Podlaha do 600 mm nehořlavá.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5837202"/>
            <a:ext cx="4248472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Komínový plášť –</a:t>
            </a:r>
            <a:r>
              <a:rPr lang="cs-CZ" sz="2000" dirty="0" smtClean="0"/>
              <a:t> vnější vrstva komínu</a:t>
            </a:r>
          </a:p>
        </p:txBody>
      </p:sp>
      <p:pic>
        <p:nvPicPr>
          <p:cNvPr id="12" name="Picture 2" descr="C:\Users\1\Desktop\DUM obrázky\2013-01-04\DSC011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586" y="2204864"/>
            <a:ext cx="3642390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21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1556792"/>
            <a:ext cx="2880320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Sopouch –</a:t>
            </a:r>
            <a:r>
              <a:rPr lang="cs-CZ" sz="2000" dirty="0" smtClean="0"/>
              <a:t> otvor pro zaústění kouřovodu, vodorovné musí být </a:t>
            </a:r>
            <a:r>
              <a:rPr lang="cs-CZ" sz="2000" dirty="0" err="1" smtClean="0"/>
              <a:t>max</a:t>
            </a:r>
            <a:r>
              <a:rPr lang="cs-CZ" sz="2000" dirty="0" smtClean="0"/>
              <a:t> 250 mm. Míně stoupající do 500 mm. Delší než 500 mm musí mít stoupání min. 10 %.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85545"/>
            <a:ext cx="2880320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Komínová zděř –</a:t>
            </a:r>
            <a:r>
              <a:rPr lang="cs-CZ" sz="2000" dirty="0" smtClean="0"/>
              <a:t> ocelová nebo keramická vložka osazená do sopouchu.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3" y="5745450"/>
            <a:ext cx="8376931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Komínová vložka –</a:t>
            </a:r>
            <a:r>
              <a:rPr lang="cs-CZ" sz="2000" dirty="0" smtClean="0"/>
              <a:t> nutná u komínu na kapalná a plynná paliva. Musí mít tepelnou izolaci.</a:t>
            </a:r>
          </a:p>
        </p:txBody>
      </p:sp>
      <p:pic>
        <p:nvPicPr>
          <p:cNvPr id="4098" name="Picture 2" descr="C:\Users\1\Desktop\DUM obrázky\2013-01-04\DSC011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56792"/>
            <a:ext cx="499255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39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1189201"/>
            <a:ext cx="8219256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Výška komínů  nad střechou – </a:t>
            </a:r>
            <a:r>
              <a:rPr lang="cs-CZ" sz="2000" dirty="0" smtClean="0"/>
              <a:t>nejvýše 2 metry od hřebene střechy, minimálně 650 mm nad střechou. U plochých střech je minimální výška 1500 mm nad rovinu střechy.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65601"/>
            <a:ext cx="3024336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Komínová hlava – </a:t>
            </a:r>
            <a:r>
              <a:rPr lang="cs-CZ" sz="2000" dirty="0" smtClean="0"/>
              <a:t>horní ukončení komína, krycí deska z betonu odolávající počasí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069521"/>
            <a:ext cx="3024336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Vady komínů – </a:t>
            </a:r>
            <a:r>
              <a:rPr lang="cs-CZ" sz="2000" dirty="0" smtClean="0"/>
              <a:t>špatný tah, netěsnost průduchů, poškozená omítka komínu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385410"/>
            <a:ext cx="302433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Ventilační průduchy – </a:t>
            </a:r>
            <a:r>
              <a:rPr lang="cs-CZ" sz="2000" dirty="0" smtClean="0"/>
              <a:t>slouží k odvádění škodlivin</a:t>
            </a:r>
          </a:p>
        </p:txBody>
      </p:sp>
      <p:pic>
        <p:nvPicPr>
          <p:cNvPr id="3075" name="Picture 3" descr="C:\Users\1\Desktop\DUM obrázky\2013-01-04\DSC0114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82"/>
          <a:stretch/>
        </p:blipFill>
        <p:spPr bwMode="auto">
          <a:xfrm>
            <a:off x="3851920" y="2398159"/>
            <a:ext cx="4834880" cy="4343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512566"/>
              </p:ext>
            </p:extLst>
          </p:nvPr>
        </p:nvGraphicFramePr>
        <p:xfrm>
          <a:off x="467544" y="1052736"/>
          <a:ext cx="8280920" cy="286423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9210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 jaké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nejnižší výšce může být vybírací otvor?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je to sopouch?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Při používání jakého paliva je nutná komínová vložka?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minimální výška komínu nad hřebenem střechy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556792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300 mm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20486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otvor pro zaústění kouřovodu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780928"/>
            <a:ext cx="398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kapalném a plynném palivu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419708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650 mm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72036"/>
            <a:ext cx="7776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20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464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Komíny</vt:lpstr>
      <vt:lpstr>Prezentace aplikace PowerPoint</vt:lpstr>
      <vt:lpstr>Komíny</vt:lpstr>
      <vt:lpstr>Komíny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2013-05-09T13:05:36Z</dcterms:created>
  <dcterms:modified xsi:type="dcterms:W3CDTF">2013-05-09T16:26:18Z</dcterms:modified>
</cp:coreProperties>
</file>