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A0F01C-85DD-442D-9E17-2E12530366EC}" type="datetimeFigureOut">
              <a:rPr lang="cs-CZ" smtClean="0"/>
              <a:t>15.5.2013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BD68F-36DA-48B8-A633-6F184B48A67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145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A0F01C-85DD-442D-9E17-2E12530366EC}" type="datetimeFigureOut">
              <a:rPr lang="cs-CZ" smtClean="0"/>
              <a:t>15.5.2013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BD68F-36DA-48B8-A633-6F184B48A67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68084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A0F01C-85DD-442D-9E17-2E12530366EC}" type="datetimeFigureOut">
              <a:rPr lang="cs-CZ" smtClean="0"/>
              <a:t>15.5.2013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BD68F-36DA-48B8-A633-6F184B48A67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619155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A0F01C-85DD-442D-9E17-2E12530366EC}" type="datetimeFigureOut">
              <a:rPr lang="cs-CZ" smtClean="0"/>
              <a:t>15.5.2013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BD68F-36DA-48B8-A633-6F184B48A67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600691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A0F01C-85DD-442D-9E17-2E12530366EC}" type="datetimeFigureOut">
              <a:rPr lang="cs-CZ" smtClean="0"/>
              <a:t>15.5.2013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BD68F-36DA-48B8-A633-6F184B48A67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428441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A0F01C-85DD-442D-9E17-2E12530366EC}" type="datetimeFigureOut">
              <a:rPr lang="cs-CZ" smtClean="0"/>
              <a:t>15.5.2013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BD68F-36DA-48B8-A633-6F184B48A67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118867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A0F01C-85DD-442D-9E17-2E12530366EC}" type="datetimeFigureOut">
              <a:rPr lang="cs-CZ" smtClean="0"/>
              <a:t>15.5.2013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BD68F-36DA-48B8-A633-6F184B48A67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9501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A0F01C-85DD-442D-9E17-2E12530366EC}" type="datetimeFigureOut">
              <a:rPr lang="cs-CZ" smtClean="0"/>
              <a:t>15.5.2013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BD68F-36DA-48B8-A633-6F184B48A67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053842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A0F01C-85DD-442D-9E17-2E12530366EC}" type="datetimeFigureOut">
              <a:rPr lang="cs-CZ" smtClean="0"/>
              <a:t>15.5.2013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BD68F-36DA-48B8-A633-6F184B48A67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053104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A0F01C-85DD-442D-9E17-2E12530366EC}" type="datetimeFigureOut">
              <a:rPr lang="cs-CZ" smtClean="0"/>
              <a:t>15.5.2013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BD68F-36DA-48B8-A633-6F184B48A67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644994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A0F01C-85DD-442D-9E17-2E12530366EC}" type="datetimeFigureOut">
              <a:rPr lang="cs-CZ" smtClean="0"/>
              <a:t>15.5.2013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BD68F-36DA-48B8-A633-6F184B48A67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032166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A0F01C-85DD-442D-9E17-2E12530366EC}" type="datetimeFigureOut">
              <a:rPr lang="cs-CZ" smtClean="0"/>
              <a:t>15.5.2013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8BD68F-36DA-48B8-A633-6F184B48A67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54987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31840" y="448526"/>
            <a:ext cx="3294915" cy="7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ovéPole 2"/>
          <p:cNvSpPr txBox="1"/>
          <p:nvPr/>
        </p:nvSpPr>
        <p:spPr>
          <a:xfrm>
            <a:off x="539552" y="1340768"/>
            <a:ext cx="8064896" cy="1077218"/>
          </a:xfrm>
          <a:prstGeom prst="rect">
            <a:avLst/>
          </a:prstGeom>
          <a:ln>
            <a:solidFill>
              <a:srgbClr val="002060"/>
            </a:solidFill>
          </a:ln>
        </p:spPr>
        <p:style>
          <a:lnRef idx="0">
            <a:scrgbClr r="0" g="0" b="0"/>
          </a:lnRef>
          <a:fillRef idx="1002">
            <a:schemeClr val="lt2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cap="all" dirty="0" smtClean="0">
                <a:ln w="0"/>
                <a:solidFill>
                  <a:schemeClr val="accent3">
                    <a:lumMod val="50000"/>
                  </a:schemeClr>
                </a:solidFill>
                <a:latin typeface="Arial Black" pitchFamily="34" charset="0"/>
              </a:rPr>
              <a:t>Řešení cihelných vazeb </a:t>
            </a:r>
            <a:r>
              <a:rPr lang="cs-CZ" sz="3200" b="1" cap="all" dirty="0" err="1" smtClean="0">
                <a:ln w="0"/>
                <a:solidFill>
                  <a:schemeClr val="accent3">
                    <a:lumMod val="50000"/>
                  </a:schemeClr>
                </a:solidFill>
                <a:latin typeface="Arial Black" pitchFamily="34" charset="0"/>
              </a:rPr>
              <a:t>porotherm</a:t>
            </a:r>
            <a:endParaRPr lang="cs-CZ" sz="3200" b="1" cap="all" dirty="0">
              <a:ln w="0"/>
              <a:solidFill>
                <a:schemeClr val="accent3">
                  <a:lumMod val="50000"/>
                </a:schemeClr>
              </a:solidFill>
              <a:effectLst/>
              <a:latin typeface="Arial Black" pitchFamily="34" charset="0"/>
            </a:endParaRP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7660370"/>
              </p:ext>
            </p:extLst>
          </p:nvPr>
        </p:nvGraphicFramePr>
        <p:xfrm>
          <a:off x="539552" y="2466321"/>
          <a:ext cx="8064896" cy="2762879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tableStyleId>{5940675A-B579-460E-94D1-54222C63F5DA}</a:tableStyleId>
              </a:tblPr>
              <a:tblGrid>
                <a:gridCol w="1980220"/>
                <a:gridCol w="6084676"/>
              </a:tblGrid>
              <a:tr h="451479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Číslo projektu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CZ.1.07/1.5.00/34.0762</a:t>
                      </a:r>
                      <a:endParaRPr lang="cs-CZ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Číslo materiálu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VY_32_INOVACE_MA_ZP_19 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Název školy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Střední</a:t>
                      </a:r>
                      <a:r>
                        <a:rPr lang="cs-CZ" sz="1200" baseline="0" dirty="0" smtClean="0"/>
                        <a:t> odborné  učiliště a Středisko praktického vyučování s.r.o.,</a:t>
                      </a:r>
                    </a:p>
                    <a:p>
                      <a:r>
                        <a:rPr lang="cs-CZ" sz="1200" baseline="0" dirty="0" smtClean="0"/>
                        <a:t>Zádveřice č. 5, Zádveřice –Raková, </a:t>
                      </a:r>
                      <a:r>
                        <a:rPr lang="cs-CZ" sz="1200" baseline="0" smtClean="0"/>
                        <a:t>763 12</a:t>
                      </a:r>
                      <a:endParaRPr lang="cs-CZ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Autor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Ing. Josef Kůra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Tematický</a:t>
                      </a:r>
                      <a:r>
                        <a:rPr lang="cs-CZ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celek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Materiály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Ročník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3. Ročník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Datum tvorby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aseline="0" dirty="0" smtClean="0"/>
                        <a:t>květen 2</a:t>
                      </a:r>
                      <a:r>
                        <a:rPr lang="cs-CZ" dirty="0" smtClean="0"/>
                        <a:t>013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6175643"/>
              </p:ext>
            </p:extLst>
          </p:nvPr>
        </p:nvGraphicFramePr>
        <p:xfrm>
          <a:off x="539552" y="5373216"/>
          <a:ext cx="8064896" cy="12241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064896"/>
              </a:tblGrid>
              <a:tr h="410294"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/>
                        <a:t>Anotace</a:t>
                      </a:r>
                      <a:endParaRPr lang="cs-CZ" sz="1400" dirty="0"/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813842">
                <a:tc>
                  <a:txBody>
                    <a:bodyPr/>
                    <a:lstStyle/>
                    <a:p>
                      <a:pPr algn="just"/>
                      <a:r>
                        <a:rPr lang="cs-CZ" sz="12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Materiál slouží pro výuku </a:t>
                      </a:r>
                      <a:r>
                        <a:rPr lang="cs-CZ" sz="1200" b="0" i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speciálních oborů, pro žáky  oboru zednické práce. </a:t>
                      </a:r>
                      <a:r>
                        <a:rPr lang="cs-CZ" sz="12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Prezentace obsahuje</a:t>
                      </a:r>
                      <a:r>
                        <a:rPr lang="cs-CZ" sz="1200" b="0" i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výklad řešení cihelných vazeb </a:t>
                      </a:r>
                      <a:r>
                        <a:rPr lang="cs-CZ" sz="1200" b="0" i="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Porotherm</a:t>
                      </a:r>
                      <a:r>
                        <a:rPr lang="cs-CZ" sz="1200" b="0" i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cs-CZ" sz="900" dirty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55901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634082"/>
          </a:xfr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Řešení cihelných vazeb </a:t>
            </a:r>
            <a:r>
              <a:rPr lang="cs-CZ" sz="24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Porotherm</a:t>
            </a:r>
            <a:endParaRPr lang="cs-CZ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50" name="TextovéPole 49"/>
          <p:cNvSpPr txBox="1"/>
          <p:nvPr/>
        </p:nvSpPr>
        <p:spPr>
          <a:xfrm>
            <a:off x="611559" y="1063763"/>
            <a:ext cx="7920881" cy="1323439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just"/>
            <a:r>
              <a:rPr lang="cs-CZ" sz="2000" b="1" u="sng" dirty="0" err="1" smtClean="0"/>
              <a:t>Porotherm</a:t>
            </a:r>
            <a:r>
              <a:rPr lang="cs-CZ" sz="2000" dirty="0" smtClean="0"/>
              <a:t>– broušené cihly, které se zdí na PUR pěnu nebo na maltu pro tenké spáry. Pěna </a:t>
            </a:r>
            <a:r>
              <a:rPr lang="cs-CZ" sz="2000" dirty="0"/>
              <a:t>se nanáší ve dvou pruzích při vnějších okrajích cihel. </a:t>
            </a:r>
            <a:r>
              <a:rPr lang="cs-CZ" sz="2000" dirty="0" smtClean="0"/>
              <a:t> Malta se používá zakládací a malta pro zdění. Nejpoužívanější rozměry cihel jsou 24,8 x 44 cm ( případně 50 cm, 40 cm, 30 cm).</a:t>
            </a:r>
          </a:p>
        </p:txBody>
      </p:sp>
      <p:pic>
        <p:nvPicPr>
          <p:cNvPr id="1026" name="Picture 2" descr="C:\Users\1\Desktop\DUM obrázky\2013-09-08\SAM_0458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015" b="17002"/>
          <a:stretch/>
        </p:blipFill>
        <p:spPr bwMode="auto">
          <a:xfrm>
            <a:off x="1187624" y="2708920"/>
            <a:ext cx="6753645" cy="3848668"/>
          </a:xfrm>
          <a:prstGeom prst="rect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9529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634082"/>
          </a:xfr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Řešení cihelných vazeb </a:t>
            </a:r>
            <a:r>
              <a:rPr lang="cs-CZ" sz="24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Porotherm</a:t>
            </a:r>
            <a:endParaRPr lang="cs-CZ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11559" y="1124744"/>
            <a:ext cx="7920881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b="1" u="sng" dirty="0" smtClean="0"/>
              <a:t>Řešení vazby rohu u cihel </a:t>
            </a:r>
            <a:r>
              <a:rPr lang="cs-CZ" b="1" u="sng" dirty="0" err="1" smtClean="0"/>
              <a:t>Porotherm</a:t>
            </a:r>
            <a:r>
              <a:rPr lang="cs-CZ" b="1" u="sng" dirty="0" smtClean="0"/>
              <a:t> 44</a:t>
            </a:r>
            <a:endParaRPr lang="cs-CZ" b="1" u="sng" dirty="0"/>
          </a:p>
        </p:txBody>
      </p:sp>
      <p:pic>
        <p:nvPicPr>
          <p:cNvPr id="1026" name="Picture 2" descr="E:\soutež Olomouc\DSC0000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896" t="40398" r="10746"/>
          <a:stretch/>
        </p:blipFill>
        <p:spPr bwMode="auto">
          <a:xfrm>
            <a:off x="611559" y="1628800"/>
            <a:ext cx="7884891" cy="5157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0053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Nadpis 1"/>
          <p:cNvSpPr>
            <a:spLocks noGrp="1"/>
          </p:cNvSpPr>
          <p:nvPr>
            <p:ph type="title"/>
          </p:nvPr>
        </p:nvSpPr>
        <p:spPr>
          <a:xfrm>
            <a:off x="464859" y="188640"/>
            <a:ext cx="8229600" cy="634082"/>
          </a:xfr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>
            <a:normAutofit/>
          </a:bodyPr>
          <a:lstStyle/>
          <a:p>
            <a:r>
              <a:rPr lang="cs-CZ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Řešení cihelných vazeb </a:t>
            </a:r>
            <a:r>
              <a:rPr lang="cs-CZ" sz="24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Porotherm</a:t>
            </a:r>
            <a:endParaRPr lang="cs-CZ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467544" y="980728"/>
            <a:ext cx="8208912" cy="36933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b="1" u="sng" dirty="0" smtClean="0"/>
              <a:t>Konstrukční řešení ostění</a:t>
            </a:r>
            <a:endParaRPr lang="cs-CZ" b="1" u="sng" dirty="0"/>
          </a:p>
        </p:txBody>
      </p:sp>
      <p:pic>
        <p:nvPicPr>
          <p:cNvPr id="2050" name="Picture 2" descr="E:\soutež Olomouc\DSC00259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61" t="31443" r="19552" b="8259"/>
          <a:stretch/>
        </p:blipFill>
        <p:spPr bwMode="auto">
          <a:xfrm>
            <a:off x="467544" y="1619423"/>
            <a:ext cx="8208912" cy="5087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4238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634082"/>
          </a:xfr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>
            <a:normAutofit/>
          </a:bodyPr>
          <a:lstStyle/>
          <a:p>
            <a:r>
              <a:rPr lang="cs-CZ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Řešení cihelných vazeb </a:t>
            </a:r>
            <a:r>
              <a:rPr lang="cs-CZ" sz="24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Porotherm</a:t>
            </a:r>
            <a:endParaRPr lang="cs-CZ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67544" y="6011996"/>
            <a:ext cx="8193050" cy="646331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Novinkou je cihla </a:t>
            </a:r>
            <a:r>
              <a:rPr lang="cs-CZ" dirty="0"/>
              <a:t>plněná minerální vatou </a:t>
            </a:r>
            <a:r>
              <a:rPr lang="cs-CZ" b="1" dirty="0" err="1"/>
              <a:t>Porotherm</a:t>
            </a:r>
            <a:r>
              <a:rPr lang="cs-CZ" b="1" dirty="0"/>
              <a:t> 50 T </a:t>
            </a:r>
            <a:r>
              <a:rPr lang="cs-CZ" b="1" dirty="0" err="1"/>
              <a:t>Profi</a:t>
            </a:r>
            <a:r>
              <a:rPr lang="cs-CZ" dirty="0"/>
              <a:t>, určená pro stavbu energeticky úsporných i pasivních rodinných domů</a:t>
            </a:r>
            <a:endParaRPr lang="cs-CZ" b="1" u="sng" dirty="0"/>
          </a:p>
        </p:txBody>
      </p:sp>
      <p:sp>
        <p:nvSpPr>
          <p:cNvPr id="2" name="Obdélník 1"/>
          <p:cNvSpPr>
            <a:spLocks noChangeAspect="1"/>
          </p:cNvSpPr>
          <p:nvPr/>
        </p:nvSpPr>
        <p:spPr>
          <a:xfrm>
            <a:off x="1417851" y="1340768"/>
            <a:ext cx="6408712" cy="417646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381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>
            <a:spLocks noChangeAspect="1"/>
          </p:cNvSpPr>
          <p:nvPr/>
        </p:nvSpPr>
        <p:spPr>
          <a:xfrm>
            <a:off x="1674199" y="1788246"/>
            <a:ext cx="669106" cy="193907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>
            <a:spLocks noChangeAspect="1"/>
          </p:cNvSpPr>
          <p:nvPr/>
        </p:nvSpPr>
        <p:spPr>
          <a:xfrm>
            <a:off x="5234844" y="1788246"/>
            <a:ext cx="669106" cy="193907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>
            <a:spLocks noChangeAspect="1"/>
          </p:cNvSpPr>
          <p:nvPr/>
        </p:nvSpPr>
        <p:spPr>
          <a:xfrm>
            <a:off x="6087859" y="3278028"/>
            <a:ext cx="669106" cy="193907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>
            <a:spLocks noChangeAspect="1"/>
          </p:cNvSpPr>
          <p:nvPr/>
        </p:nvSpPr>
        <p:spPr>
          <a:xfrm>
            <a:off x="6929343" y="1788246"/>
            <a:ext cx="669106" cy="193907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>
            <a:spLocks noChangeAspect="1"/>
          </p:cNvSpPr>
          <p:nvPr/>
        </p:nvSpPr>
        <p:spPr>
          <a:xfrm>
            <a:off x="4365859" y="3258109"/>
            <a:ext cx="669106" cy="193907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>
            <a:spLocks noChangeAspect="1"/>
          </p:cNvSpPr>
          <p:nvPr/>
        </p:nvSpPr>
        <p:spPr>
          <a:xfrm>
            <a:off x="2571419" y="3279841"/>
            <a:ext cx="669106" cy="193907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>
            <a:spLocks noChangeAspect="1"/>
          </p:cNvSpPr>
          <p:nvPr/>
        </p:nvSpPr>
        <p:spPr>
          <a:xfrm>
            <a:off x="2571419" y="1788246"/>
            <a:ext cx="669106" cy="11932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>
            <a:spLocks noChangeAspect="1"/>
          </p:cNvSpPr>
          <p:nvPr/>
        </p:nvSpPr>
        <p:spPr>
          <a:xfrm>
            <a:off x="1674199" y="4003906"/>
            <a:ext cx="669106" cy="11932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>
            <a:spLocks noChangeAspect="1"/>
          </p:cNvSpPr>
          <p:nvPr/>
        </p:nvSpPr>
        <p:spPr>
          <a:xfrm>
            <a:off x="3448516" y="4003906"/>
            <a:ext cx="669106" cy="11932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>
            <a:spLocks noChangeAspect="1"/>
          </p:cNvSpPr>
          <p:nvPr/>
        </p:nvSpPr>
        <p:spPr>
          <a:xfrm>
            <a:off x="4365859" y="1822980"/>
            <a:ext cx="669106" cy="11932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>
            <a:spLocks noChangeAspect="1"/>
          </p:cNvSpPr>
          <p:nvPr/>
        </p:nvSpPr>
        <p:spPr>
          <a:xfrm>
            <a:off x="6087859" y="1788246"/>
            <a:ext cx="669106" cy="11932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3" name="Picture 2" descr="C:\Users\1\Desktop\DUM obrázky\2013-01-04\DSC0117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059" t="33201" r="37463" b="53150"/>
          <a:stretch/>
        </p:blipFill>
        <p:spPr bwMode="auto">
          <a:xfrm>
            <a:off x="2511734" y="3279841"/>
            <a:ext cx="728791" cy="1939073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C:\Users\1\Desktop\DUM obrázky\2013-01-04\DSC0117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059" t="33201" r="37463" b="53150"/>
          <a:stretch/>
        </p:blipFill>
        <p:spPr bwMode="auto">
          <a:xfrm>
            <a:off x="1644356" y="1788246"/>
            <a:ext cx="728791" cy="1939073"/>
          </a:xfrm>
          <a:prstGeom prst="rect">
            <a:avLst/>
          </a:prstGeom>
          <a:noFill/>
          <a:ln w="19050">
            <a:solidFill>
              <a:schemeClr val="accent6">
                <a:lumMod val="5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C:\Users\1\Desktop\DUM obrázky\2013-01-04\DSC0117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059" t="33201" r="37463" b="53150"/>
          <a:stretch/>
        </p:blipFill>
        <p:spPr bwMode="auto">
          <a:xfrm>
            <a:off x="4306173" y="3261877"/>
            <a:ext cx="728791" cy="1939073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" descr="C:\Users\1\Desktop\DUM obrázky\2013-01-04\DSC0117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059" t="33201" r="37463" b="53150"/>
          <a:stretch/>
        </p:blipFill>
        <p:spPr bwMode="auto">
          <a:xfrm>
            <a:off x="5175159" y="1788246"/>
            <a:ext cx="728791" cy="1939073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C:\Users\1\Desktop\DUM obrázky\2013-01-04\DSC0117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059" t="33201" r="37463" b="53150"/>
          <a:stretch/>
        </p:blipFill>
        <p:spPr bwMode="auto">
          <a:xfrm>
            <a:off x="6058016" y="3279841"/>
            <a:ext cx="728791" cy="1939073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C:\Users\1\Desktop\DUM obrázky\2013-01-04\DSC0117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059" t="33201" r="37463" b="53150"/>
          <a:stretch/>
        </p:blipFill>
        <p:spPr bwMode="auto">
          <a:xfrm>
            <a:off x="6929343" y="1788246"/>
            <a:ext cx="728791" cy="1939073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C:\Users\1\Desktop\DUM obrázky\2013-01-04\DSC0117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059" t="33201" r="37463" b="53150"/>
          <a:stretch/>
        </p:blipFill>
        <p:spPr bwMode="auto">
          <a:xfrm>
            <a:off x="3418672" y="1788246"/>
            <a:ext cx="728791" cy="1939073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C:\Users\1\Desktop\DUM obrázky\2013-01-04\DSC0117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059" t="33201" r="37463" b="53150"/>
          <a:stretch/>
        </p:blipFill>
        <p:spPr bwMode="auto">
          <a:xfrm>
            <a:off x="1614514" y="4003906"/>
            <a:ext cx="728791" cy="1215007"/>
          </a:xfrm>
          <a:prstGeom prst="rect">
            <a:avLst/>
          </a:prstGeom>
          <a:noFill/>
          <a:ln w="19050">
            <a:solidFill>
              <a:schemeClr val="accent6">
                <a:lumMod val="5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2" descr="C:\Users\1\Desktop\DUM obrázky\2013-01-04\DSC0117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059" t="33201" r="37463" b="53150"/>
          <a:stretch/>
        </p:blipFill>
        <p:spPr bwMode="auto">
          <a:xfrm>
            <a:off x="6063893" y="1777380"/>
            <a:ext cx="728791" cy="1215007"/>
          </a:xfrm>
          <a:prstGeom prst="rect">
            <a:avLst/>
          </a:prstGeom>
          <a:noFill/>
          <a:ln w="19050">
            <a:solidFill>
              <a:schemeClr val="accent6">
                <a:lumMod val="5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2" descr="C:\Users\1\Desktop\DUM obrázky\2013-01-04\DSC0117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059" t="33201" r="37463" b="53150"/>
          <a:stretch/>
        </p:blipFill>
        <p:spPr bwMode="auto">
          <a:xfrm>
            <a:off x="5175158" y="3982174"/>
            <a:ext cx="728791" cy="1215007"/>
          </a:xfrm>
          <a:prstGeom prst="rect">
            <a:avLst/>
          </a:prstGeom>
          <a:noFill/>
          <a:ln w="19050">
            <a:solidFill>
              <a:schemeClr val="accent6">
                <a:lumMod val="5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2" descr="C:\Users\1\Desktop\DUM obrázky\2013-01-04\DSC0117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059" t="33201" r="37463" b="53150"/>
          <a:stretch/>
        </p:blipFill>
        <p:spPr bwMode="auto">
          <a:xfrm>
            <a:off x="4321419" y="1788246"/>
            <a:ext cx="728791" cy="1228009"/>
          </a:xfrm>
          <a:prstGeom prst="rect">
            <a:avLst/>
          </a:prstGeom>
          <a:noFill/>
          <a:ln w="19050">
            <a:solidFill>
              <a:schemeClr val="accent6">
                <a:lumMod val="5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2" descr="C:\Users\1\Desktop\DUM obrázky\2013-01-04\DSC0117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059" t="33201" r="37463" b="53150"/>
          <a:stretch/>
        </p:blipFill>
        <p:spPr bwMode="auto">
          <a:xfrm>
            <a:off x="3418672" y="3999873"/>
            <a:ext cx="728791" cy="1215007"/>
          </a:xfrm>
          <a:prstGeom prst="rect">
            <a:avLst/>
          </a:prstGeom>
          <a:noFill/>
          <a:ln w="19050">
            <a:solidFill>
              <a:schemeClr val="accent6">
                <a:lumMod val="5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2" descr="C:\Users\1\Desktop\DUM obrázky\2013-01-04\DSC0117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059" t="33201" r="37463" b="53150"/>
          <a:stretch/>
        </p:blipFill>
        <p:spPr bwMode="auto">
          <a:xfrm>
            <a:off x="2511732" y="1788246"/>
            <a:ext cx="728791" cy="1215007"/>
          </a:xfrm>
          <a:prstGeom prst="rect">
            <a:avLst/>
          </a:prstGeom>
          <a:noFill/>
          <a:ln w="19050">
            <a:solidFill>
              <a:schemeClr val="accent6">
                <a:lumMod val="5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2" descr="C:\Users\1\Desktop\DUM obrázky\2013-01-04\DSC0117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059" t="33201" r="37463" b="53150"/>
          <a:stretch/>
        </p:blipFill>
        <p:spPr bwMode="auto">
          <a:xfrm>
            <a:off x="6929343" y="4005064"/>
            <a:ext cx="728791" cy="1215007"/>
          </a:xfrm>
          <a:prstGeom prst="rect">
            <a:avLst/>
          </a:prstGeom>
          <a:noFill/>
          <a:ln w="19050">
            <a:solidFill>
              <a:schemeClr val="accent6">
                <a:lumMod val="5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3838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827584" y="1358766"/>
            <a:ext cx="7632848" cy="286232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cs-CZ" b="1" dirty="0" smtClean="0">
              <a:solidFill>
                <a:schemeClr val="tx1"/>
              </a:solidFill>
            </a:endParaRPr>
          </a:p>
          <a:p>
            <a:pPr marL="342900" indent="-342900">
              <a:buFont typeface="+mj-lt"/>
              <a:buAutoNum type="arabicPeriod"/>
            </a:pPr>
            <a:r>
              <a:rPr lang="cs-CZ" b="1" dirty="0" smtClean="0"/>
              <a:t>otázka:  </a:t>
            </a:r>
            <a:r>
              <a:rPr lang="cs-CZ" b="1" dirty="0"/>
              <a:t>J</a:t>
            </a:r>
            <a:r>
              <a:rPr lang="cs-CZ" b="1" dirty="0" smtClean="0"/>
              <a:t>aký materiál se používá ke zdění cihel </a:t>
            </a:r>
            <a:r>
              <a:rPr lang="cs-CZ" b="1" dirty="0" err="1" smtClean="0"/>
              <a:t>Porotherm</a:t>
            </a:r>
            <a:r>
              <a:rPr lang="cs-CZ" b="1" dirty="0" smtClean="0"/>
              <a:t> </a:t>
            </a:r>
            <a:r>
              <a:rPr lang="cs-CZ" b="1" dirty="0" smtClean="0">
                <a:solidFill>
                  <a:schemeClr val="tx1"/>
                </a:solidFill>
              </a:rPr>
              <a:t>?</a:t>
            </a:r>
          </a:p>
          <a:p>
            <a:endParaRPr lang="cs-CZ" b="1" dirty="0">
              <a:solidFill>
                <a:schemeClr val="tx1"/>
              </a:solidFill>
            </a:endParaRPr>
          </a:p>
          <a:p>
            <a:endParaRPr lang="cs-CZ" b="1" dirty="0" smtClean="0">
              <a:solidFill>
                <a:schemeClr val="tx1"/>
              </a:solidFill>
            </a:endParaRPr>
          </a:p>
          <a:p>
            <a:endParaRPr lang="cs-CZ" b="1" dirty="0">
              <a:solidFill>
                <a:schemeClr val="tx1"/>
              </a:solidFill>
            </a:endParaRPr>
          </a:p>
          <a:p>
            <a:r>
              <a:rPr lang="cs-CZ" b="1" dirty="0" smtClean="0">
                <a:solidFill>
                  <a:schemeClr val="tx1"/>
                </a:solidFill>
              </a:rPr>
              <a:t>2.   otázka:   V kterých místech se na cihlu nanáší PUR pěna?</a:t>
            </a:r>
          </a:p>
          <a:p>
            <a:endParaRPr lang="cs-CZ" b="1" dirty="0">
              <a:solidFill>
                <a:schemeClr val="tx1"/>
              </a:solidFill>
            </a:endParaRPr>
          </a:p>
          <a:p>
            <a:endParaRPr lang="cs-CZ" b="1" dirty="0" smtClean="0">
              <a:solidFill>
                <a:schemeClr val="tx1"/>
              </a:solidFill>
            </a:endParaRPr>
          </a:p>
          <a:p>
            <a:endParaRPr lang="cs-CZ" b="1" dirty="0">
              <a:solidFill>
                <a:schemeClr val="tx1"/>
              </a:solidFill>
            </a:endParaRPr>
          </a:p>
          <a:p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827584" y="6300028"/>
            <a:ext cx="7620318" cy="36933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tx1"/>
                </a:solidFill>
              </a:rPr>
              <a:t>Použité zdroje: vlastní zdroje 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2438366" y="2132856"/>
            <a:ext cx="4398753" cy="504056"/>
          </a:xfrm>
          <a:prstGeom prst="roundRect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PUR pěna a zdící malta na tenkou spáru</a:t>
            </a:r>
            <a:endParaRPr lang="cs-CZ" b="1" dirty="0">
              <a:solidFill>
                <a:schemeClr val="tx1"/>
              </a:solidFill>
              <a:effectLst/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2530550" y="3226267"/>
            <a:ext cx="4214386" cy="504056"/>
          </a:xfrm>
          <a:prstGeom prst="roundRect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  <a:effectLst/>
              </a:rPr>
              <a:t>Ve dvou pruzích při vnějších okrajích cihly</a:t>
            </a:r>
            <a:endParaRPr lang="cs-CZ" b="1" dirty="0">
              <a:solidFill>
                <a:schemeClr val="tx1"/>
              </a:solidFill>
              <a:effectLst/>
            </a:endParaRPr>
          </a:p>
        </p:txBody>
      </p:sp>
      <p:sp>
        <p:nvSpPr>
          <p:cNvPr id="11" name="Nadpis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634082"/>
          </a:xfr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>
            <a:normAutofit/>
          </a:bodyPr>
          <a:lstStyle/>
          <a:p>
            <a:r>
              <a:rPr lang="cs-CZ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Řešení cihelných vazeb </a:t>
            </a:r>
            <a:r>
              <a:rPr lang="cs-CZ" sz="24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Porotherm</a:t>
            </a:r>
            <a:endParaRPr lang="cs-CZ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89980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nimBg="1"/>
      <p:bldP spid="10" grpId="0" build="p" animBg="1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199</TotalTime>
  <Words>180</Words>
  <Application>Microsoft Office PowerPoint</Application>
  <PresentationFormat>Předvádění na obrazovce (4:3)</PresentationFormat>
  <Paragraphs>38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Prezentace aplikace PowerPoint</vt:lpstr>
      <vt:lpstr>Řešení cihelných vazeb Porotherm</vt:lpstr>
      <vt:lpstr>Řešení cihelných vazeb Porotherm</vt:lpstr>
      <vt:lpstr>Řešení cihelných vazeb Porotherm</vt:lpstr>
      <vt:lpstr>Řešení cihelných vazeb Porotherm</vt:lpstr>
      <vt:lpstr>Řešení cihelných vazeb Porotherm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1</dc:creator>
  <cp:lastModifiedBy>1</cp:lastModifiedBy>
  <cp:revision>1</cp:revision>
  <dcterms:created xsi:type="dcterms:W3CDTF">2013-05-15T13:06:53Z</dcterms:created>
  <dcterms:modified xsi:type="dcterms:W3CDTF">2013-05-15T16:26:36Z</dcterms:modified>
</cp:coreProperties>
</file>