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4" r:id="rId4"/>
    <p:sldId id="265" r:id="rId5"/>
    <p:sldId id="266" r:id="rId6"/>
    <p:sldId id="259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57" r:id="rId15"/>
    <p:sldId id="274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14.9.2013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4483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14.9.2013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3647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14.9.2013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973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14.9.2013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4631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14.9.2013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4441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14.9.2013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0211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14.9.2013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4858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14.9.2013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7057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14.9.2013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4484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14.9.2013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7917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14.9.2013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7047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043C92-8AF7-4438-BB61-99FEA3283D14}" type="datetimeFigureOut">
              <a:rPr lang="cs-CZ" smtClean="0"/>
              <a:t>14.9.2013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4271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hyperlink" Target="https://translate.google.cz/?rlz=1W4CHBA_csCZ511&amp;hl=cs&amp;tab=wT" TargetMode="External"/><Relationship Id="rId7" Type="http://schemas.openxmlformats.org/officeDocument/2006/relationships/image" Target="../media/image6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11" Type="http://schemas.openxmlformats.org/officeDocument/2006/relationships/image" Target="../media/image10.wmf"/><Relationship Id="rId5" Type="http://schemas.openxmlformats.org/officeDocument/2006/relationships/image" Target="../media/image4.wmf"/><Relationship Id="rId10" Type="http://schemas.openxmlformats.org/officeDocument/2006/relationships/image" Target="../media/image9.wmf"/><Relationship Id="rId4" Type="http://schemas.openxmlformats.org/officeDocument/2006/relationships/image" Target="../media/image3.wmf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1.png"/><Relationship Id="rId7" Type="http://schemas.openxmlformats.org/officeDocument/2006/relationships/image" Target="../media/image15.wmf"/><Relationship Id="rId2" Type="http://schemas.openxmlformats.org/officeDocument/2006/relationships/hyperlink" Target="https://translate.google.cz/?rlz=1W4CHBA_csCZ511&amp;hl=cs&amp;tab=wT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8.png"/><Relationship Id="rId7" Type="http://schemas.openxmlformats.org/officeDocument/2006/relationships/image" Target="../media/image21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hyperlink" Target="https://translate.google.cz/?rlz=1W4CHBA_csCZ511&amp;hl=cs&amp;tab=wT" TargetMode="External"/><Relationship Id="rId4" Type="http://schemas.openxmlformats.org/officeDocument/2006/relationships/image" Target="../media/image19.wmf"/><Relationship Id="rId9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ranslate.google.cz/?rlz=1W4CHBA_csCZ511&amp;hl=cs&amp;tab=wT" TargetMode="External"/><Relationship Id="rId7" Type="http://schemas.openxmlformats.org/officeDocument/2006/relationships/image" Target="../media/image28.wm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wmf"/><Relationship Id="rId5" Type="http://schemas.openxmlformats.org/officeDocument/2006/relationships/image" Target="../media/image26.wmf"/><Relationship Id="rId4" Type="http://schemas.openxmlformats.org/officeDocument/2006/relationships/image" Target="../media/image2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3.wmf"/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hyperlink" Target="https://translate.google.cz/?rlz=1W4CHBA_csCZ511&amp;hl=cs&amp;tab=wT" TargetMode="External"/><Relationship Id="rId4" Type="http://schemas.openxmlformats.org/officeDocument/2006/relationships/image" Target="../media/image31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wmf"/><Relationship Id="rId4" Type="http://schemas.openxmlformats.org/officeDocument/2006/relationships/hyperlink" Target="https://translate.google.cz/?rlz=1W4CHBA_csCZ511&amp;hl=cs&amp;tab=wT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7" Type="http://schemas.openxmlformats.org/officeDocument/2006/relationships/image" Target="../media/image42.wm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hyperlink" Target="https://translate.google.cz/?rlz=1W4CHBA_csCZ511&amp;hl=cs&amp;tab=wT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s://translate.google.cz/?rlz=1W4CHBA_csCZ511&amp;hl=cs&amp;tab=wT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wmf"/><Relationship Id="rId4" Type="http://schemas.openxmlformats.org/officeDocument/2006/relationships/image" Target="../media/image44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translate.google.cz/?rlz=1W4CHBA_csCZ511&amp;hl=cs&amp;tab=wT" TargetMode="External"/><Relationship Id="rId7" Type="http://schemas.openxmlformats.org/officeDocument/2006/relationships/image" Target="../media/image50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3" Type="http://schemas.openxmlformats.org/officeDocument/2006/relationships/image" Target="../media/image52.wmf"/><Relationship Id="rId7" Type="http://schemas.openxmlformats.org/officeDocument/2006/relationships/image" Target="../media/image55.jpeg"/><Relationship Id="rId2" Type="http://schemas.openxmlformats.org/officeDocument/2006/relationships/image" Target="../media/image5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wmf"/><Relationship Id="rId5" Type="http://schemas.openxmlformats.org/officeDocument/2006/relationships/image" Target="../media/image53.jpeg"/><Relationship Id="rId4" Type="http://schemas.openxmlformats.org/officeDocument/2006/relationships/hyperlink" Target="https://translate.google.cz/?rlz=1W4CHBA_csCZ511&amp;hl=cs&amp;tab=wT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7" Type="http://schemas.openxmlformats.org/officeDocument/2006/relationships/image" Target="../media/image61.wmf"/><Relationship Id="rId2" Type="http://schemas.openxmlformats.org/officeDocument/2006/relationships/image" Target="../media/image5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wmf"/><Relationship Id="rId5" Type="http://schemas.openxmlformats.org/officeDocument/2006/relationships/image" Target="../media/image59.png"/><Relationship Id="rId4" Type="http://schemas.openxmlformats.org/officeDocument/2006/relationships/hyperlink" Target="https://translate.google.cz/?rlz=1W4CHBA_csCZ511&amp;hl=cs&amp;tab=wT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hyperlink" Target="https://translate.google.cz/?rlz=1W4CHBA_csCZ511&amp;hl=cs&amp;tab=wT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translate.google.cz/?rlz=1W4CHBA_csCZ511&amp;hl=cs&amp;tab=wT" TargetMode="External"/><Relationship Id="rId7" Type="http://schemas.openxmlformats.org/officeDocument/2006/relationships/image" Target="../media/image67.wm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wmf"/><Relationship Id="rId5" Type="http://schemas.openxmlformats.org/officeDocument/2006/relationships/image" Target="../media/image65.wmf"/><Relationship Id="rId4" Type="http://schemas.openxmlformats.org/officeDocument/2006/relationships/image" Target="../media/image64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>
          <a:xfrm>
            <a:off x="467544" y="2708920"/>
            <a:ext cx="8219256" cy="3417243"/>
          </a:xfrm>
        </p:spPr>
        <p:txBody>
          <a:bodyPr>
            <a:normAutofit/>
          </a:bodyPr>
          <a:lstStyle/>
          <a:p>
            <a:pPr marL="180000" algn="l">
              <a:lnSpc>
                <a:spcPct val="200000"/>
              </a:lnSpc>
              <a:spcBef>
                <a:spcPts val="600"/>
              </a:spcBef>
            </a:pPr>
            <a:r>
              <a:rPr lang="cs-CZ" sz="1600" b="1" dirty="0" smtClean="0">
                <a:solidFill>
                  <a:schemeClr val="tx2"/>
                </a:solidFill>
                <a:latin typeface="Comic Sans MS" pitchFamily="66" charset="0"/>
              </a:rPr>
              <a:t>NÁZEV ŠKOLY:	</a:t>
            </a:r>
            <a:r>
              <a:rPr lang="cs-CZ" sz="1600" b="1" dirty="0" smtClean="0">
                <a:latin typeface="Comic Sans MS" pitchFamily="66" charset="0"/>
              </a:rPr>
              <a:t>ZŠ speciální Litvínov, Šafaříkova 991, okr. Most</a:t>
            </a:r>
          </a:p>
          <a:p>
            <a:pPr marL="180000" algn="l">
              <a:lnSpc>
                <a:spcPct val="200000"/>
              </a:lnSpc>
              <a:spcBef>
                <a:spcPts val="600"/>
              </a:spcBef>
            </a:pPr>
            <a:r>
              <a:rPr lang="cs-CZ" sz="1600" b="1" dirty="0" smtClean="0">
                <a:solidFill>
                  <a:schemeClr val="tx2"/>
                </a:solidFill>
                <a:latin typeface="Comic Sans MS" pitchFamily="66" charset="0"/>
              </a:rPr>
              <a:t>AUTOR: 		</a:t>
            </a:r>
            <a:r>
              <a:rPr lang="cs-CZ" sz="1600" b="1" dirty="0" smtClean="0">
                <a:latin typeface="Comic Sans MS" pitchFamily="66" charset="0"/>
              </a:rPr>
              <a:t>Mgr. Petra </a:t>
            </a:r>
            <a:r>
              <a:rPr lang="cs-CZ" sz="1600" b="1" dirty="0" err="1" smtClean="0">
                <a:latin typeface="Comic Sans MS" pitchFamily="66" charset="0"/>
              </a:rPr>
              <a:t>Lobo</a:t>
            </a:r>
            <a:endParaRPr lang="cs-CZ" sz="1600" b="1" dirty="0" smtClean="0">
              <a:latin typeface="Comic Sans MS" pitchFamily="66" charset="0"/>
            </a:endParaRPr>
          </a:p>
          <a:p>
            <a:pPr marL="180000" algn="l">
              <a:lnSpc>
                <a:spcPct val="200000"/>
              </a:lnSpc>
              <a:spcBef>
                <a:spcPts val="600"/>
              </a:spcBef>
            </a:pPr>
            <a:r>
              <a:rPr lang="cs-CZ" sz="1600" b="1" dirty="0" smtClean="0">
                <a:solidFill>
                  <a:schemeClr val="tx2"/>
                </a:solidFill>
                <a:latin typeface="Comic Sans MS" pitchFamily="66" charset="0"/>
              </a:rPr>
              <a:t>NÁZEV:	 	</a:t>
            </a:r>
            <a:r>
              <a:rPr lang="cs-CZ" sz="1600" b="1" dirty="0" smtClean="0">
                <a:latin typeface="Comic Sans MS" pitchFamily="66" charset="0"/>
              </a:rPr>
              <a:t>VY_32_INOVACE_61_ANGLIČTINA KOLEM NÁS</a:t>
            </a:r>
          </a:p>
          <a:p>
            <a:pPr marL="180000" algn="l">
              <a:lnSpc>
                <a:spcPct val="200000"/>
              </a:lnSpc>
              <a:spcBef>
                <a:spcPts val="600"/>
              </a:spcBef>
            </a:pPr>
            <a:r>
              <a:rPr lang="cs-CZ" sz="1600" b="1" dirty="0" smtClean="0">
                <a:solidFill>
                  <a:schemeClr val="tx2"/>
                </a:solidFill>
                <a:latin typeface="Comic Sans MS" pitchFamily="66" charset="0"/>
              </a:rPr>
              <a:t>TÉMA:  		</a:t>
            </a:r>
            <a:r>
              <a:rPr lang="cs-CZ" sz="1600" b="1" dirty="0" smtClean="0">
                <a:latin typeface="Comic Sans MS" pitchFamily="66" charset="0"/>
              </a:rPr>
              <a:t>Procvičování slovíček</a:t>
            </a:r>
            <a:endParaRPr lang="cs-CZ" sz="1600" b="1" dirty="0">
              <a:solidFill>
                <a:schemeClr val="tx2"/>
              </a:solidFill>
              <a:latin typeface="Comic Sans MS" pitchFamily="66" charset="0"/>
            </a:endParaRPr>
          </a:p>
          <a:p>
            <a:pPr marL="180000">
              <a:lnSpc>
                <a:spcPct val="200000"/>
              </a:lnSpc>
              <a:spcBef>
                <a:spcPts val="600"/>
              </a:spcBef>
            </a:pPr>
            <a:r>
              <a:rPr lang="cs-CZ" sz="1600" b="1" dirty="0" smtClean="0">
                <a:solidFill>
                  <a:schemeClr val="tx2"/>
                </a:solidFill>
                <a:latin typeface="Comic Sans MS" pitchFamily="66" charset="0"/>
              </a:rPr>
              <a:t>ČÍSLO PROJEKTU:  	</a:t>
            </a:r>
            <a:r>
              <a:rPr lang="cs-CZ" sz="1600" b="1" dirty="0" smtClean="0">
                <a:latin typeface="Comic Sans MS" pitchFamily="66" charset="0"/>
              </a:rPr>
              <a:t>CZ.1.07/1.4</a:t>
            </a:r>
            <a:r>
              <a:rPr lang="cs-CZ" sz="1600" b="1" dirty="0">
                <a:latin typeface="Comic Sans MS" pitchFamily="66" charset="0"/>
              </a:rPr>
              <a:t>./00/21.1535</a:t>
            </a:r>
            <a:endParaRPr lang="cs-CZ" sz="1600" b="1" dirty="0" smtClean="0">
              <a:solidFill>
                <a:schemeClr val="tx2"/>
              </a:solidFill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17830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2315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92896"/>
            <a:ext cx="8229600" cy="3633267"/>
          </a:xfrm>
        </p:spPr>
        <p:txBody>
          <a:bodyPr>
            <a:normAutofit/>
          </a:bodyPr>
          <a:lstStyle/>
          <a:p>
            <a:pPr marL="180000" lvl="0" fontAlgn="base">
              <a:lnSpc>
                <a:spcPct val="200000"/>
              </a:lnSpc>
              <a:spcBef>
                <a:spcPts val="6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1500" b="1" dirty="0" smtClean="0">
                <a:solidFill>
                  <a:prstClr val="black"/>
                </a:solidFill>
                <a:latin typeface="Comic Sans MS" pitchFamily="66" charset="0"/>
              </a:rPr>
              <a:t>ANOTACE</a:t>
            </a:r>
            <a:r>
              <a:rPr lang="cs-CZ" sz="1500" b="1" dirty="0">
                <a:solidFill>
                  <a:prstClr val="black"/>
                </a:solidFill>
                <a:latin typeface="Comic Sans MS" pitchFamily="66" charset="0"/>
              </a:rPr>
              <a:t>:	Určeno pro žáky 6. ročníku ZŠ praktické, procvičování slovní zásoby s interaktivní tabulí (IT) a pracovními listy (PL) v návaznosti na výukový program TERASOFT Angličtina hrou 2 – Angličtina kolem </a:t>
            </a:r>
            <a:r>
              <a:rPr lang="cs-CZ" sz="1500" b="1" dirty="0" smtClean="0">
                <a:solidFill>
                  <a:prstClr val="black"/>
                </a:solidFill>
                <a:latin typeface="Comic Sans MS" pitchFamily="66" charset="0"/>
              </a:rPr>
              <a:t>nás. Seznámení s internetovými překladači. 3.- 13. </a:t>
            </a:r>
            <a:r>
              <a:rPr lang="cs-CZ" sz="1500" b="1" dirty="0" err="1" smtClean="0">
                <a:solidFill>
                  <a:prstClr val="black"/>
                </a:solidFill>
                <a:latin typeface="Comic Sans MS" pitchFamily="66" charset="0"/>
              </a:rPr>
              <a:t>slide</a:t>
            </a:r>
            <a:r>
              <a:rPr lang="cs-CZ" sz="1500" b="1" dirty="0" smtClean="0">
                <a:solidFill>
                  <a:prstClr val="black"/>
                </a:solidFill>
                <a:latin typeface="Comic Sans MS" pitchFamily="66" charset="0"/>
              </a:rPr>
              <a:t> </a:t>
            </a:r>
            <a:r>
              <a:rPr lang="cs-CZ" sz="1500" b="1" dirty="0">
                <a:solidFill>
                  <a:prstClr val="black"/>
                </a:solidFill>
                <a:latin typeface="Comic Sans MS" pitchFamily="66" charset="0"/>
              </a:rPr>
              <a:t>– společně – procvičování </a:t>
            </a:r>
            <a:r>
              <a:rPr lang="cs-CZ" sz="1500" b="1" dirty="0" smtClean="0">
                <a:solidFill>
                  <a:prstClr val="black"/>
                </a:solidFill>
                <a:latin typeface="Comic Sans MS" pitchFamily="66" charset="0"/>
              </a:rPr>
              <a:t>slovíček </a:t>
            </a:r>
            <a:r>
              <a:rPr lang="cs-CZ" sz="1500" b="1" dirty="0">
                <a:solidFill>
                  <a:prstClr val="black"/>
                </a:solidFill>
                <a:latin typeface="Comic Sans MS" pitchFamily="66" charset="0"/>
              </a:rPr>
              <a:t>+ </a:t>
            </a:r>
            <a:r>
              <a:rPr lang="cs-CZ" sz="1500" b="1" dirty="0" smtClean="0">
                <a:solidFill>
                  <a:prstClr val="black"/>
                </a:solidFill>
                <a:latin typeface="Comic Sans MS" pitchFamily="66" charset="0"/>
              </a:rPr>
              <a:t>odkaz na </a:t>
            </a:r>
            <a:r>
              <a:rPr lang="cs-CZ" sz="1500" b="1" dirty="0" err="1" smtClean="0">
                <a:solidFill>
                  <a:prstClr val="black"/>
                </a:solidFill>
                <a:latin typeface="Comic Sans MS" pitchFamily="66" charset="0"/>
              </a:rPr>
              <a:t>google</a:t>
            </a:r>
            <a:r>
              <a:rPr lang="cs-CZ" sz="1500" b="1" dirty="0" smtClean="0">
                <a:solidFill>
                  <a:prstClr val="black"/>
                </a:solidFill>
                <a:latin typeface="Comic Sans MS" pitchFamily="66" charset="0"/>
              </a:rPr>
              <a:t> překladač a poslech anglické výslovnosti. 14</a:t>
            </a:r>
            <a:r>
              <a:rPr lang="cs-CZ" sz="1500" b="1" dirty="0">
                <a:solidFill>
                  <a:prstClr val="black"/>
                </a:solidFill>
                <a:latin typeface="Comic Sans MS" pitchFamily="66" charset="0"/>
              </a:rPr>
              <a:t>. </a:t>
            </a:r>
            <a:r>
              <a:rPr lang="cs-CZ" sz="1500" b="1" dirty="0" err="1">
                <a:solidFill>
                  <a:prstClr val="black"/>
                </a:solidFill>
                <a:latin typeface="Comic Sans MS" pitchFamily="66" charset="0"/>
              </a:rPr>
              <a:t>slide</a:t>
            </a:r>
            <a:r>
              <a:rPr lang="cs-CZ" sz="1500" b="1" dirty="0">
                <a:solidFill>
                  <a:prstClr val="black"/>
                </a:solidFill>
                <a:latin typeface="Comic Sans MS" pitchFamily="66" charset="0"/>
              </a:rPr>
              <a:t> – </a:t>
            </a:r>
            <a:r>
              <a:rPr lang="cs-CZ" sz="1500" b="1" dirty="0" smtClean="0">
                <a:solidFill>
                  <a:prstClr val="black"/>
                </a:solidFill>
                <a:latin typeface="Comic Sans MS" pitchFamily="66" charset="0"/>
              </a:rPr>
              <a:t>samostatná práce – křížovka v PL </a:t>
            </a:r>
            <a:r>
              <a:rPr lang="cs-CZ" sz="1500" b="1" dirty="0">
                <a:solidFill>
                  <a:prstClr val="black"/>
                </a:solidFill>
                <a:latin typeface="Comic Sans MS" pitchFamily="66" charset="0"/>
              </a:rPr>
              <a:t>podle obrázků na </a:t>
            </a:r>
            <a:r>
              <a:rPr lang="cs-CZ" sz="1500" b="1" dirty="0" smtClean="0">
                <a:solidFill>
                  <a:prstClr val="black"/>
                </a:solidFill>
                <a:latin typeface="Comic Sans MS" pitchFamily="66" charset="0"/>
              </a:rPr>
              <a:t>IT. 15. </a:t>
            </a:r>
            <a:r>
              <a:rPr lang="cs-CZ" sz="1500" b="1" dirty="0" err="1">
                <a:solidFill>
                  <a:prstClr val="black"/>
                </a:solidFill>
                <a:latin typeface="Comic Sans MS" pitchFamily="66" charset="0"/>
              </a:rPr>
              <a:t>slide</a:t>
            </a:r>
            <a:r>
              <a:rPr lang="cs-CZ" sz="1500" b="1" dirty="0">
                <a:solidFill>
                  <a:prstClr val="black"/>
                </a:solidFill>
                <a:latin typeface="Comic Sans MS" pitchFamily="66" charset="0"/>
              </a:rPr>
              <a:t> – </a:t>
            </a:r>
            <a:r>
              <a:rPr lang="cs-CZ" sz="1500" b="1" dirty="0" smtClean="0">
                <a:solidFill>
                  <a:prstClr val="black"/>
                </a:solidFill>
                <a:latin typeface="Comic Sans MS" pitchFamily="66" charset="0"/>
              </a:rPr>
              <a:t>tajenka</a:t>
            </a:r>
            <a:r>
              <a:rPr lang="cs-CZ" sz="1500" b="1" dirty="0">
                <a:solidFill>
                  <a:prstClr val="black"/>
                </a:solidFill>
                <a:latin typeface="Comic Sans MS" pitchFamily="66" charset="0"/>
              </a:rPr>
              <a:t>.</a:t>
            </a:r>
          </a:p>
          <a:p>
            <a:pPr marL="180000" lvl="0" fontAlgn="base">
              <a:lnSpc>
                <a:spcPct val="200000"/>
              </a:lnSpc>
              <a:spcBef>
                <a:spcPts val="6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1500" b="1" dirty="0" smtClean="0">
                <a:solidFill>
                  <a:prstClr val="black"/>
                </a:solidFill>
                <a:latin typeface="Comic Sans MS" pitchFamily="66" charset="0"/>
              </a:rPr>
              <a:t>ZDROJE: </a:t>
            </a:r>
            <a:r>
              <a:rPr lang="cs-CZ" sz="1500" b="1" dirty="0">
                <a:solidFill>
                  <a:prstClr val="black"/>
                </a:solidFill>
                <a:latin typeface="Comic Sans MS" pitchFamily="66" charset="0"/>
              </a:rPr>
              <a:t>	Galerie MICROSOFT </a:t>
            </a:r>
            <a:r>
              <a:rPr lang="cs-CZ" sz="1500" b="1" dirty="0" smtClean="0">
                <a:solidFill>
                  <a:prstClr val="black"/>
                </a:solidFill>
                <a:latin typeface="Comic Sans MS" pitchFamily="66" charset="0"/>
              </a:rPr>
              <a:t>OFFICE</a:t>
            </a:r>
            <a:endParaRPr lang="cs-CZ" dirty="0" smtClean="0"/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17830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5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obo\AppData\Local\Microsoft\Windows\Temporary Internet Files\Content.IE5\0ZTNDU96\MP90031383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088" y="1277384"/>
            <a:ext cx="3657600" cy="242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ZEBRA - ZEBRA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>
                <a:hlinkClick r:id="rId3"/>
              </a:rPr>
              <a:t>https://translate.google.cz/?rlz=1W4CHBA_csCZ511&amp;hl=cs&amp;tab=wT#cs/en/ZEBRA</a:t>
            </a:r>
            <a:endParaRPr lang="cs-CZ" sz="1400" dirty="0" smtClean="0"/>
          </a:p>
          <a:p>
            <a:endParaRPr lang="cs-CZ" sz="1400" dirty="0"/>
          </a:p>
        </p:txBody>
      </p:sp>
      <p:pic>
        <p:nvPicPr>
          <p:cNvPr id="2051" name="Picture 3" descr="C:\Users\lobo\AppData\Local\Microsoft\Windows\Temporary Internet Files\Content.IE5\3MGNF4K7\MC90033236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821436"/>
            <a:ext cx="1829714" cy="1394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lobo\AppData\Local\Microsoft\Windows\Temporary Internet Files\Content.IE5\64YLV3E4\MC90042414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2971"/>
            <a:ext cx="1946275" cy="181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lobo\AppData\Local\Microsoft\Windows\Temporary Internet Files\Content.IE5\6HROHOPQ\MC90028343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57" y="2042450"/>
            <a:ext cx="1827886" cy="1867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lobo\AppData\Local\Microsoft\Windows\Temporary Internet Files\Content.IE5\TEZ43SA4\MC90005296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9160" y="4769077"/>
            <a:ext cx="1809598" cy="1770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lobo\AppData\Local\Microsoft\Windows\Temporary Internet Files\Content.IE5\PXNZ11JQ\MP900313830[1]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927212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lobo\AppData\Local\Microsoft\Windows\Temporary Internet Files\Content.IE5\0ZTNDU96\MP900313834[1]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608" y="2306293"/>
            <a:ext cx="3657600" cy="2462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lobo\AppData\Local\Microsoft\Windows\Temporary Internet Files\Content.IE5\H11SEIQQ\MC900197387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4239" y="3917070"/>
            <a:ext cx="2996953" cy="26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lobo\AppData\Local\Microsoft\Windows\Temporary Internet Files\Content.IE5\3MGNF4K7\MC900356147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178" y="2042450"/>
            <a:ext cx="1797710" cy="1244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822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TAXI - TAXI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>
                <a:hlinkClick r:id="rId2"/>
              </a:rPr>
              <a:t>https://translate.google.cz/?rlz=1W4CHBA_csCZ511&amp;hl=cs&amp;tab=wT#cs/en/TAXI</a:t>
            </a:r>
            <a:endParaRPr lang="cs-CZ" sz="1400" dirty="0"/>
          </a:p>
        </p:txBody>
      </p:sp>
      <p:pic>
        <p:nvPicPr>
          <p:cNvPr id="3074" name="Picture 2" descr="C:\Users\lobo\AppData\Local\Microsoft\Windows\Temporary Internet Files\Content.IE5\0ZTNDU96\MC90043389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533" y="18864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lobo\AppData\Local\Microsoft\Windows\Temporary Internet Files\Content.IE5\3MGNF4K7\MC90029859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3732" y="3832620"/>
            <a:ext cx="2870268" cy="282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lobo\AppData\Local\Microsoft\Windows\Temporary Internet Files\Content.IE5\9MJOC1TR\MC90003676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14032"/>
            <a:ext cx="1886407" cy="1911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lobo\AppData\Local\Microsoft\Windows\Temporary Internet Files\Content.IE5\IWJIAWK3\MC90034105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209299"/>
            <a:ext cx="1814170" cy="1049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lobo\AppData\Local\Microsoft\Windows\Temporary Internet Files\Content.IE5\64YLV3E4\MC90033461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7484" y="476672"/>
            <a:ext cx="1782166" cy="173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lobo\AppData\Local\Microsoft\Windows\Temporary Internet Files\Content.IE5\T7B5STVN\MC90031021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648" y="3042013"/>
            <a:ext cx="4980067" cy="3379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839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C:\Users\lobo\AppData\Local\Microsoft\Windows\Temporary Internet Files\Content.IE5\64YLV3E4\MC9003353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367" y="2280902"/>
            <a:ext cx="2515698" cy="195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lobo\AppData\Local\Microsoft\Windows\Temporary Internet Files\Content.IE5\6HROHOPQ\MC90044177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20607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lobo\AppData\Local\Microsoft\Windows\Temporary Internet Files\Content.IE5\5MY2FFUT\MC9002961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367" y="320607"/>
            <a:ext cx="2515698" cy="2223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PIZZA - PIZZA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>
                <a:hlinkClick r:id="rId5"/>
              </a:rPr>
              <a:t>https://translate.google.cz/?rlz=1W4CHBA_csCZ511&amp;hl=cs&amp;tab=wT#cs/en/PIZZA</a:t>
            </a:r>
            <a:endParaRPr lang="cs-CZ" sz="1400" dirty="0"/>
          </a:p>
        </p:txBody>
      </p:sp>
      <p:pic>
        <p:nvPicPr>
          <p:cNvPr id="4099" name="Picture 3" descr="C:\Users\lobo\AppData\Local\Microsoft\Windows\Temporary Internet Files\Content.IE5\3MGNF4K7\MP90041005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65512"/>
            <a:ext cx="4032448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lobo\AppData\Local\Microsoft\Windows\Temporary Internet Files\Content.IE5\9MJOC1TR\MC9003570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832" y="3845653"/>
            <a:ext cx="2937482" cy="280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lobo\AppData\Local\Microsoft\Windows\Temporary Internet Files\Content.IE5\T7B5STVN\MP90042222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329" y="3915909"/>
            <a:ext cx="3575736" cy="2578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lobo\AppData\Local\Microsoft\Windows\Temporary Internet Files\Content.IE5\TZOYUUXJ\MC900433960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1314" y="2008244"/>
            <a:ext cx="2223138" cy="222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623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lobo\AppData\Local\Microsoft\Windows\Temporary Internet Files\Content.IE5\6KBCYB6Z\MP90042286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472" y="594844"/>
            <a:ext cx="3720579" cy="559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DŽÍNY - JEANS</a:t>
            </a:r>
            <a:endParaRPr lang="cs-CZ" sz="1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u="sng" dirty="0" smtClean="0">
                <a:hlinkClick r:id="rId3"/>
              </a:rPr>
              <a:t>https://translate.google.cz/?rlz=1W4CHBA_csCZ511&amp;hl=cs&amp;tab=wT#cs/en/D%C5%BD%C3%8DNY</a:t>
            </a:r>
            <a:endParaRPr lang="cs-CZ" sz="1400" u="sng" dirty="0"/>
          </a:p>
        </p:txBody>
      </p:sp>
      <p:pic>
        <p:nvPicPr>
          <p:cNvPr id="1026" name="Picture 2" descr="C:\Users\lobo\AppData\Local\Microsoft\Windows\Temporary Internet Files\Content.IE5\0ZTNDU96\MC90011330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2297957" cy="1512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lobo\AppData\Local\Microsoft\Windows\Temporary Internet Files\Content.IE5\0FT2A1XZ\MC90001309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210" y="4166718"/>
            <a:ext cx="1456639" cy="2022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lobo\AppData\Local\Microsoft\Windows\Temporary Internet Files\Content.IE5\64YLV3E4\MC90011347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9528" y="2420888"/>
            <a:ext cx="167921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lobo\AppData\Local\Microsoft\Windows\Temporary Internet Files\Content.IE5\W3PPHQI5\MC90023295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414822"/>
            <a:ext cx="2000816" cy="2008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134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Users\lobo\AppData\Local\Microsoft\Windows\Temporary Internet Files\Content.IE5\6KBCYB6Z\MC9003323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250" y="2024936"/>
            <a:ext cx="2616760" cy="2059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lobo\AppData\Local\Microsoft\Windows\Temporary Internet Files\Content.IE5\W3PPHQI5\MP90040667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2548" y="2381895"/>
            <a:ext cx="5894178" cy="3927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lobo\AppData\Local\Microsoft\Windows\Temporary Internet Files\Content.IE5\TZOYUUXJ\MC90035613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62438"/>
            <a:ext cx="1747418" cy="1458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GORILA - GORILLA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>
                <a:hlinkClick r:id="rId5"/>
              </a:rPr>
              <a:t>https://translate.google.cz/?rlz=1W4CHBA_csCZ511&amp;hl=cs&amp;tab=wT#cs/en/GORILA</a:t>
            </a:r>
            <a:endParaRPr lang="cs-CZ" sz="1400" dirty="0" smtClean="0"/>
          </a:p>
          <a:p>
            <a:endParaRPr lang="cs-CZ" sz="1400" dirty="0"/>
          </a:p>
        </p:txBody>
      </p:sp>
      <p:pic>
        <p:nvPicPr>
          <p:cNvPr id="5122" name="Picture 2" descr="C:\Users\lobo\AppData\Local\Microsoft\Windows\Temporary Internet Files\Content.IE5\T7B5STVN\MP900180674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250" y="3639221"/>
            <a:ext cx="4066890" cy="2670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lobo\AppData\Local\Microsoft\Windows\Temporary Internet Files\Content.IE5\64YLV3E4\MC90005735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412434"/>
            <a:ext cx="1352398" cy="1730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7460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lobo\AppData\Local\Microsoft\Windows\Temporary Internet Files\Content.IE5\3MGNF4K7\MP90040673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3593" y="2284325"/>
            <a:ext cx="2664296" cy="3994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lobo\AppData\Local\Microsoft\Windows\Temporary Internet Files\Content.IE5\6HROHOPQ\MC90034694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2599"/>
            <a:ext cx="1834286" cy="1211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ALIGÁTOR - ALLIGATOR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>
                <a:hlinkClick r:id="rId4"/>
              </a:rPr>
              <a:t>https://translate.google.cz/?rlz=1W4CHBA_csCZ511&amp;hl=cs&amp;tab=wT#cs/en/ALLIGATOR</a:t>
            </a:r>
            <a:endParaRPr lang="cs-CZ" sz="1600" dirty="0"/>
          </a:p>
        </p:txBody>
      </p:sp>
      <p:pic>
        <p:nvPicPr>
          <p:cNvPr id="6146" name="Picture 2" descr="C:\Users\lobo\AppData\Local\Microsoft\Windows\Temporary Internet Files\Content.IE5\0ZTNDU96\MC90019216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738" y="858389"/>
            <a:ext cx="3225289" cy="1714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lobo\AppData\Local\Microsoft\Windows\Temporary Internet Files\Content.IE5\9MJOC1TR\MP900178699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70" y="2436445"/>
            <a:ext cx="5507842" cy="3690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231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lobo\AppData\Local\Microsoft\Windows\Temporary Internet Files\Content.IE5\W3PPHQI5\MM91000109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11" y="189389"/>
            <a:ext cx="3364440" cy="291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lobo\AppData\Local\Microsoft\Windows\Temporary Internet Files\Content.IE5\64YLV3E4\MC9003457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4482" y="4693419"/>
            <a:ext cx="2050085" cy="178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TYGR - TIGER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>
                <a:hlinkClick r:id="rId4"/>
              </a:rPr>
              <a:t>https://translate.google.cz/?rlz=1W4CHBA_csCZ511&amp;hl=cs&amp;tab=wT#cs/en/TYGR</a:t>
            </a:r>
            <a:endParaRPr lang="cs-CZ" sz="1600" dirty="0"/>
          </a:p>
        </p:txBody>
      </p:sp>
      <p:pic>
        <p:nvPicPr>
          <p:cNvPr id="7174" name="Picture 6" descr="C:\Users\lobo\AppData\Local\Microsoft\Windows\Temporary Internet Files\Content.IE5\6KBCYB6Z\MP900180484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377" y="476672"/>
            <a:ext cx="2664296" cy="4217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lobo\AppData\Local\Microsoft\Windows\Temporary Internet Files\Content.IE5\W3PPHQI5\MP900262539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423" y="3158321"/>
            <a:ext cx="5069697" cy="3379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Users\lobo\AppData\Local\Microsoft\Windows\Temporary Internet Files\Content.IE5\5MY2FFUT\MC90032446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407" y="2184648"/>
            <a:ext cx="1889150" cy="801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8287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HAMBURGER - HAMBURGER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>
                <a:hlinkClick r:id="rId2"/>
              </a:rPr>
              <a:t>https://translate.google.cz/?rlz=1W4CHBA_csCZ511&amp;hl=cs&amp;tab=wT#cs/en/HAMBURGER</a:t>
            </a:r>
            <a:endParaRPr lang="cs-CZ" sz="1600" dirty="0" smtClean="0"/>
          </a:p>
          <a:p>
            <a:endParaRPr lang="cs-CZ" sz="1600" dirty="0"/>
          </a:p>
        </p:txBody>
      </p:sp>
      <p:pic>
        <p:nvPicPr>
          <p:cNvPr id="8194" name="Picture 2" descr="C:\Users\lobo\AppData\Local\Microsoft\Windows\Temporary Internet Files\Content.IE5\0ZTNDU96\MP90040886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916832"/>
            <a:ext cx="4725144" cy="472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lobo\AppData\Local\Microsoft\Windows\Temporary Internet Files\Content.IE5\TEZ43SA4\MC90044045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810" y="1929787"/>
            <a:ext cx="1828800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lobo\AppData\Local\Microsoft\Windows\Temporary Internet Files\Content.IE5\H11SEIQQ\MC90041189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656987"/>
            <a:ext cx="4413564" cy="2992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4420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lobo\AppData\Local\Microsoft\Windows\Temporary Internet Files\Content.IE5\W3PPHQI5\MP90044222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12" y="1583917"/>
            <a:ext cx="7452320" cy="4968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TELEFON – (TELE)PHONE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>
                <a:hlinkClick r:id="rId3"/>
              </a:rPr>
              <a:t>https://translate.google.cz/?rlz=1W4CHBA_csCZ511&amp;hl=cs&amp;tab=wT#cs/en/TELEFON</a:t>
            </a:r>
            <a:endParaRPr lang="cs-CZ" sz="1600" dirty="0"/>
          </a:p>
        </p:txBody>
      </p:sp>
      <p:pic>
        <p:nvPicPr>
          <p:cNvPr id="9221" name="Picture 5" descr="C:\Users\lobo\AppData\Local\Microsoft\Windows\Temporary Internet Files\Content.IE5\PXNZ11JQ\MP90038567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924" y="1984452"/>
            <a:ext cx="1807668" cy="2530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lobo\AppData\Local\Microsoft\Windows\Temporary Internet Files\Content.IE5\W3PPHQI5\MP90044245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7968" y="4941168"/>
            <a:ext cx="1980328" cy="1316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lobo\AppData\Local\Microsoft\Windows\Temporary Internet Files\Content.IE5\W3PPHQI5\MP90043093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12" y="1964408"/>
            <a:ext cx="2405717" cy="3606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C:\Users\lobo\AppData\Local\Microsoft\Windows\Temporary Internet Files\Content.IE5\5MY2FFUT\MP900442182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12" y="4696998"/>
            <a:ext cx="2678036" cy="1785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5228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C:\Users\lobo\AppData\Local\Microsoft\Windows\Temporary Internet Files\Content.IE5\TZOYUUXJ\MC9004240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32225"/>
            <a:ext cx="1771650" cy="2025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lobo\AppData\Local\Microsoft\Windows\Temporary Internet Files\Content.IE5\IWJIAWK3\MC90033234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361" y="4663113"/>
            <a:ext cx="2178763" cy="1860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DELFÍN - DOLPHIN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>
                <a:hlinkClick r:id="rId4"/>
              </a:rPr>
              <a:t>https://translate.google.cz/?rlz=1W4CHBA_csCZ511&amp;hl=cs&amp;tab=wT#cs/en/DELF%C3%8DN</a:t>
            </a:r>
            <a:endParaRPr lang="cs-CZ" sz="1600" dirty="0"/>
          </a:p>
        </p:txBody>
      </p:sp>
      <p:pic>
        <p:nvPicPr>
          <p:cNvPr id="10242" name="Picture 2" descr="C:\Users\lobo\AppData\Local\Microsoft\Windows\Temporary Internet Files\Content.IE5\3MGNF4K7\MP90040697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50" y="2101766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lobo\AppData\Local\Microsoft\Windows\Temporary Internet Files\Content.IE5\64YLV3E4\MC90032649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60648"/>
            <a:ext cx="1869034" cy="1384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C:\Users\lobo\AppData\Local\Microsoft\Windows\Temporary Internet Files\Content.IE5\64YLV3E4\MP90042791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3133" y="3429000"/>
            <a:ext cx="4564165" cy="3109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C:\Users\lobo\AppData\Local\Microsoft\Windows\Temporary Internet Files\Content.IE5\6KBCYB6Z\MC900426012[1].wm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3555" y="2101766"/>
            <a:ext cx="2829418" cy="1128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4478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C:\Users\lobo\AppData\Local\Microsoft\Windows\Temporary Internet Files\Content.IE5\9MJOC1TR\MC9004346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638" y="572531"/>
            <a:ext cx="1839562" cy="2253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lobo\AppData\Local\Microsoft\Windows\Temporary Internet Files\Content.IE5\0ZTNDU96\MP90038280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295271"/>
            <a:ext cx="4482856" cy="3202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BANÁN - BANANA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>
                <a:hlinkClick r:id="rId4"/>
              </a:rPr>
              <a:t>https://translate.google.cz/?rlz=1W4CHBA_csCZ511&amp;hl=cs&amp;tab=wT#cs/en/BAN%C3%81N</a:t>
            </a:r>
            <a:endParaRPr lang="cs-CZ" sz="1600" dirty="0"/>
          </a:p>
        </p:txBody>
      </p:sp>
      <p:pic>
        <p:nvPicPr>
          <p:cNvPr id="11266" name="Picture 2" descr="C:\Users\lobo\AppData\Local\Microsoft\Windows\Temporary Internet Files\Content.IE5\PXNZ11JQ\MC90044171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487783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lobo\AppData\Local\Microsoft\Windows\Temporary Internet Files\Content.IE5\5MY2FFUT\MC90021535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692696"/>
            <a:ext cx="1554178" cy="219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lobo\AppData\Local\Microsoft\Windows\Temporary Internet Files\Content.IE5\3MGNF4K7\MC90023291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4674" y="2046196"/>
            <a:ext cx="1926539" cy="2649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078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KŘÍŽOVKA - CROSSWORD</a:t>
            </a:r>
            <a:br>
              <a:rPr lang="cs-CZ" sz="4000" dirty="0" smtClean="0"/>
            </a:br>
            <a:r>
              <a:rPr lang="cs-CZ" sz="1000" dirty="0" smtClean="0">
                <a:hlinkClick r:id="rId2"/>
              </a:rPr>
              <a:t>https://translate.google.cz/?rlz=1W4CHBA_csCZ511&amp;hl=cs&amp;tab=wT#cs/en/K%C5%98%C3%8D%C5%BDOVKA</a:t>
            </a:r>
            <a:endParaRPr lang="cs-CZ" sz="10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19672" y="1600200"/>
            <a:ext cx="6073609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1183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C:\Users\lobo\AppData\Local\Microsoft\Windows\Temporary Internet Files\Content.IE5\H11SEIQQ\MP90040079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3357" y="3774523"/>
            <a:ext cx="3041506" cy="2433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TAJENKA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hlinkClick r:id="rId3"/>
              </a:rPr>
              <a:t>https://translate.google.cz/?</a:t>
            </a:r>
            <a:r>
              <a:rPr lang="cs-CZ" sz="1200" dirty="0" err="1" smtClean="0">
                <a:hlinkClick r:id="rId3"/>
              </a:rPr>
              <a:t>rlz</a:t>
            </a:r>
            <a:r>
              <a:rPr lang="cs-CZ" sz="1200" dirty="0" smtClean="0">
                <a:hlinkClick r:id="rId3"/>
              </a:rPr>
              <a:t>=1W4CHBA_csCZ511&amp;hl=</a:t>
            </a:r>
            <a:r>
              <a:rPr lang="cs-CZ" sz="1200" dirty="0" err="1" smtClean="0">
                <a:hlinkClick r:id="rId3"/>
              </a:rPr>
              <a:t>cs&amp;tab</a:t>
            </a:r>
            <a:r>
              <a:rPr lang="cs-CZ" sz="1200" dirty="0" smtClean="0">
                <a:hlinkClick r:id="rId3"/>
              </a:rPr>
              <a:t>=</a:t>
            </a:r>
            <a:r>
              <a:rPr lang="cs-CZ" sz="1200" dirty="0" err="1" smtClean="0">
                <a:hlinkClick r:id="rId3"/>
              </a:rPr>
              <a:t>wT#en</a:t>
            </a:r>
            <a:r>
              <a:rPr lang="cs-CZ" sz="1200" dirty="0" smtClean="0">
                <a:hlinkClick r:id="rId3"/>
              </a:rPr>
              <a:t>/</a:t>
            </a:r>
            <a:r>
              <a:rPr lang="cs-CZ" sz="1200" dirty="0" err="1" smtClean="0">
                <a:hlinkClick r:id="rId3"/>
              </a:rPr>
              <a:t>cs</a:t>
            </a:r>
            <a:r>
              <a:rPr lang="cs-CZ" sz="1200" dirty="0" smtClean="0">
                <a:hlinkClick r:id="rId3"/>
              </a:rPr>
              <a:t>/I%20like%20english.</a:t>
            </a:r>
            <a:endParaRPr lang="cs-CZ" sz="1200" dirty="0"/>
          </a:p>
        </p:txBody>
      </p:sp>
      <p:sp>
        <p:nvSpPr>
          <p:cNvPr id="4" name="Obdélník 3"/>
          <p:cNvSpPr/>
          <p:nvPr/>
        </p:nvSpPr>
        <p:spPr>
          <a:xfrm>
            <a:off x="395537" y="2204864"/>
            <a:ext cx="828092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 LIKE ENGLISH</a:t>
            </a:r>
            <a:endParaRPr lang="cs-CZ" sz="9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2290" name="Picture 2" descr="C:\Users\lobo\AppData\Local\Microsoft\Windows\Temporary Internet Files\Content.IE5\64YLV3E4\MC900434417[1].wmf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72" y="3454117"/>
            <a:ext cx="2024685" cy="274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lobo\AppData\Local\Microsoft\Windows\Temporary Internet Files\Content.IE5\64YLV3E4\MC90043799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782464"/>
            <a:ext cx="1863725" cy="14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lobo\AppData\Local\Microsoft\Windows\Temporary Internet Files\Content.IE5\6KBCYB6Z\MC9004379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782464"/>
            <a:ext cx="1863725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:\Users\lobo\AppData\Local\Microsoft\Windows\Temporary Internet Files\Content.IE5\W3PPHQI5\MC900437791[2].wm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125" y="3774524"/>
            <a:ext cx="2565086" cy="2102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3328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101</Words>
  <Application>Microsoft Office PowerPoint</Application>
  <PresentationFormat>Předvádění na obrazovce (4:3)</PresentationFormat>
  <Paragraphs>32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Prezentace aplikace PowerPoint</vt:lpstr>
      <vt:lpstr>ZEBRA - ZEBRA</vt:lpstr>
      <vt:lpstr>TAXI - TAXI</vt:lpstr>
      <vt:lpstr>PIZZA - PIZZA</vt:lpstr>
      <vt:lpstr>DŽÍNY - JEANS</vt:lpstr>
      <vt:lpstr>GORILA - GORILLA</vt:lpstr>
      <vt:lpstr>ALIGÁTOR - ALLIGATOR</vt:lpstr>
      <vt:lpstr>TYGR - TIGER</vt:lpstr>
      <vt:lpstr>HAMBURGER - HAMBURGER</vt:lpstr>
      <vt:lpstr>TELEFON – (TELE)PHONE</vt:lpstr>
      <vt:lpstr>DELFÍN - DOLPHIN</vt:lpstr>
      <vt:lpstr>BANÁN - BANANA</vt:lpstr>
      <vt:lpstr>KŘÍŽOVKA - CROSSWORD https://translate.google.cz/?rlz=1W4CHBA_csCZ511&amp;hl=cs&amp;tab=wT#cs/en/K%C5%98%C3%8D%C5%BDOVKA</vt:lpstr>
      <vt:lpstr>TAJENKA https://translate.google.cz/?rlz=1W4CHBA_csCZ511&amp;hl=cs&amp;tab=wT#en/cs/I%20like%20english.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Lobo Petra</dc:creator>
  <cp:lastModifiedBy>Lobo Petra</cp:lastModifiedBy>
  <cp:revision>20</cp:revision>
  <dcterms:created xsi:type="dcterms:W3CDTF">2013-03-29T13:33:36Z</dcterms:created>
  <dcterms:modified xsi:type="dcterms:W3CDTF">2013-09-14T15:39:04Z</dcterms:modified>
</cp:coreProperties>
</file>