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65" r:id="rId4"/>
    <p:sldId id="258" r:id="rId5"/>
    <p:sldId id="259" r:id="rId6"/>
    <p:sldId id="260" r:id="rId7"/>
    <p:sldId id="261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014FE-C379-489F-8E55-A81E91E08B0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3FED9-E1B4-4606-842D-6C5A5A9AD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310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014FE-C379-489F-8E55-A81E91E08B0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3FED9-E1B4-4606-842D-6C5A5A9AD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873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014FE-C379-489F-8E55-A81E91E08B0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3FED9-E1B4-4606-842D-6C5A5A9AD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158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014FE-C379-489F-8E55-A81E91E08B0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3FED9-E1B4-4606-842D-6C5A5A9AD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136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014FE-C379-489F-8E55-A81E91E08B0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3FED9-E1B4-4606-842D-6C5A5A9AD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195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014FE-C379-489F-8E55-A81E91E08B0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3FED9-E1B4-4606-842D-6C5A5A9AD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430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014FE-C379-489F-8E55-A81E91E08B0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3FED9-E1B4-4606-842D-6C5A5A9AD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882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014FE-C379-489F-8E55-A81E91E08B0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3FED9-E1B4-4606-842D-6C5A5A9AD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611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014FE-C379-489F-8E55-A81E91E08B0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3FED9-E1B4-4606-842D-6C5A5A9AD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709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014FE-C379-489F-8E55-A81E91E08B0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3FED9-E1B4-4606-842D-6C5A5A9AD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464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014FE-C379-489F-8E55-A81E91E08B0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3FED9-E1B4-4606-842D-6C5A5A9AD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997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7014FE-C379-489F-8E55-A81E91E08B0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E3FED9-E1B4-4606-842D-6C5A5A9AD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536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68958" y="1411310"/>
            <a:ext cx="7632848" cy="4955203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50000"/>
                  <a:tint val="66000"/>
                  <a:satMod val="160000"/>
                </a:schemeClr>
              </a:gs>
              <a:gs pos="50000">
                <a:schemeClr val="accent4">
                  <a:lumMod val="50000"/>
                  <a:tint val="44500"/>
                  <a:satMod val="160000"/>
                </a:schemeClr>
              </a:gs>
              <a:gs pos="100000">
                <a:schemeClr val="accent4">
                  <a:lumMod val="5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MATEMATIKA</a:t>
            </a:r>
          </a:p>
          <a:p>
            <a:r>
              <a:rPr lang="cs-CZ" b="1" dirty="0" smtClean="0"/>
              <a:t>ROČNÍK:			6.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DESETINNÁ ČÍSLA </a:t>
            </a:r>
            <a:r>
              <a:rPr lang="cs-CZ" b="1" dirty="0" smtClean="0"/>
              <a:t>(porovnávání, zaokrouhlování)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10. 9.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VY_32_INOVACE_41_SH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3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61459"/>
          </a:xfrm>
          <a:ln w="28575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</a:t>
            </a:r>
            <a:r>
              <a:rPr lang="cs-CZ" b="1" dirty="0" smtClean="0">
                <a:solidFill>
                  <a:srgbClr val="C00000"/>
                </a:solidFill>
              </a:rPr>
              <a:t> DESETINNÁ ČÍSLA (porovnávání, zaokrouhlení)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6.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Zopakovat si pravidla pro porovnání a zaokrouhlení přirozených čísel a aplikovat je na čísla desetinná.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a rýsovací potřeby, sešit,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pracovní úkol - ČÍSELNÁ OSA,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>
                <a:solidFill>
                  <a:srgbClr val="00B050"/>
                </a:solidFill>
              </a:rPr>
              <a:t>pracovní list - </a:t>
            </a:r>
            <a:r>
              <a:rPr lang="cs-CZ" b="1" dirty="0" smtClean="0">
                <a:solidFill>
                  <a:srgbClr val="00B050"/>
                </a:solidFill>
              </a:rPr>
              <a:t>POROVNEJ A ZAOKROUHLI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desetinné číslo, porovnávání, zaokrouhlování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pracovní </a:t>
            </a:r>
            <a:r>
              <a:rPr lang="cs-CZ" smtClean="0"/>
              <a:t>úkol a </a:t>
            </a:r>
            <a:r>
              <a:rPr lang="cs-CZ"/>
              <a:t>pracovní </a:t>
            </a:r>
            <a:r>
              <a:rPr lang="cs-CZ" smtClean="0"/>
              <a:t>list </a:t>
            </a:r>
            <a:r>
              <a:rPr lang="cs-CZ" dirty="0"/>
              <a:t>s řešením 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učiva, písemná práce, samostatné opakování, skupinová práce, domácí práce apod.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8543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001419"/>
          </a:xfrm>
          <a:ln w="28575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lvl="0">
              <a:buBlip>
                <a:blip r:embed="rId2"/>
              </a:buBlip>
            </a:pPr>
            <a:r>
              <a:rPr lang="cs-CZ" dirty="0" smtClean="0"/>
              <a:t>Materiál byl použit ve 2 třídách 6. ročníku. Žáci vypracovali úkoly a pracovní listy, a tím si procvičili prezentované učivo</a:t>
            </a:r>
            <a:r>
              <a:rPr lang="cs-CZ" dirty="0"/>
              <a:t>. </a:t>
            </a:r>
            <a:endParaRPr lang="cs-CZ" dirty="0" smtClean="0"/>
          </a:p>
          <a:p>
            <a:pPr lvl="0">
              <a:buBlip>
                <a:blip r:embed="rId2"/>
              </a:buBlip>
            </a:pPr>
            <a:r>
              <a:rPr lang="cs-CZ" dirty="0" smtClean="0"/>
              <a:t>Žákům </a:t>
            </a:r>
            <a:r>
              <a:rPr lang="cs-CZ" dirty="0"/>
              <a:t>vyhovovala přehlednost zadání a možnost variability práce – podle vlastní potřeby </a:t>
            </a:r>
            <a:r>
              <a:rPr lang="cs-CZ" dirty="0" smtClean="0"/>
              <a:t> a dohody mohli </a:t>
            </a:r>
            <a:r>
              <a:rPr lang="cs-CZ" dirty="0"/>
              <a:t>pracovat samostatně, ve skupině nebo společně s učitelem</a:t>
            </a:r>
            <a:r>
              <a:rPr lang="cs-CZ" dirty="0" smtClean="0"/>
              <a:t>.</a:t>
            </a:r>
          </a:p>
          <a:p>
            <a:pPr lvl="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úkoly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</a:t>
            </a:r>
            <a:r>
              <a:rPr lang="cs-CZ" dirty="0" smtClean="0"/>
              <a:t>mohou </a:t>
            </a:r>
            <a:r>
              <a:rPr lang="cs-CZ" dirty="0"/>
              <a:t>být využity v hodině, jako DÚ nebo samostatná práce, lze je ohodnotit. </a:t>
            </a:r>
            <a:r>
              <a:rPr lang="cs-CZ" dirty="0" smtClean="0"/>
              <a:t>Je </a:t>
            </a:r>
            <a:r>
              <a:rPr lang="cs-CZ" dirty="0"/>
              <a:t>možné </a:t>
            </a:r>
            <a:r>
              <a:rPr lang="cs-CZ" dirty="0" smtClean="0"/>
              <a:t>je promítnout </a:t>
            </a:r>
            <a:r>
              <a:rPr lang="cs-CZ" dirty="0"/>
              <a:t>na tabuli a zpracovávat společně nebo </a:t>
            </a:r>
            <a:r>
              <a:rPr lang="cs-CZ" dirty="0" smtClean="0"/>
              <a:t>je </a:t>
            </a:r>
            <a:r>
              <a:rPr lang="cs-CZ" dirty="0"/>
              <a:t>vytisknout pro samostatnou nebo skupinovou </a:t>
            </a:r>
            <a:r>
              <a:rPr lang="cs-CZ" dirty="0" smtClean="0"/>
              <a:t>práci (u každého uvedeno). </a:t>
            </a:r>
            <a:endParaRPr lang="cs-CZ" b="1" dirty="0"/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</a:t>
            </a:r>
            <a:r>
              <a:rPr lang="cs-CZ" dirty="0" smtClean="0"/>
              <a:t>(na kliknutí nebo po předchozím) - snímek 8.</a:t>
            </a:r>
          </a:p>
          <a:p>
            <a:pPr>
              <a:buBlip>
                <a:blip r:embed="rId2"/>
              </a:buBlip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16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7606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2200" b="1" dirty="0" smtClean="0">
                <a:latin typeface="+mn-lt"/>
              </a:rPr>
              <a:t>Pracovní úkol:</a:t>
            </a:r>
            <a:r>
              <a:rPr lang="cs-CZ" b="1" dirty="0" smtClean="0">
                <a:latin typeface="+mn-lt"/>
              </a:rPr>
              <a:t>       ČÍSELNÁ OSA </a:t>
            </a:r>
            <a:r>
              <a:rPr lang="cs-CZ" sz="2200" b="1" dirty="0" smtClean="0">
                <a:latin typeface="+mn-lt"/>
              </a:rPr>
              <a:t>                                </a:t>
            </a:r>
            <a:r>
              <a:rPr lang="cs-CZ" sz="2200" dirty="0" smtClean="0">
                <a:latin typeface="+mn-lt"/>
              </a:rPr>
              <a:t>IA tabule</a:t>
            </a:r>
            <a:endParaRPr lang="cs-CZ" sz="2200" dirty="0">
              <a:latin typeface="+mn-lt"/>
            </a:endParaRPr>
          </a:p>
        </p:txBody>
      </p:sp>
      <p:grpSp>
        <p:nvGrpSpPr>
          <p:cNvPr id="57" name="Skupina 56"/>
          <p:cNvGrpSpPr/>
          <p:nvPr/>
        </p:nvGrpSpPr>
        <p:grpSpPr>
          <a:xfrm>
            <a:off x="951137" y="1052736"/>
            <a:ext cx="4476750" cy="137849"/>
            <a:chOff x="0" y="0"/>
            <a:chExt cx="4476750" cy="148070"/>
          </a:xfrm>
        </p:grpSpPr>
        <p:cxnSp>
          <p:nvCxnSpPr>
            <p:cNvPr id="58" name="Přímá spojnice 57"/>
            <p:cNvCxnSpPr/>
            <p:nvPr/>
          </p:nvCxnSpPr>
          <p:spPr>
            <a:xfrm>
              <a:off x="0" y="66675"/>
              <a:ext cx="4476750" cy="1608"/>
            </a:xfrm>
            <a:prstGeom prst="line">
              <a:avLst/>
            </a:prstGeom>
            <a:noFill/>
            <a:ln w="25400" cap="flat" cmpd="sng" algn="ctr">
              <a:solidFill>
                <a:sysClr val="windowText" lastClr="000000"/>
              </a:solidFill>
              <a:prstDash val="solid"/>
            </a:ln>
            <a:effectLst>
              <a:outerShdw blurRad="40000" dist="20000" dir="5400000" rotWithShape="0">
                <a:srgbClr val="000000">
                  <a:alpha val="38000"/>
                </a:srgbClr>
              </a:outerShdw>
            </a:effectLst>
          </p:spPr>
        </p:cxnSp>
        <p:cxnSp>
          <p:nvCxnSpPr>
            <p:cNvPr id="59" name="Přímá spojnice 58"/>
            <p:cNvCxnSpPr/>
            <p:nvPr/>
          </p:nvCxnSpPr>
          <p:spPr>
            <a:xfrm>
              <a:off x="285750" y="0"/>
              <a:ext cx="0" cy="14287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60" name="Přímá spojnice 59"/>
            <p:cNvCxnSpPr/>
            <p:nvPr/>
          </p:nvCxnSpPr>
          <p:spPr>
            <a:xfrm>
              <a:off x="904875" y="990"/>
              <a:ext cx="0" cy="14287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61" name="Přímá spojnice 60"/>
            <p:cNvCxnSpPr/>
            <p:nvPr/>
          </p:nvCxnSpPr>
          <p:spPr>
            <a:xfrm>
              <a:off x="1504950" y="990"/>
              <a:ext cx="0" cy="14287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62" name="Přímá spojnice 61"/>
            <p:cNvCxnSpPr/>
            <p:nvPr/>
          </p:nvCxnSpPr>
          <p:spPr>
            <a:xfrm>
              <a:off x="2114550" y="0"/>
              <a:ext cx="0" cy="14287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63" name="Přímá spojnice 62"/>
            <p:cNvCxnSpPr/>
            <p:nvPr/>
          </p:nvCxnSpPr>
          <p:spPr>
            <a:xfrm>
              <a:off x="2724150" y="3093"/>
              <a:ext cx="0" cy="14287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64" name="Přímá spojnice 63"/>
            <p:cNvCxnSpPr/>
            <p:nvPr/>
          </p:nvCxnSpPr>
          <p:spPr>
            <a:xfrm>
              <a:off x="3333750" y="1113"/>
              <a:ext cx="0" cy="14287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65" name="Přímá spojnice 64"/>
            <p:cNvCxnSpPr/>
            <p:nvPr/>
          </p:nvCxnSpPr>
          <p:spPr>
            <a:xfrm>
              <a:off x="3943350" y="5195"/>
              <a:ext cx="0" cy="14287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</p:grpSp>
      <p:grpSp>
        <p:nvGrpSpPr>
          <p:cNvPr id="66" name="Skupina 65"/>
          <p:cNvGrpSpPr/>
          <p:nvPr/>
        </p:nvGrpSpPr>
        <p:grpSpPr>
          <a:xfrm>
            <a:off x="3635896" y="1772816"/>
            <a:ext cx="4476750" cy="137849"/>
            <a:chOff x="0" y="0"/>
            <a:chExt cx="4476750" cy="148070"/>
          </a:xfrm>
        </p:grpSpPr>
        <p:cxnSp>
          <p:nvCxnSpPr>
            <p:cNvPr id="67" name="Přímá spojnice 66"/>
            <p:cNvCxnSpPr/>
            <p:nvPr/>
          </p:nvCxnSpPr>
          <p:spPr>
            <a:xfrm>
              <a:off x="0" y="66675"/>
              <a:ext cx="4476750" cy="1608"/>
            </a:xfrm>
            <a:prstGeom prst="line">
              <a:avLst/>
            </a:prstGeom>
            <a:noFill/>
            <a:ln w="25400" cap="flat" cmpd="sng" algn="ctr">
              <a:solidFill>
                <a:sysClr val="windowText" lastClr="000000"/>
              </a:solidFill>
              <a:prstDash val="solid"/>
            </a:ln>
            <a:effectLst>
              <a:outerShdw blurRad="40000" dist="20000" dir="5400000" rotWithShape="0">
                <a:srgbClr val="000000">
                  <a:alpha val="38000"/>
                </a:srgbClr>
              </a:outerShdw>
            </a:effectLst>
          </p:spPr>
        </p:cxnSp>
        <p:cxnSp>
          <p:nvCxnSpPr>
            <p:cNvPr id="68" name="Přímá spojnice 67"/>
            <p:cNvCxnSpPr/>
            <p:nvPr/>
          </p:nvCxnSpPr>
          <p:spPr>
            <a:xfrm>
              <a:off x="285750" y="0"/>
              <a:ext cx="0" cy="14287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69" name="Přímá spojnice 68"/>
            <p:cNvCxnSpPr/>
            <p:nvPr/>
          </p:nvCxnSpPr>
          <p:spPr>
            <a:xfrm>
              <a:off x="904875" y="990"/>
              <a:ext cx="0" cy="14287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70" name="Přímá spojnice 69"/>
            <p:cNvCxnSpPr/>
            <p:nvPr/>
          </p:nvCxnSpPr>
          <p:spPr>
            <a:xfrm>
              <a:off x="1504950" y="990"/>
              <a:ext cx="0" cy="14287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71" name="Přímá spojnice 70"/>
            <p:cNvCxnSpPr/>
            <p:nvPr/>
          </p:nvCxnSpPr>
          <p:spPr>
            <a:xfrm>
              <a:off x="2114550" y="0"/>
              <a:ext cx="0" cy="14287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72" name="Přímá spojnice 71"/>
            <p:cNvCxnSpPr/>
            <p:nvPr/>
          </p:nvCxnSpPr>
          <p:spPr>
            <a:xfrm>
              <a:off x="2724150" y="3093"/>
              <a:ext cx="0" cy="14287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73" name="Přímá spojnice 72"/>
            <p:cNvCxnSpPr/>
            <p:nvPr/>
          </p:nvCxnSpPr>
          <p:spPr>
            <a:xfrm>
              <a:off x="3333750" y="1113"/>
              <a:ext cx="0" cy="14287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74" name="Přímá spojnice 73"/>
            <p:cNvCxnSpPr/>
            <p:nvPr/>
          </p:nvCxnSpPr>
          <p:spPr>
            <a:xfrm>
              <a:off x="3943350" y="5195"/>
              <a:ext cx="0" cy="14287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</p:grpSp>
      <p:sp>
        <p:nvSpPr>
          <p:cNvPr id="29" name="TextovéPole 28"/>
          <p:cNvSpPr txBox="1"/>
          <p:nvPr/>
        </p:nvSpPr>
        <p:spPr>
          <a:xfrm>
            <a:off x="755576" y="4077072"/>
            <a:ext cx="7488832" cy="230832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 K </a:t>
            </a:r>
            <a:r>
              <a:rPr lang="cs-CZ" dirty="0" smtClean="0">
                <a:solidFill>
                  <a:srgbClr val="FF0000"/>
                </a:solidFill>
              </a:rPr>
              <a:t>prvnímu bodu</a:t>
            </a:r>
            <a:r>
              <a:rPr lang="cs-CZ" dirty="0" smtClean="0"/>
              <a:t> zapiš: </a:t>
            </a:r>
            <a:r>
              <a:rPr lang="cs-CZ" b="1" dirty="0" smtClean="0">
                <a:solidFill>
                  <a:srgbClr val="FF0000"/>
                </a:solidFill>
              </a:rPr>
              <a:t>2,1</a:t>
            </a:r>
            <a:r>
              <a:rPr lang="cs-CZ" b="1" dirty="0" smtClean="0"/>
              <a:t> </a:t>
            </a:r>
            <a:r>
              <a:rPr lang="cs-CZ" dirty="0" smtClean="0"/>
              <a:t>a ke </a:t>
            </a:r>
            <a:r>
              <a:rPr lang="cs-CZ" dirty="0" smtClean="0">
                <a:solidFill>
                  <a:srgbClr val="00B050"/>
                </a:solidFill>
              </a:rPr>
              <a:t>čtvrtému bodu</a:t>
            </a:r>
            <a:r>
              <a:rPr lang="cs-CZ" dirty="0" smtClean="0"/>
              <a:t> zapiš </a:t>
            </a:r>
            <a:r>
              <a:rPr lang="cs-CZ" b="1" dirty="0" smtClean="0">
                <a:solidFill>
                  <a:srgbClr val="00B050"/>
                </a:solidFill>
              </a:rPr>
              <a:t>2,4</a:t>
            </a:r>
            <a:r>
              <a:rPr lang="cs-CZ" dirty="0" smtClean="0"/>
              <a:t>. Najdi a vyznač číslo:   	2,3	2,7	2,15	2,58	  </a:t>
            </a:r>
            <a:endParaRPr lang="cs-CZ" dirty="0"/>
          </a:p>
          <a:p>
            <a:r>
              <a:rPr lang="cs-CZ" dirty="0" smtClean="0"/>
              <a:t>2. K </a:t>
            </a:r>
            <a:r>
              <a:rPr lang="cs-CZ" dirty="0" smtClean="0">
                <a:solidFill>
                  <a:srgbClr val="0070C0"/>
                </a:solidFill>
              </a:rPr>
              <a:t>prvnímu bodu</a:t>
            </a:r>
            <a:r>
              <a:rPr lang="cs-CZ" dirty="0" smtClean="0"/>
              <a:t> zapiš: </a:t>
            </a:r>
            <a:r>
              <a:rPr lang="cs-CZ" b="1" dirty="0" smtClean="0">
                <a:solidFill>
                  <a:srgbClr val="0070C0"/>
                </a:solidFill>
              </a:rPr>
              <a:t>1,14</a:t>
            </a:r>
            <a:r>
              <a:rPr lang="cs-CZ" dirty="0" smtClean="0"/>
              <a:t> a ke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čtvrtému bodu</a:t>
            </a:r>
            <a:r>
              <a:rPr lang="cs-CZ" dirty="0" smtClean="0"/>
              <a:t> zapiš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1,17</a:t>
            </a:r>
            <a:r>
              <a:rPr lang="cs-CZ" dirty="0" smtClean="0"/>
              <a:t>. Najdi a vyznač číslo:	1,15	1,125	1,160</a:t>
            </a:r>
          </a:p>
          <a:p>
            <a:r>
              <a:rPr lang="cs-CZ" dirty="0" smtClean="0"/>
              <a:t>3. K </a:t>
            </a:r>
            <a:r>
              <a:rPr lang="cs-CZ" dirty="0" smtClean="0">
                <a:solidFill>
                  <a:srgbClr val="7030A0"/>
                </a:solidFill>
              </a:rPr>
              <a:t>druhému bodu </a:t>
            </a:r>
            <a:r>
              <a:rPr lang="cs-CZ" dirty="0" smtClean="0"/>
              <a:t>zapiš: </a:t>
            </a:r>
            <a:r>
              <a:rPr lang="cs-CZ" b="1" dirty="0" smtClean="0">
                <a:solidFill>
                  <a:srgbClr val="7030A0"/>
                </a:solidFill>
              </a:rPr>
              <a:t>2,9</a:t>
            </a:r>
            <a:r>
              <a:rPr lang="cs-CZ" dirty="0" smtClean="0"/>
              <a:t> a ke </a:t>
            </a:r>
            <a:r>
              <a:rPr lang="cs-CZ" dirty="0" smtClean="0">
                <a:solidFill>
                  <a:srgbClr val="C00000"/>
                </a:solidFill>
              </a:rPr>
              <a:t>třetímu bodu </a:t>
            </a:r>
            <a:r>
              <a:rPr lang="cs-CZ" dirty="0" smtClean="0"/>
              <a:t>zapiš </a:t>
            </a:r>
            <a:r>
              <a:rPr lang="cs-CZ" b="1" dirty="0" smtClean="0">
                <a:solidFill>
                  <a:srgbClr val="C00000"/>
                </a:solidFill>
              </a:rPr>
              <a:t>3</a:t>
            </a:r>
            <a:r>
              <a:rPr lang="cs-CZ" dirty="0" smtClean="0"/>
              <a:t>. Najdi a vyznač číslo:</a:t>
            </a:r>
          </a:p>
          <a:p>
            <a:r>
              <a:rPr lang="cs-CZ" dirty="0"/>
              <a:t>	</a:t>
            </a:r>
            <a:r>
              <a:rPr lang="cs-CZ" dirty="0" smtClean="0"/>
              <a:t>3,2	4,0	3,00	3,49	2,82 </a:t>
            </a:r>
          </a:p>
          <a:p>
            <a:r>
              <a:rPr lang="cs-CZ" dirty="0" smtClean="0"/>
              <a:t>4. K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prvnímu bodu</a:t>
            </a:r>
            <a:r>
              <a:rPr lang="cs-CZ" dirty="0" smtClean="0"/>
              <a:t> zapiš: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5,68</a:t>
            </a:r>
            <a:r>
              <a:rPr lang="cs-CZ" dirty="0" smtClean="0"/>
              <a:t> a k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pátému bodu </a:t>
            </a:r>
            <a:r>
              <a:rPr lang="cs-CZ" dirty="0" smtClean="0"/>
              <a:t>zapiš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5,72</a:t>
            </a:r>
            <a:r>
              <a:rPr lang="cs-CZ" dirty="0" smtClean="0"/>
              <a:t>. Najdi a vyznač číslo:</a:t>
            </a:r>
          </a:p>
          <a:p>
            <a:r>
              <a:rPr lang="cs-CZ" dirty="0" smtClean="0"/>
              <a:t>	5,685	5,700	5,76</a:t>
            </a:r>
            <a:endParaRPr lang="cs-CZ" dirty="0"/>
          </a:p>
        </p:txBody>
      </p:sp>
      <p:grpSp>
        <p:nvGrpSpPr>
          <p:cNvPr id="76" name="Skupina 75"/>
          <p:cNvGrpSpPr/>
          <p:nvPr/>
        </p:nvGrpSpPr>
        <p:grpSpPr>
          <a:xfrm>
            <a:off x="951137" y="2492896"/>
            <a:ext cx="6048375" cy="127929"/>
            <a:chOff x="0" y="4483"/>
            <a:chExt cx="6048375" cy="1511953"/>
          </a:xfrm>
        </p:grpSpPr>
        <p:grpSp>
          <p:nvGrpSpPr>
            <p:cNvPr id="77" name="Skupina 76"/>
            <p:cNvGrpSpPr/>
            <p:nvPr/>
          </p:nvGrpSpPr>
          <p:grpSpPr>
            <a:xfrm>
              <a:off x="0" y="9249"/>
              <a:ext cx="6048375" cy="1468047"/>
              <a:chOff x="0" y="9525"/>
              <a:chExt cx="6048375" cy="1511953"/>
            </a:xfrm>
          </p:grpSpPr>
          <p:cxnSp>
            <p:nvCxnSpPr>
              <p:cNvPr id="81" name="Přímá spojnice 80"/>
              <p:cNvCxnSpPr/>
              <p:nvPr/>
            </p:nvCxnSpPr>
            <p:spPr>
              <a:xfrm flipV="1">
                <a:off x="0" y="762918"/>
                <a:ext cx="6048375" cy="4890"/>
              </a:xfrm>
              <a:prstGeom prst="line">
                <a:avLst/>
              </a:prstGeom>
              <a:noFill/>
              <a:ln w="25400" cap="flat" cmpd="sng" algn="ctr">
                <a:solidFill>
                  <a:sysClr val="windowText" lastClr="000000"/>
                </a:solidFill>
                <a:prstDash val="solid"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82" name="Přímá spojnice 81"/>
              <p:cNvCxnSpPr/>
              <p:nvPr/>
            </p:nvCxnSpPr>
            <p:spPr>
              <a:xfrm>
                <a:off x="285750" y="19050"/>
                <a:ext cx="0" cy="1502428"/>
              </a:xfrm>
              <a:prstGeom prst="line">
                <a:avLst/>
              </a:prstGeom>
              <a:noFill/>
              <a:ln w="9525" cap="flat" cmpd="sng" algn="ctr">
                <a:solidFill>
                  <a:sysClr val="windowText" lastClr="000000">
                    <a:shade val="95000"/>
                    <a:satMod val="105000"/>
                  </a:sysClr>
                </a:solidFill>
                <a:prstDash val="solid"/>
              </a:ln>
              <a:effectLst/>
            </p:spPr>
          </p:cxnSp>
          <p:cxnSp>
            <p:nvCxnSpPr>
              <p:cNvPr id="83" name="Přímá spojnice 82"/>
              <p:cNvCxnSpPr/>
              <p:nvPr/>
            </p:nvCxnSpPr>
            <p:spPr>
              <a:xfrm>
                <a:off x="904875" y="10411"/>
                <a:ext cx="0" cy="1502428"/>
              </a:xfrm>
              <a:prstGeom prst="line">
                <a:avLst/>
              </a:prstGeom>
              <a:noFill/>
              <a:ln w="9525" cap="flat" cmpd="sng" algn="ctr">
                <a:solidFill>
                  <a:sysClr val="windowText" lastClr="000000">
                    <a:shade val="95000"/>
                    <a:satMod val="105000"/>
                  </a:sysClr>
                </a:solidFill>
                <a:prstDash val="solid"/>
              </a:ln>
              <a:effectLst/>
            </p:spPr>
          </p:cxnSp>
          <p:cxnSp>
            <p:nvCxnSpPr>
              <p:cNvPr id="84" name="Přímá spojnice 83"/>
              <p:cNvCxnSpPr/>
              <p:nvPr/>
            </p:nvCxnSpPr>
            <p:spPr>
              <a:xfrm>
                <a:off x="1504950" y="10411"/>
                <a:ext cx="0" cy="1502428"/>
              </a:xfrm>
              <a:prstGeom prst="line">
                <a:avLst/>
              </a:prstGeom>
              <a:noFill/>
              <a:ln w="9525" cap="flat" cmpd="sng" algn="ctr">
                <a:solidFill>
                  <a:sysClr val="windowText" lastClr="000000">
                    <a:shade val="95000"/>
                    <a:satMod val="105000"/>
                  </a:sysClr>
                </a:solidFill>
                <a:prstDash val="solid"/>
              </a:ln>
              <a:effectLst/>
            </p:spPr>
          </p:cxnSp>
          <p:cxnSp>
            <p:nvCxnSpPr>
              <p:cNvPr id="85" name="Přímá spojnice 84"/>
              <p:cNvCxnSpPr/>
              <p:nvPr/>
            </p:nvCxnSpPr>
            <p:spPr>
              <a:xfrm>
                <a:off x="2124075" y="9525"/>
                <a:ext cx="0" cy="1502428"/>
              </a:xfrm>
              <a:prstGeom prst="line">
                <a:avLst/>
              </a:prstGeom>
              <a:noFill/>
              <a:ln w="9525" cap="flat" cmpd="sng" algn="ctr">
                <a:solidFill>
                  <a:sysClr val="windowText" lastClr="000000">
                    <a:shade val="95000"/>
                    <a:satMod val="105000"/>
                  </a:sysClr>
                </a:solidFill>
                <a:prstDash val="solid"/>
              </a:ln>
              <a:effectLst/>
            </p:spPr>
          </p:cxnSp>
          <p:cxnSp>
            <p:nvCxnSpPr>
              <p:cNvPr id="86" name="Přímá spojnice 85"/>
              <p:cNvCxnSpPr/>
              <p:nvPr/>
            </p:nvCxnSpPr>
            <p:spPr>
              <a:xfrm>
                <a:off x="2724150" y="13475"/>
                <a:ext cx="0" cy="1502428"/>
              </a:xfrm>
              <a:prstGeom prst="line">
                <a:avLst/>
              </a:prstGeom>
              <a:noFill/>
              <a:ln w="9525" cap="flat" cmpd="sng" algn="ctr">
                <a:solidFill>
                  <a:sysClr val="windowText" lastClr="000000">
                    <a:shade val="95000"/>
                    <a:satMod val="105000"/>
                  </a:sysClr>
                </a:solidFill>
                <a:prstDash val="solid"/>
              </a:ln>
              <a:effectLst/>
            </p:spPr>
          </p:cxnSp>
          <p:cxnSp>
            <p:nvCxnSpPr>
              <p:cNvPr id="87" name="Přímá spojnice 86"/>
              <p:cNvCxnSpPr/>
              <p:nvPr/>
            </p:nvCxnSpPr>
            <p:spPr>
              <a:xfrm>
                <a:off x="3333750" y="11704"/>
                <a:ext cx="0" cy="1502428"/>
              </a:xfrm>
              <a:prstGeom prst="line">
                <a:avLst/>
              </a:prstGeom>
              <a:noFill/>
              <a:ln w="9525" cap="flat" cmpd="sng" algn="ctr">
                <a:solidFill>
                  <a:sysClr val="windowText" lastClr="000000">
                    <a:shade val="95000"/>
                    <a:satMod val="105000"/>
                  </a:sysClr>
                </a:solidFill>
                <a:prstDash val="solid"/>
              </a:ln>
              <a:effectLst/>
            </p:spPr>
          </p:cxnSp>
          <p:cxnSp>
            <p:nvCxnSpPr>
              <p:cNvPr id="88" name="Přímá spojnice 87"/>
              <p:cNvCxnSpPr/>
              <p:nvPr/>
            </p:nvCxnSpPr>
            <p:spPr>
              <a:xfrm>
                <a:off x="3943350" y="16529"/>
                <a:ext cx="0" cy="1502428"/>
              </a:xfrm>
              <a:prstGeom prst="line">
                <a:avLst/>
              </a:prstGeom>
              <a:noFill/>
              <a:ln w="9525" cap="flat" cmpd="sng" algn="ctr">
                <a:solidFill>
                  <a:sysClr val="windowText" lastClr="000000">
                    <a:shade val="95000"/>
                    <a:satMod val="105000"/>
                  </a:sysClr>
                </a:solidFill>
                <a:prstDash val="solid"/>
              </a:ln>
              <a:effectLst/>
            </p:spPr>
          </p:cxnSp>
        </p:grpSp>
        <p:cxnSp>
          <p:nvCxnSpPr>
            <p:cNvPr id="78" name="Přímá spojnice 77"/>
            <p:cNvCxnSpPr/>
            <p:nvPr/>
          </p:nvCxnSpPr>
          <p:spPr>
            <a:xfrm>
              <a:off x="4552950" y="4483"/>
              <a:ext cx="0" cy="1502428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79" name="Přímá spojnice 78"/>
            <p:cNvCxnSpPr/>
            <p:nvPr/>
          </p:nvCxnSpPr>
          <p:spPr>
            <a:xfrm>
              <a:off x="5162550" y="4483"/>
              <a:ext cx="0" cy="1502428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80" name="Přímá spojnice 79"/>
            <p:cNvCxnSpPr/>
            <p:nvPr/>
          </p:nvCxnSpPr>
          <p:spPr>
            <a:xfrm>
              <a:off x="5772150" y="14008"/>
              <a:ext cx="0" cy="1502428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</p:grpSp>
      <p:grpSp>
        <p:nvGrpSpPr>
          <p:cNvPr id="89" name="Skupina 88"/>
          <p:cNvGrpSpPr/>
          <p:nvPr/>
        </p:nvGrpSpPr>
        <p:grpSpPr>
          <a:xfrm>
            <a:off x="2260525" y="3284984"/>
            <a:ext cx="6048375" cy="127929"/>
            <a:chOff x="0" y="4483"/>
            <a:chExt cx="6048375" cy="1511953"/>
          </a:xfrm>
        </p:grpSpPr>
        <p:grpSp>
          <p:nvGrpSpPr>
            <p:cNvPr id="90" name="Skupina 89"/>
            <p:cNvGrpSpPr/>
            <p:nvPr/>
          </p:nvGrpSpPr>
          <p:grpSpPr>
            <a:xfrm>
              <a:off x="0" y="9249"/>
              <a:ext cx="6048375" cy="1468047"/>
              <a:chOff x="0" y="9525"/>
              <a:chExt cx="6048375" cy="1511953"/>
            </a:xfrm>
          </p:grpSpPr>
          <p:cxnSp>
            <p:nvCxnSpPr>
              <p:cNvPr id="94" name="Přímá spojnice 93"/>
              <p:cNvCxnSpPr/>
              <p:nvPr/>
            </p:nvCxnSpPr>
            <p:spPr>
              <a:xfrm flipV="1">
                <a:off x="0" y="762918"/>
                <a:ext cx="6048375" cy="4890"/>
              </a:xfrm>
              <a:prstGeom prst="line">
                <a:avLst/>
              </a:prstGeom>
              <a:noFill/>
              <a:ln w="25400" cap="flat" cmpd="sng" algn="ctr">
                <a:solidFill>
                  <a:sysClr val="windowText" lastClr="000000"/>
                </a:solidFill>
                <a:prstDash val="solid"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95" name="Přímá spojnice 94"/>
              <p:cNvCxnSpPr/>
              <p:nvPr/>
            </p:nvCxnSpPr>
            <p:spPr>
              <a:xfrm>
                <a:off x="285750" y="19050"/>
                <a:ext cx="0" cy="1502428"/>
              </a:xfrm>
              <a:prstGeom prst="line">
                <a:avLst/>
              </a:prstGeom>
              <a:noFill/>
              <a:ln w="9525" cap="flat" cmpd="sng" algn="ctr">
                <a:solidFill>
                  <a:sysClr val="windowText" lastClr="000000">
                    <a:shade val="95000"/>
                    <a:satMod val="105000"/>
                  </a:sysClr>
                </a:solidFill>
                <a:prstDash val="solid"/>
              </a:ln>
              <a:effectLst/>
            </p:spPr>
          </p:cxnSp>
          <p:cxnSp>
            <p:nvCxnSpPr>
              <p:cNvPr id="96" name="Přímá spojnice 95"/>
              <p:cNvCxnSpPr/>
              <p:nvPr/>
            </p:nvCxnSpPr>
            <p:spPr>
              <a:xfrm>
                <a:off x="904875" y="10411"/>
                <a:ext cx="0" cy="1502428"/>
              </a:xfrm>
              <a:prstGeom prst="line">
                <a:avLst/>
              </a:prstGeom>
              <a:noFill/>
              <a:ln w="9525" cap="flat" cmpd="sng" algn="ctr">
                <a:solidFill>
                  <a:sysClr val="windowText" lastClr="000000">
                    <a:shade val="95000"/>
                    <a:satMod val="105000"/>
                  </a:sysClr>
                </a:solidFill>
                <a:prstDash val="solid"/>
              </a:ln>
              <a:effectLst/>
            </p:spPr>
          </p:cxnSp>
          <p:cxnSp>
            <p:nvCxnSpPr>
              <p:cNvPr id="97" name="Přímá spojnice 96"/>
              <p:cNvCxnSpPr/>
              <p:nvPr/>
            </p:nvCxnSpPr>
            <p:spPr>
              <a:xfrm>
                <a:off x="1504950" y="10411"/>
                <a:ext cx="0" cy="1502428"/>
              </a:xfrm>
              <a:prstGeom prst="line">
                <a:avLst/>
              </a:prstGeom>
              <a:noFill/>
              <a:ln w="9525" cap="flat" cmpd="sng" algn="ctr">
                <a:solidFill>
                  <a:sysClr val="windowText" lastClr="000000">
                    <a:shade val="95000"/>
                    <a:satMod val="105000"/>
                  </a:sysClr>
                </a:solidFill>
                <a:prstDash val="solid"/>
              </a:ln>
              <a:effectLst/>
            </p:spPr>
          </p:cxnSp>
          <p:cxnSp>
            <p:nvCxnSpPr>
              <p:cNvPr id="98" name="Přímá spojnice 97"/>
              <p:cNvCxnSpPr/>
              <p:nvPr/>
            </p:nvCxnSpPr>
            <p:spPr>
              <a:xfrm>
                <a:off x="2124075" y="9525"/>
                <a:ext cx="0" cy="1502428"/>
              </a:xfrm>
              <a:prstGeom prst="line">
                <a:avLst/>
              </a:prstGeom>
              <a:noFill/>
              <a:ln w="9525" cap="flat" cmpd="sng" algn="ctr">
                <a:solidFill>
                  <a:sysClr val="windowText" lastClr="000000">
                    <a:shade val="95000"/>
                    <a:satMod val="105000"/>
                  </a:sysClr>
                </a:solidFill>
                <a:prstDash val="solid"/>
              </a:ln>
              <a:effectLst/>
            </p:spPr>
          </p:cxnSp>
          <p:cxnSp>
            <p:nvCxnSpPr>
              <p:cNvPr id="99" name="Přímá spojnice 98"/>
              <p:cNvCxnSpPr/>
              <p:nvPr/>
            </p:nvCxnSpPr>
            <p:spPr>
              <a:xfrm>
                <a:off x="2724150" y="13475"/>
                <a:ext cx="0" cy="1502428"/>
              </a:xfrm>
              <a:prstGeom prst="line">
                <a:avLst/>
              </a:prstGeom>
              <a:noFill/>
              <a:ln w="9525" cap="flat" cmpd="sng" algn="ctr">
                <a:solidFill>
                  <a:sysClr val="windowText" lastClr="000000">
                    <a:shade val="95000"/>
                    <a:satMod val="105000"/>
                  </a:sysClr>
                </a:solidFill>
                <a:prstDash val="solid"/>
              </a:ln>
              <a:effectLst/>
            </p:spPr>
          </p:cxnSp>
          <p:cxnSp>
            <p:nvCxnSpPr>
              <p:cNvPr id="100" name="Přímá spojnice 99"/>
              <p:cNvCxnSpPr/>
              <p:nvPr/>
            </p:nvCxnSpPr>
            <p:spPr>
              <a:xfrm>
                <a:off x="3333750" y="11704"/>
                <a:ext cx="0" cy="1502428"/>
              </a:xfrm>
              <a:prstGeom prst="line">
                <a:avLst/>
              </a:prstGeom>
              <a:noFill/>
              <a:ln w="9525" cap="flat" cmpd="sng" algn="ctr">
                <a:solidFill>
                  <a:sysClr val="windowText" lastClr="000000">
                    <a:shade val="95000"/>
                    <a:satMod val="105000"/>
                  </a:sysClr>
                </a:solidFill>
                <a:prstDash val="solid"/>
              </a:ln>
              <a:effectLst/>
            </p:spPr>
          </p:cxnSp>
          <p:cxnSp>
            <p:nvCxnSpPr>
              <p:cNvPr id="101" name="Přímá spojnice 100"/>
              <p:cNvCxnSpPr/>
              <p:nvPr/>
            </p:nvCxnSpPr>
            <p:spPr>
              <a:xfrm>
                <a:off x="3943350" y="16529"/>
                <a:ext cx="0" cy="1502428"/>
              </a:xfrm>
              <a:prstGeom prst="line">
                <a:avLst/>
              </a:prstGeom>
              <a:noFill/>
              <a:ln w="9525" cap="flat" cmpd="sng" algn="ctr">
                <a:solidFill>
                  <a:sysClr val="windowText" lastClr="000000">
                    <a:shade val="95000"/>
                    <a:satMod val="105000"/>
                  </a:sysClr>
                </a:solidFill>
                <a:prstDash val="solid"/>
              </a:ln>
              <a:effectLst/>
            </p:spPr>
          </p:cxnSp>
        </p:grpSp>
        <p:cxnSp>
          <p:nvCxnSpPr>
            <p:cNvPr id="91" name="Přímá spojnice 90"/>
            <p:cNvCxnSpPr/>
            <p:nvPr/>
          </p:nvCxnSpPr>
          <p:spPr>
            <a:xfrm>
              <a:off x="4552950" y="4483"/>
              <a:ext cx="0" cy="1502428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92" name="Přímá spojnice 91"/>
            <p:cNvCxnSpPr/>
            <p:nvPr/>
          </p:nvCxnSpPr>
          <p:spPr>
            <a:xfrm>
              <a:off x="5162550" y="4483"/>
              <a:ext cx="0" cy="1502428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93" name="Přímá spojnice 92"/>
            <p:cNvCxnSpPr/>
            <p:nvPr/>
          </p:nvCxnSpPr>
          <p:spPr>
            <a:xfrm>
              <a:off x="5772150" y="14008"/>
              <a:ext cx="0" cy="1502428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</p:grpSp>
      <p:sp>
        <p:nvSpPr>
          <p:cNvPr id="3" name="Obdélník 2"/>
          <p:cNvSpPr/>
          <p:nvPr/>
        </p:nvSpPr>
        <p:spPr>
          <a:xfrm>
            <a:off x="264736" y="930143"/>
            <a:ext cx="4908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①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19980" y="1650971"/>
            <a:ext cx="4908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②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4736" y="2370348"/>
            <a:ext cx="4908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③</a:t>
            </a:r>
          </a:p>
        </p:txBody>
      </p:sp>
      <p:sp>
        <p:nvSpPr>
          <p:cNvPr id="6" name="Obdélník 5"/>
          <p:cNvSpPr/>
          <p:nvPr/>
        </p:nvSpPr>
        <p:spPr>
          <a:xfrm>
            <a:off x="1365172" y="3164685"/>
            <a:ext cx="4908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④</a:t>
            </a:r>
          </a:p>
        </p:txBody>
      </p:sp>
    </p:spTree>
    <p:extLst>
      <p:ext uri="{BB962C8B-B14F-4D97-AF65-F5344CB8AC3E}">
        <p14:creationId xmlns:p14="http://schemas.microsoft.com/office/powerpoint/2010/main" val="109567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7606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POROVNÁVÁNÍ DES. ČÍSEL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na číselné ose JE </a:t>
            </a:r>
            <a:r>
              <a:rPr lang="cs-CZ" b="1" dirty="0" smtClean="0">
                <a:solidFill>
                  <a:srgbClr val="0070C0"/>
                </a:solidFill>
              </a:rPr>
              <a:t>VĚTŠÍ ČÍSLO VPRAVO </a:t>
            </a:r>
            <a:r>
              <a:rPr lang="cs-CZ" b="1" dirty="0" smtClean="0"/>
              <a:t>OD MENŠÍHO</a:t>
            </a:r>
          </a:p>
          <a:p>
            <a:r>
              <a:rPr lang="cs-CZ" dirty="0" smtClean="0"/>
              <a:t>při zápisu – </a:t>
            </a:r>
            <a:r>
              <a:rPr lang="cs-CZ" b="1" dirty="0" smtClean="0"/>
              <a:t>VĚTŠÍ číslo má </a:t>
            </a:r>
            <a:r>
              <a:rPr lang="cs-CZ" b="1" dirty="0" smtClean="0">
                <a:solidFill>
                  <a:srgbClr val="0070C0"/>
                </a:solidFill>
              </a:rPr>
              <a:t>VĚTŠÍ POČET ČÍSLIC před des. čárkou</a:t>
            </a:r>
            <a:r>
              <a:rPr lang="cs-CZ" b="1" dirty="0" smtClean="0"/>
              <a:t> </a:t>
            </a:r>
            <a:r>
              <a:rPr lang="cs-CZ" dirty="0" smtClean="0"/>
              <a:t>	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,74 &lt; </a:t>
            </a:r>
            <a:r>
              <a:rPr lang="cs-CZ" dirty="0" smtClean="0">
                <a:solidFill>
                  <a:srgbClr val="FF0000"/>
                </a:solidFill>
              </a:rPr>
              <a:t>38</a:t>
            </a:r>
            <a:r>
              <a:rPr lang="cs-CZ" dirty="0" smtClean="0"/>
              <a:t>,2</a:t>
            </a:r>
          </a:p>
          <a:p>
            <a:r>
              <a:rPr lang="cs-CZ" dirty="0" smtClean="0"/>
              <a:t>při zápisu – při stejném počtu číslic před des. čárkou JE </a:t>
            </a:r>
            <a:r>
              <a:rPr lang="cs-CZ" b="1" dirty="0" smtClean="0">
                <a:solidFill>
                  <a:srgbClr val="0070C0"/>
                </a:solidFill>
              </a:rPr>
              <a:t>VĚTŠÍ ČÍSLO PODLE ŘÁDŮ postupně zleva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9,4 &gt; </a:t>
            </a:r>
            <a:r>
              <a:rPr lang="cs-CZ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7,2</a:t>
            </a:r>
          </a:p>
          <a:p>
            <a:pPr marL="0" indent="0" algn="ctr">
              <a:buNone/>
            </a:pPr>
            <a:r>
              <a:rPr lang="cs-CZ" dirty="0" smtClean="0"/>
              <a:t>2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  <a:r>
              <a:rPr lang="cs-CZ" dirty="0" smtClean="0"/>
              <a:t>,8 &lt; 2</a:t>
            </a:r>
            <a:r>
              <a:rPr lang="cs-CZ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,1</a:t>
            </a:r>
          </a:p>
          <a:p>
            <a:pPr marL="0" indent="0" algn="ctr">
              <a:buNone/>
            </a:pPr>
            <a:r>
              <a:rPr lang="cs-CZ" dirty="0" smtClean="0"/>
              <a:t>0,4</a:t>
            </a:r>
            <a:r>
              <a:rPr lang="cs-CZ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3 &gt; 0,4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6 </a:t>
            </a:r>
            <a:endParaRPr lang="cs-CZ" dirty="0"/>
          </a:p>
          <a:p>
            <a:endParaRPr lang="cs-CZ" dirty="0"/>
          </a:p>
        </p:txBody>
      </p:sp>
      <p:pic>
        <p:nvPicPr>
          <p:cNvPr id="1027" name="Picture 3" descr="C:\Users\ZS SLOVAN\AppData\Local\Microsoft\Windows\Temporary Internet Files\Content.IE5\JY3DX1OV\MM90036530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298479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532LQ6TG\MC90044128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63574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 SLOVAN\AppData\Local\Microsoft\Windows\Temporary Internet Files\Content.IE5\ZKUOB2XQ\MP9004014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482358"/>
            <a:ext cx="2308364" cy="1538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8069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ZAOKROUHLOVÁNÍ DES. ČÍSEL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smtClean="0"/>
              <a:t>rozhoduje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NIŽŠÍ ŘÁD </a:t>
            </a:r>
            <a:r>
              <a:rPr lang="cs-CZ" dirty="0" smtClean="0"/>
              <a:t>než ten, na který zaokrouhlujeme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PŘED</a:t>
            </a:r>
            <a:r>
              <a:rPr lang="cs-CZ" dirty="0" smtClean="0"/>
              <a:t> řádem </a:t>
            </a:r>
            <a:r>
              <a:rPr lang="cs-CZ" dirty="0" smtClean="0">
                <a:solidFill>
                  <a:srgbClr val="FF0000"/>
                </a:solidFill>
              </a:rPr>
              <a:t>OPÍŠEME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NA</a:t>
            </a:r>
            <a:r>
              <a:rPr lang="cs-CZ" dirty="0" smtClean="0"/>
              <a:t> řádu </a:t>
            </a:r>
            <a:r>
              <a:rPr lang="cs-CZ" dirty="0" smtClean="0">
                <a:solidFill>
                  <a:srgbClr val="00B050"/>
                </a:solidFill>
              </a:rPr>
              <a:t>PONECHÁME</a:t>
            </a:r>
            <a:r>
              <a:rPr lang="cs-CZ" dirty="0" smtClean="0"/>
              <a:t>  nebo </a:t>
            </a:r>
            <a:r>
              <a:rPr lang="cs-CZ" dirty="0" smtClean="0">
                <a:solidFill>
                  <a:srgbClr val="00B050"/>
                </a:solidFill>
              </a:rPr>
              <a:t>ZVÝŠÍME O 1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ZA</a:t>
            </a:r>
            <a:r>
              <a:rPr lang="cs-CZ" dirty="0" smtClean="0"/>
              <a:t> řádem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VYNULUJEME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  <a:ea typeface="Arial Unicode MS" pitchFamily="34" charset="-128"/>
                <a:cs typeface="Arial Unicode MS" pitchFamily="34" charset="-128"/>
              </a:rPr>
              <a:t>	</a:t>
            </a: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na </a:t>
            </a:r>
            <a:r>
              <a:rPr lang="cs-CZ" dirty="0" smtClean="0">
                <a:solidFill>
                  <a:srgbClr val="C00000"/>
                </a:solidFill>
                <a:ea typeface="Arial Unicode MS" pitchFamily="34" charset="-128"/>
                <a:cs typeface="Arial Unicode MS" pitchFamily="34" charset="-128"/>
              </a:rPr>
              <a:t>desetiny</a:t>
            </a: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:  	1,</a:t>
            </a:r>
            <a:r>
              <a:rPr lang="cs-CZ" dirty="0" smtClean="0">
                <a:solidFill>
                  <a:srgbClr val="C00000"/>
                </a:solidFill>
                <a:ea typeface="Arial Unicode MS" pitchFamily="34" charset="-128"/>
                <a:cs typeface="Arial Unicode MS" pitchFamily="34" charset="-128"/>
              </a:rPr>
              <a:t>2</a:t>
            </a: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6 ≐ </a:t>
            </a:r>
            <a:r>
              <a:rPr lang="cs-CZ" dirty="0" smtClean="0">
                <a:solidFill>
                  <a:srgbClr val="FF0000"/>
                </a:solidFill>
                <a:ea typeface="Arial Unicode MS" pitchFamily="34" charset="-128"/>
                <a:cs typeface="Arial Unicode MS" pitchFamily="34" charset="-128"/>
              </a:rPr>
              <a:t>1,</a:t>
            </a:r>
            <a:r>
              <a:rPr lang="cs-CZ" dirty="0" smtClean="0">
                <a:solidFill>
                  <a:srgbClr val="00B050"/>
                </a:solidFill>
                <a:ea typeface="Arial Unicode MS" pitchFamily="34" charset="-128"/>
                <a:cs typeface="Arial Unicode MS" pitchFamily="34" charset="-128"/>
              </a:rPr>
              <a:t>3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ea typeface="Arial Unicode MS" pitchFamily="34" charset="-128"/>
                <a:cs typeface="Arial Unicode MS" pitchFamily="34" charset="-128"/>
              </a:rPr>
              <a:t>0</a:t>
            </a: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 = 1,3</a:t>
            </a:r>
          </a:p>
          <a:p>
            <a:pPr marL="0" indent="0" algn="ctr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na </a:t>
            </a:r>
            <a:r>
              <a:rPr lang="cs-CZ" dirty="0" smtClean="0">
                <a:solidFill>
                  <a:srgbClr val="00B0F0"/>
                </a:solidFill>
                <a:ea typeface="Arial Unicode MS" pitchFamily="34" charset="-128"/>
                <a:cs typeface="Arial Unicode MS" pitchFamily="34" charset="-128"/>
              </a:rPr>
              <a:t>setiny</a:t>
            </a: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:		14,5</a:t>
            </a:r>
            <a:r>
              <a:rPr lang="cs-CZ" dirty="0" smtClean="0">
                <a:solidFill>
                  <a:srgbClr val="00B0F0"/>
                </a:solidFill>
                <a:ea typeface="Arial Unicode MS" pitchFamily="34" charset="-128"/>
                <a:cs typeface="Arial Unicode MS" pitchFamily="34" charset="-128"/>
              </a:rPr>
              <a:t>7</a:t>
            </a: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1 ≐ </a:t>
            </a:r>
            <a:r>
              <a:rPr lang="cs-CZ" dirty="0" smtClean="0">
                <a:solidFill>
                  <a:srgbClr val="FF0000"/>
                </a:solidFill>
                <a:ea typeface="Arial Unicode MS" pitchFamily="34" charset="-128"/>
                <a:cs typeface="Arial Unicode MS" pitchFamily="34" charset="-128"/>
              </a:rPr>
              <a:t>14,5</a:t>
            </a:r>
            <a:r>
              <a:rPr lang="cs-CZ" dirty="0" smtClean="0">
                <a:solidFill>
                  <a:srgbClr val="00B050"/>
                </a:solidFill>
                <a:ea typeface="Arial Unicode MS" pitchFamily="34" charset="-128"/>
                <a:cs typeface="Arial Unicode MS" pitchFamily="34" charset="-128"/>
              </a:rPr>
              <a:t>7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ea typeface="Arial Unicode MS" pitchFamily="34" charset="-128"/>
                <a:cs typeface="Arial Unicode MS" pitchFamily="34" charset="-128"/>
              </a:rPr>
              <a:t>0</a:t>
            </a: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 = 14,57</a:t>
            </a:r>
          </a:p>
          <a:p>
            <a:pPr marL="0" indent="0" algn="ctr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na </a:t>
            </a:r>
            <a:r>
              <a:rPr lang="cs-CZ" dirty="0" smtClean="0">
                <a:solidFill>
                  <a:srgbClr val="7030A0"/>
                </a:solidFill>
                <a:ea typeface="Arial Unicode MS" pitchFamily="34" charset="-128"/>
                <a:cs typeface="Arial Unicode MS" pitchFamily="34" charset="-128"/>
              </a:rPr>
              <a:t>desítky</a:t>
            </a: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: 	2 3</a:t>
            </a:r>
            <a:r>
              <a:rPr lang="cs-CZ" dirty="0" smtClean="0">
                <a:solidFill>
                  <a:srgbClr val="7030A0"/>
                </a:solidFill>
                <a:ea typeface="Arial Unicode MS" pitchFamily="34" charset="-128"/>
                <a:cs typeface="Arial Unicode MS" pitchFamily="34" charset="-128"/>
              </a:rPr>
              <a:t>5</a:t>
            </a: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4,8 ≐ </a:t>
            </a:r>
            <a:r>
              <a:rPr lang="cs-CZ" dirty="0" smtClean="0">
                <a:solidFill>
                  <a:srgbClr val="FF0000"/>
                </a:solidFill>
                <a:ea typeface="Arial Unicode MS" pitchFamily="34" charset="-128"/>
                <a:cs typeface="Arial Unicode MS" pitchFamily="34" charset="-128"/>
              </a:rPr>
              <a:t>2 3</a:t>
            </a:r>
            <a:r>
              <a:rPr lang="cs-CZ" dirty="0" smtClean="0">
                <a:solidFill>
                  <a:srgbClr val="00B050"/>
                </a:solidFill>
                <a:ea typeface="Arial Unicode MS" pitchFamily="34" charset="-128"/>
                <a:cs typeface="Arial Unicode MS" pitchFamily="34" charset="-128"/>
              </a:rPr>
              <a:t>5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ea typeface="Arial Unicode MS" pitchFamily="34" charset="-128"/>
                <a:cs typeface="Arial Unicode MS" pitchFamily="34" charset="-128"/>
              </a:rPr>
              <a:t>0,0</a:t>
            </a: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 = 2 350</a:t>
            </a:r>
            <a:endParaRPr lang="cs-CZ" dirty="0"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37018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2200" dirty="0" smtClean="0"/>
              <a:t>Pracovní list: </a:t>
            </a:r>
            <a:r>
              <a:rPr lang="cs-CZ" b="1" dirty="0" smtClean="0"/>
              <a:t>POROVNEJ A ZAOKROUHLI</a:t>
            </a:r>
            <a:r>
              <a:rPr lang="cs-CZ" sz="2200" b="1" dirty="0"/>
              <a:t>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    					          tisk pro žáka nebo IA tabule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96855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DOPLŇ ZNAK NEROVNOSTI</a:t>
            </a:r>
            <a:r>
              <a:rPr lang="cs-CZ" dirty="0" smtClean="0"/>
              <a:t>:</a:t>
            </a:r>
          </a:p>
          <a:p>
            <a:pPr marL="0" indent="0" algn="ctr">
              <a:buNone/>
            </a:pPr>
            <a:r>
              <a:rPr lang="cs-CZ" dirty="0" smtClean="0"/>
              <a:t>77,96		89,76</a:t>
            </a:r>
          </a:p>
          <a:p>
            <a:pPr marL="0" indent="0" algn="ctr">
              <a:buNone/>
            </a:pPr>
            <a:r>
              <a:rPr lang="cs-CZ" dirty="0" smtClean="0"/>
              <a:t>115,3		11,53</a:t>
            </a:r>
          </a:p>
          <a:p>
            <a:pPr marL="0" indent="0" algn="ctr">
              <a:buNone/>
            </a:pPr>
            <a:r>
              <a:rPr lang="cs-CZ" dirty="0" smtClean="0"/>
              <a:t>0,428		0,43</a:t>
            </a:r>
          </a:p>
          <a:p>
            <a:pPr marL="0" indent="0" algn="ctr">
              <a:buNone/>
            </a:pPr>
            <a:r>
              <a:rPr lang="cs-CZ" dirty="0" smtClean="0"/>
              <a:t>1,205		1,025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u="sng" dirty="0" smtClean="0"/>
              <a:t>DOPLŇ ČÍSLICI, ABY PLATILO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58,9__		</a:t>
            </a:r>
            <a:r>
              <a:rPr lang="cs-CZ" dirty="0" smtClean="0">
                <a:latin typeface="Arial Unicode MS"/>
                <a:ea typeface="Arial Unicode MS"/>
                <a:cs typeface="Arial Unicode MS"/>
              </a:rPr>
              <a:t>&lt;	</a:t>
            </a:r>
            <a:r>
              <a:rPr lang="cs-CZ" dirty="0" smtClean="0">
                <a:ea typeface="Arial Unicode MS"/>
                <a:cs typeface="Arial Unicode MS"/>
              </a:rPr>
              <a:t>58,9__</a:t>
            </a:r>
          </a:p>
          <a:p>
            <a:pPr marL="0" indent="0">
              <a:buNone/>
            </a:pPr>
            <a:r>
              <a:rPr lang="cs-CZ" dirty="0" smtClean="0">
                <a:ea typeface="Arial Unicode MS"/>
                <a:cs typeface="Arial Unicode MS"/>
              </a:rPr>
              <a:t>1__7,6		</a:t>
            </a:r>
            <a:r>
              <a:rPr lang="cs-CZ" dirty="0" smtClean="0">
                <a:latin typeface="Arial Unicode MS"/>
                <a:ea typeface="Arial Unicode MS"/>
                <a:cs typeface="Arial Unicode MS"/>
              </a:rPr>
              <a:t>&gt;	</a:t>
            </a:r>
            <a:r>
              <a:rPr lang="cs-CZ" dirty="0" smtClean="0">
                <a:ea typeface="Arial Unicode MS"/>
                <a:cs typeface="Arial Unicode MS"/>
              </a:rPr>
              <a:t>15__,2</a:t>
            </a:r>
          </a:p>
          <a:p>
            <a:pPr marL="0" indent="0">
              <a:buNone/>
            </a:pPr>
            <a:r>
              <a:rPr lang="cs-CZ" dirty="0" smtClean="0">
                <a:ea typeface="Arial Unicode MS"/>
                <a:cs typeface="Arial Unicode MS"/>
              </a:rPr>
              <a:t>0,__19		</a:t>
            </a:r>
            <a:r>
              <a:rPr lang="cs-CZ" dirty="0" smtClean="0">
                <a:latin typeface="Arial Unicode MS"/>
                <a:ea typeface="Arial Unicode MS"/>
                <a:cs typeface="Arial Unicode MS"/>
              </a:rPr>
              <a:t>&lt; </a:t>
            </a:r>
            <a:r>
              <a:rPr lang="cs-CZ" dirty="0" smtClean="0"/>
              <a:t>	0,__1__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412776"/>
            <a:ext cx="4038600" cy="4968552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dirty="0" smtClean="0">
                <a:ea typeface="Arial Unicode MS" pitchFamily="34" charset="-128"/>
                <a:cs typeface="Arial Unicode MS" pitchFamily="34" charset="-128"/>
              </a:rPr>
              <a:t>ZAOKROUHLI</a:t>
            </a: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:</a:t>
            </a:r>
          </a:p>
          <a:p>
            <a:pPr marL="0" indent="0" algn="ctr">
              <a:buNone/>
            </a:pPr>
            <a:r>
              <a:rPr lang="cs-CZ" b="1" i="1" dirty="0" smtClean="0">
                <a:ea typeface="Arial Unicode MS" pitchFamily="34" charset="-128"/>
                <a:cs typeface="Arial Unicode MS" pitchFamily="34" charset="-128"/>
              </a:rPr>
              <a:t>na setiny</a:t>
            </a:r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4,359 ≐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0,0278 ≐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0,0013 ≐</a:t>
            </a:r>
            <a:endParaRPr lang="cs-CZ" dirty="0" smtClean="0"/>
          </a:p>
          <a:p>
            <a:pPr marL="0" indent="0" algn="ctr">
              <a:buNone/>
            </a:pPr>
            <a:r>
              <a:rPr lang="cs-CZ" b="1" i="1" dirty="0" smtClean="0">
                <a:ea typeface="Arial Unicode MS" pitchFamily="34" charset="-128"/>
                <a:cs typeface="Arial Unicode MS" pitchFamily="34" charset="-128"/>
              </a:rPr>
              <a:t>na desetiny</a:t>
            </a:r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5,23 ≐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72,98 ≐</a:t>
            </a:r>
            <a:endParaRPr lang="cs-CZ" dirty="0" smtClean="0"/>
          </a:p>
          <a:p>
            <a:pPr marL="0" indent="0" algn="ctr">
              <a:buNone/>
            </a:pPr>
            <a:r>
              <a:rPr lang="cs-CZ" b="1" i="1" dirty="0" smtClean="0">
                <a:ea typeface="Arial Unicode MS" pitchFamily="34" charset="-128"/>
                <a:cs typeface="Arial Unicode MS" pitchFamily="34" charset="-128"/>
              </a:rPr>
              <a:t>na stovky</a:t>
            </a:r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47 850,6 ≐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384,2 ≐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91,5 ≐</a:t>
            </a:r>
            <a:endParaRPr lang="cs-CZ" dirty="0"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6816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2200" dirty="0"/>
              <a:t>Pracovní list:</a:t>
            </a:r>
            <a:r>
              <a:rPr lang="cs-CZ" dirty="0"/>
              <a:t> </a:t>
            </a:r>
            <a:r>
              <a:rPr lang="cs-CZ" b="1" dirty="0" smtClean="0"/>
              <a:t>POROVNEJ A ZAOKROUHLI </a:t>
            </a:r>
            <a:r>
              <a:rPr lang="cs-CZ" dirty="0" smtClean="0"/>
              <a:t>- 			výsledky</a:t>
            </a:r>
            <a:r>
              <a:rPr lang="cs-CZ" sz="2000" dirty="0" smtClean="0"/>
              <a:t> 			            IA tabule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496855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DOPLŇ ZNAK NEROVNOSTI</a:t>
            </a:r>
            <a:r>
              <a:rPr lang="cs-CZ" dirty="0" smtClean="0"/>
              <a:t>:</a:t>
            </a:r>
          </a:p>
          <a:p>
            <a:pPr marL="0" indent="0" algn="ctr">
              <a:buNone/>
            </a:pPr>
            <a:r>
              <a:rPr lang="cs-CZ" dirty="0" smtClean="0"/>
              <a:t>77,96	    </a:t>
            </a:r>
            <a:r>
              <a:rPr lang="cs-CZ" b="1" dirty="0" smtClean="0">
                <a:solidFill>
                  <a:srgbClr val="FF0000"/>
                </a:solidFill>
                <a:latin typeface="Arial Unicode MS"/>
                <a:ea typeface="Arial Unicode MS"/>
                <a:cs typeface="Arial Unicode MS"/>
              </a:rPr>
              <a:t>&lt;</a:t>
            </a:r>
            <a:r>
              <a:rPr lang="cs-CZ" dirty="0" smtClean="0">
                <a:latin typeface="Arial Unicode MS"/>
                <a:ea typeface="Arial Unicode MS"/>
                <a:cs typeface="Arial Unicode MS"/>
              </a:rPr>
              <a:t> </a:t>
            </a:r>
            <a:r>
              <a:rPr lang="cs-CZ" dirty="0" smtClean="0"/>
              <a:t>	89,76</a:t>
            </a:r>
          </a:p>
          <a:p>
            <a:pPr marL="0" indent="0" algn="ctr">
              <a:buNone/>
            </a:pPr>
            <a:r>
              <a:rPr lang="cs-CZ" dirty="0" smtClean="0"/>
              <a:t>115,3	</a:t>
            </a:r>
            <a:r>
              <a:rPr lang="cs-CZ" dirty="0">
                <a:latin typeface="Arial Unicode MS"/>
                <a:ea typeface="Arial Unicode MS"/>
                <a:cs typeface="Arial Unicode MS"/>
              </a:rPr>
              <a:t> </a:t>
            </a:r>
            <a:r>
              <a:rPr lang="cs-CZ" dirty="0" smtClean="0">
                <a:latin typeface="Arial Unicode MS"/>
                <a:ea typeface="Arial Unicode MS"/>
                <a:cs typeface="Arial Unicode MS"/>
              </a:rPr>
              <a:t>  </a:t>
            </a:r>
            <a:r>
              <a:rPr lang="cs-CZ" b="1" dirty="0" smtClean="0">
                <a:solidFill>
                  <a:srgbClr val="FF0000"/>
                </a:solidFill>
                <a:latin typeface="Arial Unicode MS"/>
                <a:ea typeface="Arial Unicode MS"/>
                <a:cs typeface="Arial Unicode MS"/>
              </a:rPr>
              <a:t>&gt;</a:t>
            </a:r>
            <a:r>
              <a:rPr lang="cs-CZ" dirty="0" smtClean="0">
                <a:latin typeface="Arial Unicode MS"/>
                <a:ea typeface="Arial Unicode MS"/>
                <a:cs typeface="Arial Unicode MS"/>
              </a:rPr>
              <a:t> </a:t>
            </a:r>
            <a:r>
              <a:rPr lang="cs-CZ" dirty="0" smtClean="0"/>
              <a:t>	11,53</a:t>
            </a:r>
          </a:p>
          <a:p>
            <a:pPr marL="0" indent="0" algn="ctr">
              <a:buNone/>
            </a:pPr>
            <a:r>
              <a:rPr lang="cs-CZ" dirty="0" smtClean="0"/>
              <a:t>0,428	</a:t>
            </a:r>
            <a:r>
              <a:rPr lang="cs-CZ" dirty="0">
                <a:latin typeface="Arial Unicode MS"/>
                <a:ea typeface="Arial Unicode MS"/>
                <a:cs typeface="Arial Unicode MS"/>
              </a:rPr>
              <a:t> </a:t>
            </a:r>
            <a:r>
              <a:rPr lang="cs-CZ" dirty="0" smtClean="0">
                <a:latin typeface="Arial Unicode MS"/>
                <a:ea typeface="Arial Unicode MS"/>
                <a:cs typeface="Arial Unicode MS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 Unicode MS"/>
                <a:ea typeface="Arial Unicode MS"/>
                <a:cs typeface="Arial Unicode MS"/>
              </a:rPr>
              <a:t>&lt;</a:t>
            </a:r>
            <a:r>
              <a:rPr lang="cs-CZ" dirty="0" smtClean="0">
                <a:latin typeface="Arial Unicode MS"/>
                <a:ea typeface="Arial Unicode MS"/>
                <a:cs typeface="Arial Unicode MS"/>
              </a:rPr>
              <a:t> </a:t>
            </a:r>
            <a:r>
              <a:rPr lang="cs-CZ" dirty="0" smtClean="0"/>
              <a:t>	0,43</a:t>
            </a:r>
          </a:p>
          <a:p>
            <a:pPr marL="0" indent="0" algn="ctr">
              <a:buNone/>
            </a:pPr>
            <a:r>
              <a:rPr lang="cs-CZ" dirty="0" smtClean="0"/>
              <a:t>1,205	</a:t>
            </a:r>
            <a:r>
              <a:rPr lang="cs-CZ" dirty="0">
                <a:latin typeface="Arial Unicode MS"/>
                <a:ea typeface="Arial Unicode MS"/>
                <a:cs typeface="Arial Unicode MS"/>
              </a:rPr>
              <a:t> </a:t>
            </a:r>
            <a:r>
              <a:rPr lang="cs-CZ" dirty="0" smtClean="0">
                <a:latin typeface="Arial Unicode MS"/>
                <a:ea typeface="Arial Unicode MS"/>
                <a:cs typeface="Arial Unicode MS"/>
              </a:rPr>
              <a:t>  </a:t>
            </a:r>
            <a:r>
              <a:rPr lang="cs-CZ" b="1" dirty="0" smtClean="0">
                <a:solidFill>
                  <a:srgbClr val="FF0000"/>
                </a:solidFill>
                <a:latin typeface="Arial Unicode MS"/>
                <a:ea typeface="Arial Unicode MS"/>
                <a:cs typeface="Arial Unicode MS"/>
              </a:rPr>
              <a:t>&gt;</a:t>
            </a:r>
            <a:r>
              <a:rPr lang="cs-CZ" dirty="0" smtClean="0">
                <a:latin typeface="Arial Unicode MS"/>
                <a:ea typeface="Arial Unicode MS"/>
                <a:cs typeface="Arial Unicode MS"/>
              </a:rPr>
              <a:t> </a:t>
            </a:r>
            <a:r>
              <a:rPr lang="cs-CZ" dirty="0" smtClean="0"/>
              <a:t>	1,025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u="sng" dirty="0" smtClean="0"/>
              <a:t>DOPLŇ ČÍSLICI, ABY PLATILO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58,9__		</a:t>
            </a:r>
            <a:r>
              <a:rPr lang="cs-CZ" dirty="0" smtClean="0">
                <a:latin typeface="Arial Unicode MS"/>
                <a:ea typeface="Arial Unicode MS"/>
                <a:cs typeface="Arial Unicode MS"/>
              </a:rPr>
              <a:t>&lt;	</a:t>
            </a:r>
            <a:r>
              <a:rPr lang="cs-CZ" dirty="0" smtClean="0">
                <a:ea typeface="Arial Unicode MS"/>
                <a:cs typeface="Arial Unicode MS"/>
              </a:rPr>
              <a:t>58,9__</a:t>
            </a:r>
          </a:p>
          <a:p>
            <a:pPr marL="0" indent="0">
              <a:buNone/>
            </a:pPr>
            <a:r>
              <a:rPr lang="cs-CZ" dirty="0" smtClean="0">
                <a:ea typeface="Arial Unicode MS"/>
                <a:cs typeface="Arial Unicode MS"/>
              </a:rPr>
              <a:t>1__7,6		</a:t>
            </a:r>
            <a:r>
              <a:rPr lang="cs-CZ" dirty="0" smtClean="0">
                <a:latin typeface="Arial Unicode MS"/>
                <a:ea typeface="Arial Unicode MS"/>
                <a:cs typeface="Arial Unicode MS"/>
              </a:rPr>
              <a:t>&gt;	</a:t>
            </a:r>
            <a:r>
              <a:rPr lang="cs-CZ" dirty="0" smtClean="0">
                <a:ea typeface="Arial Unicode MS"/>
                <a:cs typeface="Arial Unicode MS"/>
              </a:rPr>
              <a:t>15__,2</a:t>
            </a:r>
          </a:p>
          <a:p>
            <a:pPr marL="0" indent="0">
              <a:buNone/>
            </a:pPr>
            <a:r>
              <a:rPr lang="cs-CZ" dirty="0" smtClean="0">
                <a:ea typeface="Arial Unicode MS"/>
                <a:cs typeface="Arial Unicode MS"/>
              </a:rPr>
              <a:t>0,__19		</a:t>
            </a:r>
            <a:r>
              <a:rPr lang="cs-CZ" dirty="0" smtClean="0">
                <a:latin typeface="Arial Unicode MS"/>
                <a:ea typeface="Arial Unicode MS"/>
                <a:cs typeface="Arial Unicode MS"/>
              </a:rPr>
              <a:t>&lt; </a:t>
            </a:r>
            <a:r>
              <a:rPr lang="cs-CZ" dirty="0" smtClean="0"/>
              <a:t>	0,__1__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968552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dirty="0" smtClean="0">
                <a:ea typeface="Arial Unicode MS" pitchFamily="34" charset="-128"/>
                <a:cs typeface="Arial Unicode MS" pitchFamily="34" charset="-128"/>
              </a:rPr>
              <a:t>ZAOKROUHLI</a:t>
            </a: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:</a:t>
            </a:r>
          </a:p>
          <a:p>
            <a:pPr marL="0" indent="0" algn="ctr">
              <a:buNone/>
            </a:pPr>
            <a:r>
              <a:rPr lang="cs-CZ" b="1" i="1" dirty="0" smtClean="0">
                <a:ea typeface="Arial Unicode MS" pitchFamily="34" charset="-128"/>
                <a:cs typeface="Arial Unicode MS" pitchFamily="34" charset="-128"/>
              </a:rPr>
              <a:t>na setiny</a:t>
            </a:r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4,359 ≐ 4,360 = </a:t>
            </a:r>
            <a:r>
              <a:rPr lang="cs-CZ" b="1" dirty="0" smtClean="0">
                <a:solidFill>
                  <a:srgbClr val="FF0000"/>
                </a:solidFill>
                <a:ea typeface="Arial Unicode MS" pitchFamily="34" charset="-128"/>
                <a:cs typeface="Arial Unicode MS" pitchFamily="34" charset="-128"/>
              </a:rPr>
              <a:t>4,36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0,0278 ≐ 0,0300 = </a:t>
            </a:r>
            <a:r>
              <a:rPr lang="cs-CZ" b="1" dirty="0" smtClean="0">
                <a:solidFill>
                  <a:srgbClr val="FF0000"/>
                </a:solidFill>
                <a:ea typeface="Arial Unicode MS" pitchFamily="34" charset="-128"/>
                <a:cs typeface="Arial Unicode MS" pitchFamily="34" charset="-128"/>
              </a:rPr>
              <a:t>0,03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0,0013 ≐ 0,0000 = </a:t>
            </a:r>
            <a:r>
              <a:rPr lang="cs-CZ" b="1" dirty="0" smtClean="0">
                <a:solidFill>
                  <a:srgbClr val="FF0000"/>
                </a:solidFill>
                <a:ea typeface="Arial Unicode MS" pitchFamily="34" charset="-128"/>
                <a:cs typeface="Arial Unicode MS" pitchFamily="34" charset="-128"/>
              </a:rPr>
              <a:t>0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i="1" dirty="0" smtClean="0">
                <a:ea typeface="Arial Unicode MS" pitchFamily="34" charset="-128"/>
                <a:cs typeface="Arial Unicode MS" pitchFamily="34" charset="-128"/>
              </a:rPr>
              <a:t>na desetiny</a:t>
            </a:r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5,23 ≐ 5,20 = </a:t>
            </a:r>
            <a:r>
              <a:rPr lang="cs-CZ" b="1" dirty="0" smtClean="0">
                <a:solidFill>
                  <a:srgbClr val="FF0000"/>
                </a:solidFill>
                <a:ea typeface="Arial Unicode MS" pitchFamily="34" charset="-128"/>
                <a:cs typeface="Arial Unicode MS" pitchFamily="34" charset="-128"/>
              </a:rPr>
              <a:t>5,2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72,98 ≐ 73,00 = </a:t>
            </a:r>
            <a:r>
              <a:rPr lang="cs-CZ" b="1" dirty="0" smtClean="0">
                <a:solidFill>
                  <a:srgbClr val="FF0000"/>
                </a:solidFill>
                <a:ea typeface="Arial Unicode MS" pitchFamily="34" charset="-128"/>
                <a:cs typeface="Arial Unicode MS" pitchFamily="34" charset="-128"/>
              </a:rPr>
              <a:t>73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i="1" dirty="0" smtClean="0">
                <a:ea typeface="Arial Unicode MS" pitchFamily="34" charset="-128"/>
                <a:cs typeface="Arial Unicode MS" pitchFamily="34" charset="-128"/>
              </a:rPr>
              <a:t>na stovky</a:t>
            </a:r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47 850,6 ≐ </a:t>
            </a:r>
            <a:r>
              <a:rPr lang="cs-CZ" b="1" dirty="0" smtClean="0">
                <a:solidFill>
                  <a:srgbClr val="FF0000"/>
                </a:solidFill>
                <a:ea typeface="Arial Unicode MS" pitchFamily="34" charset="-128"/>
                <a:cs typeface="Arial Unicode MS" pitchFamily="34" charset="-128"/>
              </a:rPr>
              <a:t>47 900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384,2 ≐ </a:t>
            </a:r>
            <a:r>
              <a:rPr lang="cs-CZ" b="1" dirty="0" smtClean="0">
                <a:solidFill>
                  <a:srgbClr val="FF0000"/>
                </a:solidFill>
                <a:ea typeface="Arial Unicode MS" pitchFamily="34" charset="-128"/>
                <a:cs typeface="Arial Unicode MS" pitchFamily="34" charset="-128"/>
              </a:rPr>
              <a:t>400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91,5 ≐ </a:t>
            </a:r>
            <a:r>
              <a:rPr lang="cs-CZ" b="1" dirty="0" smtClean="0">
                <a:solidFill>
                  <a:srgbClr val="FF0000"/>
                </a:solidFill>
                <a:ea typeface="Arial Unicode MS" pitchFamily="34" charset="-128"/>
                <a:cs typeface="Arial Unicode MS" pitchFamily="34" charset="-128"/>
              </a:rPr>
              <a:t>100</a:t>
            </a:r>
            <a:endParaRPr lang="cs-CZ" b="1" dirty="0">
              <a:solidFill>
                <a:srgbClr val="FF0000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49110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/>
              <a:t>ZDROJE </a:t>
            </a:r>
            <a:r>
              <a:rPr lang="en-US" sz="4000" dirty="0"/>
              <a:t>[on line] </a:t>
            </a:r>
            <a:r>
              <a:rPr lang="cs-CZ" sz="4000" dirty="0"/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Archiv autora </a:t>
            </a:r>
          </a:p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4118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1326</TotalTime>
  <Words>388</Words>
  <Application>Microsoft Office PowerPoint</Application>
  <PresentationFormat>Předvádění na obrazovce (4:3)</PresentationFormat>
  <Paragraphs>108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PILOTÁŽ  (doporučení – upozornění – zpětná vazba)</vt:lpstr>
      <vt:lpstr>Pracovní úkol:       ČÍSELNÁ OSA                                 IA tabule</vt:lpstr>
      <vt:lpstr>POROVNÁVÁNÍ DES. ČÍSEL</vt:lpstr>
      <vt:lpstr>ZAOKROUHLOVÁNÍ DES. ČÍSEL</vt:lpstr>
      <vt:lpstr>Pracovní list: POROVNEJ A ZAOKROUHLI                     tisk pro žáka nebo IA tabule</vt:lpstr>
      <vt:lpstr>Pracovní list: POROVNEJ A ZAOKROUHLI -    výsledky                IA tabule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21</cp:revision>
  <dcterms:created xsi:type="dcterms:W3CDTF">2013-02-22T15:24:03Z</dcterms:created>
  <dcterms:modified xsi:type="dcterms:W3CDTF">2013-04-09T18:20:04Z</dcterms:modified>
</cp:coreProperties>
</file>