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3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392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550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825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305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242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13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583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773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49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49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771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89FBC-0E4B-4704-8CFF-57AE4A67F9E7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422E3-8AEA-4F10-8758-42F7CC1D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931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71600" y="1413866"/>
            <a:ext cx="7222194" cy="4955203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DESETINNÁ ČÍSLA </a:t>
            </a:r>
            <a:r>
              <a:rPr lang="cs-CZ" b="1" dirty="0" smtClean="0"/>
              <a:t>(sčítání, odčítání)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15. 9. 2012</a:t>
            </a:r>
            <a:endParaRPr lang="cs-CZ" b="1" dirty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VY_32_INOVACE_42_SH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6" name="Zástupný symbol pro obsah 4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5040313"/>
          </a:xfrm>
          <a:ln w="28575">
            <a:solidFill>
              <a:srgbClr val="C00000"/>
            </a:solidFill>
          </a:ln>
        </p:spPr>
        <p:txBody>
          <a:bodyPr>
            <a:normAutofit fontScale="85000"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DESETINNÁ ČÍSLA (sčítání, odčítání)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Aplikovat pravidla sčítání a odčítání přirozených čísel na čísla desetinná. 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 - SČÍTEJ A ODČÍTEJ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desetinné číslo, sčítání, odčítání 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</a:t>
            </a:r>
            <a:r>
              <a:rPr lang="cs-CZ" dirty="0" smtClean="0"/>
              <a:t>tématu, pracovní </a:t>
            </a:r>
            <a:r>
              <a:rPr lang="cs-CZ" dirty="0"/>
              <a:t>list s </a:t>
            </a:r>
            <a:r>
              <a:rPr lang="cs-CZ" dirty="0" smtClean="0"/>
              <a:t>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973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07375" cy="4248150"/>
          </a:xfrm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</a:t>
            </a:r>
            <a:r>
              <a:rPr lang="cs-CZ" dirty="0" smtClean="0"/>
              <a:t>snímek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702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SČÍTÁNÍ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08912" cy="5145435"/>
          </a:xfr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POD SEBOU</a:t>
            </a:r>
          </a:p>
          <a:p>
            <a:r>
              <a:rPr lang="cs-CZ" dirty="0" smtClean="0"/>
              <a:t>stejné řády pod sebou  </a:t>
            </a:r>
            <a:r>
              <a:rPr lang="cs-CZ" dirty="0" smtClean="0">
                <a:latin typeface="Arial Unicode MS"/>
                <a:ea typeface="Arial Unicode MS"/>
                <a:cs typeface="Arial Unicode MS"/>
              </a:rPr>
              <a:t>=&gt;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des. čárka pod sebou (i v součtu)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	  </a:t>
            </a:r>
            <a:r>
              <a:rPr lang="cs-CZ" b="1" dirty="0" smtClean="0">
                <a:solidFill>
                  <a:schemeClr val="accent6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5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8</a:t>
            </a:r>
            <a:r>
              <a:rPr lang="cs-CZ" b="1" dirty="0" smtClean="0">
                <a:solidFill>
                  <a:srgbClr val="00B0F0"/>
                </a:solidFill>
              </a:rPr>
              <a:t>6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>
                <a:solidFill>
                  <a:srgbClr val="7030A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4</a:t>
            </a:r>
            <a:r>
              <a:rPr lang="cs-CZ" b="1" dirty="0" smtClean="0">
                <a:solidFill>
                  <a:srgbClr val="00B0F0"/>
                </a:solidFill>
              </a:rPr>
              <a:t>7</a:t>
            </a:r>
            <a:r>
              <a:rPr lang="cs-CZ" b="1" dirty="0" smtClean="0">
                <a:solidFill>
                  <a:schemeClr val="accent2"/>
                </a:solidFill>
              </a:rPr>
              <a:t>8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u="sng" dirty="0" smtClean="0">
                <a:solidFill>
                  <a:srgbClr val="00B050"/>
                </a:solidFill>
              </a:rPr>
              <a:t>1</a:t>
            </a:r>
            <a:r>
              <a:rPr lang="cs-CZ" b="1" u="sng" dirty="0" smtClean="0">
                <a:solidFill>
                  <a:schemeClr val="accent6"/>
                </a:solidFill>
              </a:rPr>
              <a:t>2</a:t>
            </a:r>
            <a:r>
              <a:rPr lang="cs-CZ" b="1" u="sng" dirty="0" smtClean="0">
                <a:solidFill>
                  <a:srgbClr val="7030A0"/>
                </a:solidFill>
              </a:rPr>
              <a:t>0</a:t>
            </a:r>
            <a:r>
              <a:rPr lang="cs-CZ" b="1" u="sng" dirty="0" smtClean="0">
                <a:solidFill>
                  <a:srgbClr val="FF0000"/>
                </a:solidFill>
              </a:rPr>
              <a:t>,</a:t>
            </a:r>
            <a:r>
              <a:rPr lang="cs-CZ" b="1" u="sng" dirty="0" smtClean="0">
                <a:solidFill>
                  <a:schemeClr val="bg2">
                    <a:lumMod val="50000"/>
                  </a:schemeClr>
                </a:solidFill>
              </a:rPr>
              <a:t>3</a:t>
            </a:r>
            <a:r>
              <a:rPr lang="cs-CZ" b="1" u="sng" dirty="0" smtClean="0"/>
              <a:t>__    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B050"/>
                </a:solidFill>
              </a:rPr>
              <a:t>1</a:t>
            </a:r>
            <a:r>
              <a:rPr lang="cs-CZ" b="1" dirty="0" smtClean="0">
                <a:solidFill>
                  <a:schemeClr val="accent6"/>
                </a:solidFill>
              </a:rPr>
              <a:t>6</a:t>
            </a:r>
            <a:r>
              <a:rPr lang="cs-CZ" b="1" dirty="0" smtClean="0">
                <a:solidFill>
                  <a:srgbClr val="7030A0"/>
                </a:solidFill>
              </a:rPr>
              <a:t>8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6</a:t>
            </a:r>
            <a:r>
              <a:rPr lang="cs-CZ" b="1" dirty="0" smtClean="0">
                <a:solidFill>
                  <a:srgbClr val="00B0F0"/>
                </a:solidFill>
              </a:rPr>
              <a:t>3</a:t>
            </a:r>
            <a:r>
              <a:rPr lang="cs-CZ" b="1" dirty="0" smtClean="0">
                <a:solidFill>
                  <a:schemeClr val="accent2"/>
                </a:solidFill>
              </a:rPr>
              <a:t>8</a:t>
            </a:r>
          </a:p>
          <a:p>
            <a:pPr marL="0" indent="0">
              <a:buNone/>
            </a:pPr>
            <a:r>
              <a:rPr lang="cs-CZ" b="1" dirty="0" smtClean="0"/>
              <a:t>VEDLE SEBE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stejné řády se stejnými (doplnění nul),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 součtu </a:t>
            </a:r>
            <a:b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konce (zápis des. čárky)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14,6 + 0,593 + 5,78 = 14,6</a:t>
            </a:r>
            <a:r>
              <a:rPr lang="cs-CZ" dirty="0" smtClean="0">
                <a:solidFill>
                  <a:srgbClr val="FF0000"/>
                </a:solidFill>
              </a:rPr>
              <a:t>00</a:t>
            </a:r>
            <a:r>
              <a:rPr lang="cs-CZ" dirty="0" smtClean="0"/>
              <a:t> + 0,593 + 5,78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  <a:r>
              <a:rPr lang="cs-CZ" dirty="0" smtClean="0"/>
              <a:t> =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b="1" dirty="0" smtClean="0">
                <a:solidFill>
                  <a:schemeClr val="accent6"/>
                </a:solidFill>
              </a:rPr>
              <a:t>1</a:t>
            </a:r>
            <a:r>
              <a:rPr lang="cs-CZ" b="1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6</a:t>
            </a:r>
            <a:r>
              <a:rPr lang="cs-CZ" b="1" dirty="0" smtClean="0">
                <a:solidFill>
                  <a:srgbClr val="00B0F0"/>
                </a:solidFill>
              </a:rPr>
              <a:t>0</a:t>
            </a:r>
            <a:r>
              <a:rPr lang="cs-CZ" b="1" dirty="0" smtClean="0">
                <a:solidFill>
                  <a:schemeClr val="accent2"/>
                </a:solidFill>
              </a:rPr>
              <a:t>0</a:t>
            </a:r>
            <a:r>
              <a:rPr lang="cs-CZ" b="1" dirty="0" smtClean="0"/>
              <a:t> + </a:t>
            </a:r>
            <a:r>
              <a:rPr lang="cs-CZ" b="1" dirty="0" smtClean="0">
                <a:solidFill>
                  <a:srgbClr val="7030A0"/>
                </a:solidFill>
              </a:rPr>
              <a:t>0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5</a:t>
            </a:r>
            <a:r>
              <a:rPr lang="cs-CZ" b="1" dirty="0" smtClean="0">
                <a:solidFill>
                  <a:srgbClr val="00B0F0"/>
                </a:solidFill>
              </a:rPr>
              <a:t>9</a:t>
            </a:r>
            <a:r>
              <a:rPr lang="cs-CZ" b="1" dirty="0" smtClean="0">
                <a:solidFill>
                  <a:schemeClr val="accent2"/>
                </a:solidFill>
              </a:rPr>
              <a:t>3</a:t>
            </a:r>
            <a:r>
              <a:rPr lang="cs-CZ" b="1" dirty="0" smtClean="0"/>
              <a:t> + </a:t>
            </a:r>
            <a:r>
              <a:rPr lang="cs-CZ" b="1" dirty="0" smtClean="0">
                <a:solidFill>
                  <a:srgbClr val="7030A0"/>
                </a:solidFill>
              </a:rPr>
              <a:t>5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7</a:t>
            </a:r>
            <a:r>
              <a:rPr lang="cs-CZ" b="1" dirty="0" smtClean="0">
                <a:solidFill>
                  <a:srgbClr val="00B0F0"/>
                </a:solidFill>
              </a:rPr>
              <a:t>8</a:t>
            </a:r>
            <a:r>
              <a:rPr lang="cs-CZ" b="1" dirty="0" smtClean="0">
                <a:solidFill>
                  <a:schemeClr val="accent2"/>
                </a:solidFill>
              </a:rPr>
              <a:t>0</a:t>
            </a:r>
            <a:r>
              <a:rPr lang="cs-CZ" b="1" dirty="0" smtClean="0"/>
              <a:t> = </a:t>
            </a:r>
            <a:r>
              <a:rPr lang="cs-CZ" b="1" dirty="0" smtClean="0">
                <a:solidFill>
                  <a:schemeClr val="accent6"/>
                </a:solidFill>
              </a:rPr>
              <a:t>2</a:t>
            </a:r>
            <a:r>
              <a:rPr lang="cs-CZ" b="1" dirty="0" smtClean="0">
                <a:solidFill>
                  <a:srgbClr val="7030A0"/>
                </a:solidFill>
              </a:rPr>
              <a:t>0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9</a:t>
            </a:r>
            <a:r>
              <a:rPr lang="cs-CZ" b="1" dirty="0" smtClean="0">
                <a:solidFill>
                  <a:srgbClr val="00B0F0"/>
                </a:solidFill>
              </a:rPr>
              <a:t>7</a:t>
            </a:r>
            <a:r>
              <a:rPr lang="cs-CZ" b="1" dirty="0" smtClean="0">
                <a:solidFill>
                  <a:schemeClr val="accent2"/>
                </a:solidFill>
              </a:rPr>
              <a:t>3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4283968" y="5941105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35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3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ODČÍTÁNÍ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  <a:ln w="28575">
            <a:solidFill>
              <a:schemeClr val="accent3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POD SEBOU</a:t>
            </a:r>
          </a:p>
          <a:p>
            <a:r>
              <a:rPr lang="cs-CZ" dirty="0"/>
              <a:t>stejné řády pod sebou  </a:t>
            </a:r>
            <a:r>
              <a:rPr lang="cs-CZ" dirty="0">
                <a:latin typeface="Arial Unicode MS"/>
                <a:ea typeface="Arial Unicode MS"/>
                <a:cs typeface="Arial Unicode MS"/>
              </a:rPr>
              <a:t>=&gt;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des. čárka pod sebou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rozdílu) – doplnění nul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	36,25			476,1       ←00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u="sng" dirty="0" smtClean="0"/>
              <a:t>- 7,3  </a:t>
            </a:r>
            <a:r>
              <a:rPr lang="cs-CZ" dirty="0" smtClean="0"/>
              <a:t>  ←0		</a:t>
            </a:r>
            <a:r>
              <a:rPr lang="cs-CZ" u="sng" dirty="0" smtClean="0"/>
              <a:t>-   5,264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28,95			470,836</a:t>
            </a:r>
          </a:p>
          <a:p>
            <a:pPr marL="0" indent="0">
              <a:buNone/>
            </a:pPr>
            <a:r>
              <a:rPr lang="cs-CZ" b="1" dirty="0" smtClean="0"/>
              <a:t>VEDLE SEBE</a:t>
            </a:r>
          </a:p>
          <a:p>
            <a:r>
              <a:rPr lang="cs-CZ" dirty="0"/>
              <a:t>stejné řády se stejnými (doplnění nul), 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rozdílu 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konce (zápis des. čárky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dirty="0" smtClean="0"/>
              <a:t>248 – 72,36 = 248,00 – 72,36 = 175,64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6372200" y="5949280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19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Pracovní list:     </a:t>
            </a:r>
            <a:r>
              <a:rPr lang="cs-CZ" b="1" dirty="0" smtClean="0"/>
              <a:t>SČÍTEJ A ODČÍTEJ</a:t>
            </a:r>
            <a:r>
              <a:rPr lang="cs-CZ" sz="2200" dirty="0" smtClean="0"/>
              <a:t>                        </a:t>
            </a:r>
            <a:r>
              <a:rPr lang="cs-CZ" sz="2700" dirty="0" smtClean="0"/>
              <a:t>IA tabule</a:t>
            </a:r>
            <a:endParaRPr lang="cs-CZ" sz="27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514543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ZPAMĚTI</a:t>
            </a:r>
          </a:p>
          <a:p>
            <a:pPr marL="0" indent="0">
              <a:buNone/>
            </a:pPr>
            <a:r>
              <a:rPr lang="cs-CZ" dirty="0" smtClean="0"/>
              <a:t>1,2 + 0,6 + 4,5 = </a:t>
            </a:r>
          </a:p>
          <a:p>
            <a:pPr marL="0" indent="0">
              <a:buNone/>
            </a:pPr>
            <a:r>
              <a:rPr lang="cs-CZ" dirty="0" smtClean="0"/>
              <a:t>56 + 11,7 = </a:t>
            </a:r>
          </a:p>
          <a:p>
            <a:pPr marL="0" indent="0">
              <a:buNone/>
            </a:pPr>
            <a:r>
              <a:rPr lang="cs-CZ" dirty="0" smtClean="0"/>
              <a:t>28,6 – 4,1 = </a:t>
            </a:r>
          </a:p>
          <a:p>
            <a:pPr marL="0" indent="0">
              <a:buNone/>
            </a:pPr>
            <a:r>
              <a:rPr lang="cs-CZ" dirty="0" smtClean="0"/>
              <a:t>15 – 6,4 = </a:t>
            </a:r>
          </a:p>
          <a:p>
            <a:pPr marL="0" indent="0">
              <a:buNone/>
            </a:pPr>
            <a:r>
              <a:rPr lang="cs-CZ" dirty="0" smtClean="0"/>
              <a:t>37,2 – 5, 8 = 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VEDLE SEBE</a:t>
            </a:r>
          </a:p>
          <a:p>
            <a:pPr marL="0" indent="0">
              <a:buNone/>
            </a:pPr>
            <a:r>
              <a:rPr lang="cs-CZ" dirty="0" smtClean="0"/>
              <a:t>45 602,3 + 569,47 = </a:t>
            </a:r>
          </a:p>
          <a:p>
            <a:pPr marL="0" indent="0">
              <a:buNone/>
            </a:pPr>
            <a:r>
              <a:rPr lang="cs-CZ" dirty="0" smtClean="0"/>
              <a:t>3 524,471 – 92,43 =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1124744"/>
            <a:ext cx="4038600" cy="514543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POD SEBOU</a:t>
            </a:r>
          </a:p>
          <a:p>
            <a:pPr marL="0" indent="0" algn="ctr">
              <a:buNone/>
            </a:pPr>
            <a:r>
              <a:rPr lang="cs-CZ" dirty="0" smtClean="0"/>
              <a:t>zapiš správně pod sebe:</a:t>
            </a:r>
          </a:p>
          <a:p>
            <a:pPr marL="0" indent="0">
              <a:buNone/>
            </a:pPr>
            <a:r>
              <a:rPr lang="cs-CZ" dirty="0" smtClean="0"/>
              <a:t>  51,4</a:t>
            </a:r>
          </a:p>
          <a:p>
            <a:pPr marL="0" indent="0">
              <a:buNone/>
            </a:pPr>
            <a:r>
              <a:rPr lang="cs-CZ" dirty="0" smtClean="0"/>
              <a:t>  0,658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u="sng" dirty="0" smtClean="0"/>
              <a:t>208,06</a:t>
            </a:r>
            <a:r>
              <a:rPr lang="cs-CZ" dirty="0" smtClean="0"/>
              <a:t>	</a:t>
            </a:r>
            <a:r>
              <a:rPr lang="cs-CZ" u="sng" dirty="0" smtClean="0"/>
              <a:t>                </a:t>
            </a:r>
          </a:p>
          <a:p>
            <a:pPr marL="0" indent="0">
              <a:buNone/>
            </a:pPr>
            <a:endParaRPr lang="cs-CZ" u="sng" dirty="0"/>
          </a:p>
          <a:p>
            <a:pPr marL="0" indent="0" algn="ctr">
              <a:buNone/>
            </a:pPr>
            <a:r>
              <a:rPr lang="cs-CZ" dirty="0" smtClean="0"/>
              <a:t>doplň chybějící číslice: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35</a:t>
            </a:r>
            <a:r>
              <a:rPr lang="cs-CZ" dirty="0"/>
              <a:t>*,4</a:t>
            </a:r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u="sng" dirty="0"/>
              <a:t>-   57,*5 </a:t>
            </a:r>
          </a:p>
          <a:p>
            <a:pPr marL="0" indent="0">
              <a:buNone/>
            </a:pPr>
            <a:r>
              <a:rPr lang="cs-CZ" dirty="0"/>
              <a:t>      3*1,25</a:t>
            </a: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1026" name="Picture 2" descr="C:\Users\ZS SLOVAN\AppData\Local\Microsoft\Windows\Temporary Internet Files\Content.IE5\532LQ6TG\MC9004344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80728"/>
            <a:ext cx="936625" cy="981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54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Pracovní list:   </a:t>
            </a:r>
            <a:r>
              <a:rPr lang="cs-CZ" b="1" dirty="0" smtClean="0"/>
              <a:t>SČÍTEJ A ODČÍTEJ </a:t>
            </a:r>
            <a:r>
              <a:rPr lang="cs-CZ" dirty="0" smtClean="0"/>
              <a:t>- výsledky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196752"/>
            <a:ext cx="4038600" cy="514543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ZPAMĚTI</a:t>
            </a:r>
          </a:p>
          <a:p>
            <a:pPr marL="0" indent="0">
              <a:buNone/>
            </a:pPr>
            <a:r>
              <a:rPr lang="cs-CZ" dirty="0" smtClean="0"/>
              <a:t>1,2 + 0,6 + 4,5 = </a:t>
            </a:r>
            <a:r>
              <a:rPr lang="cs-CZ" dirty="0" smtClean="0">
                <a:solidFill>
                  <a:srgbClr val="FF0000"/>
                </a:solidFill>
              </a:rPr>
              <a:t>6,3</a:t>
            </a:r>
          </a:p>
          <a:p>
            <a:pPr marL="0" indent="0">
              <a:buNone/>
            </a:pPr>
            <a:r>
              <a:rPr lang="cs-CZ" dirty="0" smtClean="0"/>
              <a:t>56 + 11,7 = </a:t>
            </a:r>
            <a:r>
              <a:rPr lang="cs-CZ" dirty="0" smtClean="0">
                <a:solidFill>
                  <a:srgbClr val="FF0000"/>
                </a:solidFill>
              </a:rPr>
              <a:t>67,7</a:t>
            </a:r>
          </a:p>
          <a:p>
            <a:pPr marL="0" indent="0">
              <a:buNone/>
            </a:pPr>
            <a:r>
              <a:rPr lang="cs-CZ" dirty="0" smtClean="0"/>
              <a:t>28,6 – 4,1 = </a:t>
            </a:r>
            <a:r>
              <a:rPr lang="cs-CZ" dirty="0" smtClean="0">
                <a:solidFill>
                  <a:srgbClr val="FF0000"/>
                </a:solidFill>
              </a:rPr>
              <a:t>24,5</a:t>
            </a:r>
          </a:p>
          <a:p>
            <a:pPr marL="0" indent="0">
              <a:buNone/>
            </a:pPr>
            <a:r>
              <a:rPr lang="cs-CZ" dirty="0" smtClean="0"/>
              <a:t>15 – 6,4 = </a:t>
            </a:r>
            <a:r>
              <a:rPr lang="cs-CZ" dirty="0" smtClean="0">
                <a:solidFill>
                  <a:srgbClr val="FF0000"/>
                </a:solidFill>
              </a:rPr>
              <a:t>8,6</a:t>
            </a:r>
          </a:p>
          <a:p>
            <a:pPr marL="0" indent="0">
              <a:buNone/>
            </a:pPr>
            <a:r>
              <a:rPr lang="cs-CZ" dirty="0" smtClean="0"/>
              <a:t>37,2 – 5,8 = </a:t>
            </a:r>
            <a:r>
              <a:rPr lang="cs-CZ" dirty="0" smtClean="0">
                <a:solidFill>
                  <a:srgbClr val="FF0000"/>
                </a:solidFill>
              </a:rPr>
              <a:t>31,4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VEDLE SEBE</a:t>
            </a:r>
          </a:p>
          <a:p>
            <a:pPr marL="0" indent="0">
              <a:buNone/>
            </a:pPr>
            <a:r>
              <a:rPr lang="cs-CZ" dirty="0" smtClean="0"/>
              <a:t>45 602,3 + 569,47 =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= </a:t>
            </a:r>
            <a:r>
              <a:rPr lang="cs-CZ" dirty="0" smtClean="0">
                <a:solidFill>
                  <a:srgbClr val="FF0000"/>
                </a:solidFill>
              </a:rPr>
              <a:t>45 032,83</a:t>
            </a:r>
          </a:p>
          <a:p>
            <a:pPr marL="0" indent="0">
              <a:buNone/>
            </a:pPr>
            <a:r>
              <a:rPr lang="cs-CZ" dirty="0" smtClean="0"/>
              <a:t>3 524,471 – 92,43 =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= </a:t>
            </a:r>
            <a:r>
              <a:rPr lang="cs-CZ" dirty="0" smtClean="0">
                <a:solidFill>
                  <a:srgbClr val="FF0000"/>
                </a:solidFill>
              </a:rPr>
              <a:t>3 432,041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1196752"/>
            <a:ext cx="4038600" cy="5145435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POD SEBOU</a:t>
            </a:r>
          </a:p>
          <a:p>
            <a:pPr marL="0" indent="0" algn="ctr">
              <a:buNone/>
            </a:pPr>
            <a:r>
              <a:rPr lang="cs-CZ" dirty="0" smtClean="0"/>
              <a:t>zapiš správně pod sebe:</a:t>
            </a:r>
          </a:p>
          <a:p>
            <a:pPr marL="0" indent="0">
              <a:buNone/>
            </a:pPr>
            <a:r>
              <a:rPr lang="cs-CZ" dirty="0" smtClean="0"/>
              <a:t>  51,4		</a:t>
            </a:r>
            <a:r>
              <a:rPr lang="cs-CZ" dirty="0"/>
              <a:t> </a:t>
            </a:r>
            <a:r>
              <a:rPr lang="cs-CZ" dirty="0" smtClean="0"/>
              <a:t>  51,4</a:t>
            </a:r>
          </a:p>
          <a:p>
            <a:pPr marL="0" indent="0">
              <a:buNone/>
            </a:pPr>
            <a:r>
              <a:rPr lang="cs-CZ" dirty="0" smtClean="0"/>
              <a:t>  0,658	     	     0,658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u="sng" dirty="0" smtClean="0"/>
              <a:t>208,06</a:t>
            </a:r>
            <a:r>
              <a:rPr lang="cs-CZ" dirty="0" smtClean="0"/>
              <a:t>	</a:t>
            </a:r>
            <a:r>
              <a:rPr lang="cs-CZ" u="sng" dirty="0"/>
              <a:t> </a:t>
            </a:r>
            <a:r>
              <a:rPr lang="cs-CZ" u="sng" dirty="0" smtClean="0"/>
              <a:t>208,06      </a:t>
            </a:r>
            <a:r>
              <a:rPr lang="cs-CZ" dirty="0" smtClean="0"/>
              <a:t>  </a:t>
            </a:r>
            <a:r>
              <a:rPr lang="cs-CZ" u="sng" dirty="0" smtClean="0"/>
              <a:t>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</a:t>
            </a:r>
            <a:r>
              <a:rPr lang="cs-CZ" dirty="0" smtClean="0">
                <a:solidFill>
                  <a:srgbClr val="FF0000"/>
                </a:solidFill>
              </a:rPr>
              <a:t>260,118</a:t>
            </a:r>
            <a:endParaRPr lang="cs-CZ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doplň chybějící číslice:</a:t>
            </a:r>
          </a:p>
          <a:p>
            <a:pPr marL="0" indent="0">
              <a:buNone/>
            </a:pPr>
            <a:r>
              <a:rPr lang="cs-CZ" dirty="0" smtClean="0"/>
              <a:t>      35</a:t>
            </a:r>
            <a:r>
              <a:rPr lang="cs-CZ" dirty="0" smtClean="0">
                <a:solidFill>
                  <a:srgbClr val="FF0000"/>
                </a:solidFill>
              </a:rPr>
              <a:t>8</a:t>
            </a:r>
            <a:r>
              <a:rPr lang="cs-CZ" dirty="0" smtClean="0"/>
              <a:t>,4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u="sng" dirty="0"/>
              <a:t>-   </a:t>
            </a:r>
            <a:r>
              <a:rPr lang="cs-CZ" u="sng" dirty="0" smtClean="0"/>
              <a:t>57,</a:t>
            </a:r>
            <a:r>
              <a:rPr lang="cs-CZ" u="sng" dirty="0" smtClean="0">
                <a:solidFill>
                  <a:srgbClr val="FF0000"/>
                </a:solidFill>
              </a:rPr>
              <a:t>1</a:t>
            </a:r>
            <a:r>
              <a:rPr lang="cs-CZ" u="sng" dirty="0" smtClean="0"/>
              <a:t>5  </a:t>
            </a:r>
          </a:p>
          <a:p>
            <a:pPr marL="0" indent="0">
              <a:buNone/>
            </a:pPr>
            <a:r>
              <a:rPr lang="cs-CZ" dirty="0" smtClean="0"/>
              <a:t>      3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  <a:r>
              <a:rPr lang="cs-CZ" dirty="0" smtClean="0"/>
              <a:t>1,25</a:t>
            </a:r>
            <a:endParaRPr lang="cs-CZ" dirty="0"/>
          </a:p>
        </p:txBody>
      </p:sp>
      <p:pic>
        <p:nvPicPr>
          <p:cNvPr id="2050" name="Picture 2" descr="C:\Users\ZS SLOVAN\AppData\Local\Microsoft\Windows\Temporary Internet Files\Content.IE5\FEC0STHG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268760"/>
            <a:ext cx="1152128" cy="1166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00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500"/>
                            </p:stCondLst>
                            <p:childTnLst>
                              <p:par>
                                <p:cTn id="7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0"/>
                            </p:stCondLst>
                            <p:childTnLst>
                              <p:par>
                                <p:cTn id="8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r>
              <a:rPr lang="cs-CZ" sz="4000" dirty="0"/>
              <a:t>ZDROJE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autora </a:t>
            </a:r>
          </a:p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448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353</Words>
  <Application>Microsoft Office PowerPoint</Application>
  <PresentationFormat>Předvádění na obrazovce (4:3)</PresentationFormat>
  <Paragraphs>99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PILOTÁŽ  (doporučení – upozornění – zpětná vazba)</vt:lpstr>
      <vt:lpstr>SČÍTÁNÍ </vt:lpstr>
      <vt:lpstr>ODČÍTÁNÍ</vt:lpstr>
      <vt:lpstr>Pracovní list:     SČÍTEJ A ODČÍTEJ                        IA tabule</vt:lpstr>
      <vt:lpstr>Pracovní list:   SČÍTEJ A ODČÍTEJ - výsledky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15</cp:revision>
  <dcterms:created xsi:type="dcterms:W3CDTF">2013-02-22T15:23:53Z</dcterms:created>
  <dcterms:modified xsi:type="dcterms:W3CDTF">2013-04-09T18:21:12Z</dcterms:modified>
</cp:coreProperties>
</file>