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D2DB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957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26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156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217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303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011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61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578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28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679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426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0C168-9D80-4EE2-A79E-8BF59793B49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4E453-B339-446E-A887-E19D5DAF0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681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DESETINNÁ ČÍSLA </a:t>
            </a:r>
            <a:r>
              <a:rPr lang="cs-CZ" b="1" dirty="0" smtClean="0"/>
              <a:t>(dělení)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22. 9.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VY_32_INOVACE_44_SH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361459"/>
          </a:xfrm>
          <a:ln w="28575">
            <a:solidFill>
              <a:srgbClr val="00B050"/>
            </a:solidFill>
          </a:ln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DESETINNÁ ČÍSLA (dělení)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:</a:t>
            </a:r>
            <a:r>
              <a:rPr lang="cs-CZ" dirty="0" smtClean="0"/>
              <a:t> Pochopit a naučit se pravidla pro dělení desetinného čísla 10, 100, ..., přirozeným číslem a  desetinným číslem.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- DĚL 10, 100, 1000,..., NAJDI CHYBU-NAJDI PERIODU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pracovní úkol - PŘIŘAĎ K SOBĚ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desetinné číslo, dělení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/>
              <a:t>pracovní </a:t>
            </a:r>
            <a:r>
              <a:rPr lang="cs-CZ" smtClean="0"/>
              <a:t>úkol </a:t>
            </a:r>
            <a:r>
              <a:rPr lang="cs-CZ" dirty="0"/>
              <a:t>a </a:t>
            </a:r>
            <a:r>
              <a:rPr lang="cs-CZ"/>
              <a:t>pracovní listy s </a:t>
            </a:r>
            <a:r>
              <a:rPr lang="cs-CZ" smtClean="0"/>
              <a:t>řešením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6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8229600" cy="4680520"/>
          </a:xfrm>
          <a:ln w="28575">
            <a:solidFill>
              <a:srgbClr val="00B050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6, 9.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16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DĚLENÍ 10, 100, 1000, …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073427"/>
          </a:xfrm>
          <a:solidFill>
            <a:schemeClr val="bg2"/>
          </a:solidFill>
          <a:ln w="28575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posun des. čárky o 1, 2, 3, … místa </a:t>
            </a:r>
            <a:r>
              <a:rPr lang="cs-CZ" b="1" dirty="0" smtClean="0">
                <a:solidFill>
                  <a:srgbClr val="FF0000"/>
                </a:solidFill>
              </a:rPr>
              <a:t>DOLEVA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15,8 : 10 = 1,58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7,2 : 100 = </a:t>
            </a:r>
            <a:r>
              <a:rPr lang="cs-CZ" sz="2000" dirty="0" smtClean="0"/>
              <a:t>0</a:t>
            </a:r>
            <a:r>
              <a:rPr lang="cs-CZ" dirty="0" smtClean="0"/>
              <a:t>7,2 : 100 =  0,72     </a:t>
            </a:r>
            <a:r>
              <a:rPr lang="cs-CZ" sz="2400" dirty="0" smtClean="0"/>
              <a:t>(doplním si nuly)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149 : 1000 = 0,149 	</a:t>
            </a:r>
            <a:r>
              <a:rPr lang="cs-CZ" sz="2400" dirty="0" smtClean="0"/>
              <a:t>(doplním des. čárku)</a:t>
            </a:r>
            <a:endParaRPr lang="cs-CZ" sz="2400" dirty="0"/>
          </a:p>
        </p:txBody>
      </p:sp>
      <p:sp>
        <p:nvSpPr>
          <p:cNvPr id="4" name="Volný tvar 3"/>
          <p:cNvSpPr/>
          <p:nvPr/>
        </p:nvSpPr>
        <p:spPr>
          <a:xfrm>
            <a:off x="2711669" y="2711669"/>
            <a:ext cx="141890" cy="0"/>
          </a:xfrm>
          <a:custGeom>
            <a:avLst/>
            <a:gdLst>
              <a:gd name="connsiteX0" fmla="*/ 0 w 141890"/>
              <a:gd name="connsiteY0" fmla="*/ 0 h 0"/>
              <a:gd name="connsiteX1" fmla="*/ 141890 w 14189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890">
                <a:moveTo>
                  <a:pt x="0" y="0"/>
                </a:moveTo>
                <a:lnTo>
                  <a:pt x="141890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2490952" y="3909848"/>
            <a:ext cx="141889" cy="0"/>
          </a:xfrm>
          <a:custGeom>
            <a:avLst/>
            <a:gdLst>
              <a:gd name="connsiteX0" fmla="*/ 0 w 141889"/>
              <a:gd name="connsiteY0" fmla="*/ 0 h 0"/>
              <a:gd name="connsiteX1" fmla="*/ 141889 w 14188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889">
                <a:moveTo>
                  <a:pt x="0" y="0"/>
                </a:moveTo>
                <a:lnTo>
                  <a:pt x="141889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2711669" y="3909848"/>
            <a:ext cx="141890" cy="0"/>
          </a:xfrm>
          <a:custGeom>
            <a:avLst/>
            <a:gdLst>
              <a:gd name="connsiteX0" fmla="*/ 0 w 141890"/>
              <a:gd name="connsiteY0" fmla="*/ 0 h 0"/>
              <a:gd name="connsiteX1" fmla="*/ 141890 w 14189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890">
                <a:moveTo>
                  <a:pt x="0" y="0"/>
                </a:moveTo>
                <a:lnTo>
                  <a:pt x="141890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601310" y="5108028"/>
            <a:ext cx="141890" cy="0"/>
          </a:xfrm>
          <a:custGeom>
            <a:avLst/>
            <a:gdLst>
              <a:gd name="connsiteX0" fmla="*/ 0 w 141890"/>
              <a:gd name="connsiteY0" fmla="*/ 0 h 0"/>
              <a:gd name="connsiteX1" fmla="*/ 141890 w 14189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890">
                <a:moveTo>
                  <a:pt x="0" y="0"/>
                </a:moveTo>
                <a:lnTo>
                  <a:pt x="141890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806262" y="5108028"/>
            <a:ext cx="141890" cy="0"/>
          </a:xfrm>
          <a:custGeom>
            <a:avLst/>
            <a:gdLst>
              <a:gd name="connsiteX0" fmla="*/ 0 w 141890"/>
              <a:gd name="connsiteY0" fmla="*/ 0 h 0"/>
              <a:gd name="connsiteX1" fmla="*/ 141890 w 14189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890">
                <a:moveTo>
                  <a:pt x="0" y="0"/>
                </a:moveTo>
                <a:lnTo>
                  <a:pt x="141890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011214" y="5108028"/>
            <a:ext cx="157655" cy="0"/>
          </a:xfrm>
          <a:custGeom>
            <a:avLst/>
            <a:gdLst>
              <a:gd name="connsiteX0" fmla="*/ 0 w 157655"/>
              <a:gd name="connsiteY0" fmla="*/ 0 h 0"/>
              <a:gd name="connsiteX1" fmla="*/ 157655 w 157655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7655">
                <a:moveTo>
                  <a:pt x="0" y="0"/>
                </a:moveTo>
                <a:lnTo>
                  <a:pt x="157655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589283" y="2663985"/>
            <a:ext cx="302579" cy="114249"/>
          </a:xfrm>
          <a:custGeom>
            <a:avLst/>
            <a:gdLst>
              <a:gd name="connsiteX0" fmla="*/ 302579 w 302579"/>
              <a:gd name="connsiteY0" fmla="*/ 63449 h 114249"/>
              <a:gd name="connsiteX1" fmla="*/ 223751 w 302579"/>
              <a:gd name="connsiteY1" fmla="*/ 110746 h 114249"/>
              <a:gd name="connsiteX2" fmla="*/ 207986 w 302579"/>
              <a:gd name="connsiteY2" fmla="*/ 110746 h 114249"/>
              <a:gd name="connsiteX3" fmla="*/ 129158 w 302579"/>
              <a:gd name="connsiteY3" fmla="*/ 110746 h 114249"/>
              <a:gd name="connsiteX4" fmla="*/ 81862 w 302579"/>
              <a:gd name="connsiteY4" fmla="*/ 94981 h 114249"/>
              <a:gd name="connsiteX5" fmla="*/ 66096 w 302579"/>
              <a:gd name="connsiteY5" fmla="*/ 47684 h 114249"/>
              <a:gd name="connsiteX6" fmla="*/ 66096 w 302579"/>
              <a:gd name="connsiteY6" fmla="*/ 16153 h 114249"/>
              <a:gd name="connsiteX7" fmla="*/ 144924 w 302579"/>
              <a:gd name="connsiteY7" fmla="*/ 47684 h 114249"/>
              <a:gd name="connsiteX8" fmla="*/ 34565 w 302579"/>
              <a:gd name="connsiteY8" fmla="*/ 387 h 114249"/>
              <a:gd name="connsiteX9" fmla="*/ 3034 w 302579"/>
              <a:gd name="connsiteY9" fmla="*/ 79215 h 114249"/>
              <a:gd name="connsiteX10" fmla="*/ 3034 w 302579"/>
              <a:gd name="connsiteY10" fmla="*/ 110746 h 114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2579" h="114249">
                <a:moveTo>
                  <a:pt x="302579" y="63449"/>
                </a:moveTo>
                <a:lnTo>
                  <a:pt x="223751" y="110746"/>
                </a:lnTo>
                <a:cubicBezTo>
                  <a:pt x="207985" y="118629"/>
                  <a:pt x="207986" y="110746"/>
                  <a:pt x="207986" y="110746"/>
                </a:cubicBezTo>
                <a:cubicBezTo>
                  <a:pt x="192221" y="110746"/>
                  <a:pt x="150179" y="113373"/>
                  <a:pt x="129158" y="110746"/>
                </a:cubicBezTo>
                <a:cubicBezTo>
                  <a:pt x="108137" y="108119"/>
                  <a:pt x="92372" y="105491"/>
                  <a:pt x="81862" y="94981"/>
                </a:cubicBezTo>
                <a:cubicBezTo>
                  <a:pt x="71352" y="84471"/>
                  <a:pt x="68724" y="60822"/>
                  <a:pt x="66096" y="47684"/>
                </a:cubicBezTo>
                <a:cubicBezTo>
                  <a:pt x="63468" y="34546"/>
                  <a:pt x="52958" y="16153"/>
                  <a:pt x="66096" y="16153"/>
                </a:cubicBezTo>
                <a:cubicBezTo>
                  <a:pt x="79234" y="16153"/>
                  <a:pt x="150179" y="50312"/>
                  <a:pt x="144924" y="47684"/>
                </a:cubicBezTo>
                <a:cubicBezTo>
                  <a:pt x="139669" y="45056"/>
                  <a:pt x="58213" y="-4868"/>
                  <a:pt x="34565" y="387"/>
                </a:cubicBezTo>
                <a:cubicBezTo>
                  <a:pt x="10917" y="5642"/>
                  <a:pt x="8289" y="60822"/>
                  <a:pt x="3034" y="79215"/>
                </a:cubicBezTo>
                <a:cubicBezTo>
                  <a:pt x="-2221" y="97608"/>
                  <a:pt x="406" y="104177"/>
                  <a:pt x="3034" y="110746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1135117" y="3783281"/>
            <a:ext cx="583324" cy="177367"/>
          </a:xfrm>
          <a:custGeom>
            <a:avLst/>
            <a:gdLst>
              <a:gd name="connsiteX0" fmla="*/ 583324 w 583324"/>
              <a:gd name="connsiteY0" fmla="*/ 126567 h 177367"/>
              <a:gd name="connsiteX1" fmla="*/ 504497 w 583324"/>
              <a:gd name="connsiteY1" fmla="*/ 173864 h 177367"/>
              <a:gd name="connsiteX2" fmla="*/ 457200 w 583324"/>
              <a:gd name="connsiteY2" fmla="*/ 173864 h 177367"/>
              <a:gd name="connsiteX3" fmla="*/ 378373 w 583324"/>
              <a:gd name="connsiteY3" fmla="*/ 173864 h 177367"/>
              <a:gd name="connsiteX4" fmla="*/ 315311 w 583324"/>
              <a:gd name="connsiteY4" fmla="*/ 142333 h 177367"/>
              <a:gd name="connsiteX5" fmla="*/ 299545 w 583324"/>
              <a:gd name="connsiteY5" fmla="*/ 79271 h 177367"/>
              <a:gd name="connsiteX6" fmla="*/ 299545 w 583324"/>
              <a:gd name="connsiteY6" fmla="*/ 47740 h 177367"/>
              <a:gd name="connsiteX7" fmla="*/ 299545 w 583324"/>
              <a:gd name="connsiteY7" fmla="*/ 79271 h 177367"/>
              <a:gd name="connsiteX8" fmla="*/ 268014 w 583324"/>
              <a:gd name="connsiteY8" fmla="*/ 142333 h 177367"/>
              <a:gd name="connsiteX9" fmla="*/ 173421 w 583324"/>
              <a:gd name="connsiteY9" fmla="*/ 173864 h 177367"/>
              <a:gd name="connsiteX10" fmla="*/ 110359 w 583324"/>
              <a:gd name="connsiteY10" fmla="*/ 158098 h 177367"/>
              <a:gd name="connsiteX11" fmla="*/ 63062 w 583324"/>
              <a:gd name="connsiteY11" fmla="*/ 63505 h 177367"/>
              <a:gd name="connsiteX12" fmla="*/ 63062 w 583324"/>
              <a:gd name="connsiteY12" fmla="*/ 31974 h 177367"/>
              <a:gd name="connsiteX13" fmla="*/ 63062 w 583324"/>
              <a:gd name="connsiteY13" fmla="*/ 16209 h 177367"/>
              <a:gd name="connsiteX14" fmla="*/ 141890 w 583324"/>
              <a:gd name="connsiteY14" fmla="*/ 95036 h 177367"/>
              <a:gd name="connsiteX15" fmla="*/ 47297 w 583324"/>
              <a:gd name="connsiteY15" fmla="*/ 443 h 177367"/>
              <a:gd name="connsiteX16" fmla="*/ 0 w 583324"/>
              <a:gd name="connsiteY16" fmla="*/ 142333 h 17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3324" h="177367">
                <a:moveTo>
                  <a:pt x="583324" y="126567"/>
                </a:moveTo>
                <a:lnTo>
                  <a:pt x="504497" y="173864"/>
                </a:lnTo>
                <a:cubicBezTo>
                  <a:pt x="483476" y="181747"/>
                  <a:pt x="457200" y="173864"/>
                  <a:pt x="457200" y="173864"/>
                </a:cubicBezTo>
                <a:cubicBezTo>
                  <a:pt x="436179" y="173864"/>
                  <a:pt x="402021" y="179119"/>
                  <a:pt x="378373" y="173864"/>
                </a:cubicBezTo>
                <a:cubicBezTo>
                  <a:pt x="354725" y="168609"/>
                  <a:pt x="328449" y="158098"/>
                  <a:pt x="315311" y="142333"/>
                </a:cubicBezTo>
                <a:cubicBezTo>
                  <a:pt x="302173" y="126568"/>
                  <a:pt x="302173" y="95037"/>
                  <a:pt x="299545" y="79271"/>
                </a:cubicBezTo>
                <a:cubicBezTo>
                  <a:pt x="296917" y="63505"/>
                  <a:pt x="299545" y="47740"/>
                  <a:pt x="299545" y="47740"/>
                </a:cubicBezTo>
                <a:cubicBezTo>
                  <a:pt x="299545" y="47740"/>
                  <a:pt x="304800" y="63506"/>
                  <a:pt x="299545" y="79271"/>
                </a:cubicBezTo>
                <a:cubicBezTo>
                  <a:pt x="294290" y="95036"/>
                  <a:pt x="289035" y="126567"/>
                  <a:pt x="268014" y="142333"/>
                </a:cubicBezTo>
                <a:cubicBezTo>
                  <a:pt x="246993" y="158099"/>
                  <a:pt x="199697" y="171237"/>
                  <a:pt x="173421" y="173864"/>
                </a:cubicBezTo>
                <a:cubicBezTo>
                  <a:pt x="147145" y="176492"/>
                  <a:pt x="128752" y="176491"/>
                  <a:pt x="110359" y="158098"/>
                </a:cubicBezTo>
                <a:cubicBezTo>
                  <a:pt x="91966" y="139705"/>
                  <a:pt x="70945" y="84526"/>
                  <a:pt x="63062" y="63505"/>
                </a:cubicBezTo>
                <a:cubicBezTo>
                  <a:pt x="55179" y="42484"/>
                  <a:pt x="63062" y="31974"/>
                  <a:pt x="63062" y="31974"/>
                </a:cubicBezTo>
                <a:cubicBezTo>
                  <a:pt x="63062" y="24091"/>
                  <a:pt x="49924" y="5699"/>
                  <a:pt x="63062" y="16209"/>
                </a:cubicBezTo>
                <a:cubicBezTo>
                  <a:pt x="76200" y="26719"/>
                  <a:pt x="141890" y="95036"/>
                  <a:pt x="141890" y="95036"/>
                </a:cubicBezTo>
                <a:cubicBezTo>
                  <a:pt x="139263" y="92408"/>
                  <a:pt x="70945" y="-7440"/>
                  <a:pt x="47297" y="443"/>
                </a:cubicBezTo>
                <a:cubicBezTo>
                  <a:pt x="23649" y="8326"/>
                  <a:pt x="11824" y="75329"/>
                  <a:pt x="0" y="142333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355156" y="4948510"/>
            <a:ext cx="741658" cy="180258"/>
          </a:xfrm>
          <a:custGeom>
            <a:avLst/>
            <a:gdLst>
              <a:gd name="connsiteX0" fmla="*/ 741658 w 741658"/>
              <a:gd name="connsiteY0" fmla="*/ 80690 h 180258"/>
              <a:gd name="connsiteX1" fmla="*/ 694361 w 741658"/>
              <a:gd name="connsiteY1" fmla="*/ 127987 h 180258"/>
              <a:gd name="connsiteX2" fmla="*/ 631299 w 741658"/>
              <a:gd name="connsiteY2" fmla="*/ 175283 h 180258"/>
              <a:gd name="connsiteX3" fmla="*/ 536706 w 741658"/>
              <a:gd name="connsiteY3" fmla="*/ 175283 h 180258"/>
              <a:gd name="connsiteX4" fmla="*/ 520941 w 741658"/>
              <a:gd name="connsiteY4" fmla="*/ 127987 h 180258"/>
              <a:gd name="connsiteX5" fmla="*/ 520941 w 741658"/>
              <a:gd name="connsiteY5" fmla="*/ 80690 h 180258"/>
              <a:gd name="connsiteX6" fmla="*/ 520941 w 741658"/>
              <a:gd name="connsiteY6" fmla="*/ 64924 h 180258"/>
              <a:gd name="connsiteX7" fmla="*/ 489410 w 741658"/>
              <a:gd name="connsiteY7" fmla="*/ 96456 h 180258"/>
              <a:gd name="connsiteX8" fmla="*/ 457878 w 741658"/>
              <a:gd name="connsiteY8" fmla="*/ 143752 h 180258"/>
              <a:gd name="connsiteX9" fmla="*/ 410582 w 741658"/>
              <a:gd name="connsiteY9" fmla="*/ 175283 h 180258"/>
              <a:gd name="connsiteX10" fmla="*/ 363285 w 741658"/>
              <a:gd name="connsiteY10" fmla="*/ 175283 h 180258"/>
              <a:gd name="connsiteX11" fmla="*/ 315989 w 741658"/>
              <a:gd name="connsiteY11" fmla="*/ 175283 h 180258"/>
              <a:gd name="connsiteX12" fmla="*/ 315989 w 741658"/>
              <a:gd name="connsiteY12" fmla="*/ 127987 h 180258"/>
              <a:gd name="connsiteX13" fmla="*/ 315989 w 741658"/>
              <a:gd name="connsiteY13" fmla="*/ 80690 h 180258"/>
              <a:gd name="connsiteX14" fmla="*/ 300223 w 741658"/>
              <a:gd name="connsiteY14" fmla="*/ 49159 h 180258"/>
              <a:gd name="connsiteX15" fmla="*/ 300223 w 741658"/>
              <a:gd name="connsiteY15" fmla="*/ 96456 h 180258"/>
              <a:gd name="connsiteX16" fmla="*/ 284458 w 741658"/>
              <a:gd name="connsiteY16" fmla="*/ 143752 h 180258"/>
              <a:gd name="connsiteX17" fmla="*/ 237161 w 741658"/>
              <a:gd name="connsiteY17" fmla="*/ 175283 h 180258"/>
              <a:gd name="connsiteX18" fmla="*/ 126803 w 741658"/>
              <a:gd name="connsiteY18" fmla="*/ 175283 h 180258"/>
              <a:gd name="connsiteX19" fmla="*/ 79506 w 741658"/>
              <a:gd name="connsiteY19" fmla="*/ 127987 h 180258"/>
              <a:gd name="connsiteX20" fmla="*/ 47975 w 741658"/>
              <a:gd name="connsiteY20" fmla="*/ 33393 h 180258"/>
              <a:gd name="connsiteX21" fmla="*/ 32210 w 741658"/>
              <a:gd name="connsiteY21" fmla="*/ 1862 h 180258"/>
              <a:gd name="connsiteX22" fmla="*/ 111037 w 741658"/>
              <a:gd name="connsiteY22" fmla="*/ 80690 h 180258"/>
              <a:gd name="connsiteX23" fmla="*/ 16444 w 741658"/>
              <a:gd name="connsiteY23" fmla="*/ 1862 h 180258"/>
              <a:gd name="connsiteX24" fmla="*/ 678 w 741658"/>
              <a:gd name="connsiteY24" fmla="*/ 127987 h 180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41658" h="180258">
                <a:moveTo>
                  <a:pt x="741658" y="80690"/>
                </a:moveTo>
                <a:lnTo>
                  <a:pt x="694361" y="127987"/>
                </a:lnTo>
                <a:cubicBezTo>
                  <a:pt x="675968" y="143752"/>
                  <a:pt x="657575" y="167400"/>
                  <a:pt x="631299" y="175283"/>
                </a:cubicBezTo>
                <a:cubicBezTo>
                  <a:pt x="605023" y="183166"/>
                  <a:pt x="555099" y="183166"/>
                  <a:pt x="536706" y="175283"/>
                </a:cubicBezTo>
                <a:cubicBezTo>
                  <a:pt x="518313" y="167400"/>
                  <a:pt x="523568" y="143752"/>
                  <a:pt x="520941" y="127987"/>
                </a:cubicBezTo>
                <a:cubicBezTo>
                  <a:pt x="518314" y="112222"/>
                  <a:pt x="520941" y="80690"/>
                  <a:pt x="520941" y="80690"/>
                </a:cubicBezTo>
                <a:cubicBezTo>
                  <a:pt x="520941" y="70180"/>
                  <a:pt x="526196" y="62296"/>
                  <a:pt x="520941" y="64924"/>
                </a:cubicBezTo>
                <a:cubicBezTo>
                  <a:pt x="515686" y="67552"/>
                  <a:pt x="499920" y="83318"/>
                  <a:pt x="489410" y="96456"/>
                </a:cubicBezTo>
                <a:cubicBezTo>
                  <a:pt x="478900" y="109594"/>
                  <a:pt x="471016" y="130614"/>
                  <a:pt x="457878" y="143752"/>
                </a:cubicBezTo>
                <a:cubicBezTo>
                  <a:pt x="444740" y="156890"/>
                  <a:pt x="426347" y="170028"/>
                  <a:pt x="410582" y="175283"/>
                </a:cubicBezTo>
                <a:cubicBezTo>
                  <a:pt x="394817" y="180538"/>
                  <a:pt x="363285" y="175283"/>
                  <a:pt x="363285" y="175283"/>
                </a:cubicBezTo>
                <a:cubicBezTo>
                  <a:pt x="347520" y="175283"/>
                  <a:pt x="323872" y="183166"/>
                  <a:pt x="315989" y="175283"/>
                </a:cubicBezTo>
                <a:lnTo>
                  <a:pt x="315989" y="127987"/>
                </a:lnTo>
                <a:cubicBezTo>
                  <a:pt x="315989" y="112222"/>
                  <a:pt x="318617" y="93828"/>
                  <a:pt x="315989" y="80690"/>
                </a:cubicBezTo>
                <a:cubicBezTo>
                  <a:pt x="313361" y="67552"/>
                  <a:pt x="302851" y="46531"/>
                  <a:pt x="300223" y="49159"/>
                </a:cubicBezTo>
                <a:cubicBezTo>
                  <a:pt x="297595" y="51787"/>
                  <a:pt x="302850" y="80691"/>
                  <a:pt x="300223" y="96456"/>
                </a:cubicBezTo>
                <a:cubicBezTo>
                  <a:pt x="297596" y="112221"/>
                  <a:pt x="294968" y="130614"/>
                  <a:pt x="284458" y="143752"/>
                </a:cubicBezTo>
                <a:cubicBezTo>
                  <a:pt x="273948" y="156890"/>
                  <a:pt x="263437" y="170028"/>
                  <a:pt x="237161" y="175283"/>
                </a:cubicBezTo>
                <a:cubicBezTo>
                  <a:pt x="210885" y="180538"/>
                  <a:pt x="153079" y="183166"/>
                  <a:pt x="126803" y="175283"/>
                </a:cubicBezTo>
                <a:cubicBezTo>
                  <a:pt x="100527" y="167400"/>
                  <a:pt x="92644" y="151635"/>
                  <a:pt x="79506" y="127987"/>
                </a:cubicBezTo>
                <a:cubicBezTo>
                  <a:pt x="66368" y="104339"/>
                  <a:pt x="55858" y="54414"/>
                  <a:pt x="47975" y="33393"/>
                </a:cubicBezTo>
                <a:cubicBezTo>
                  <a:pt x="40092" y="12372"/>
                  <a:pt x="21700" y="-6021"/>
                  <a:pt x="32210" y="1862"/>
                </a:cubicBezTo>
                <a:cubicBezTo>
                  <a:pt x="42720" y="9745"/>
                  <a:pt x="113665" y="80690"/>
                  <a:pt x="111037" y="80690"/>
                </a:cubicBezTo>
                <a:cubicBezTo>
                  <a:pt x="108409" y="80690"/>
                  <a:pt x="34837" y="-6021"/>
                  <a:pt x="16444" y="1862"/>
                </a:cubicBezTo>
                <a:cubicBezTo>
                  <a:pt x="-1949" y="9745"/>
                  <a:pt x="-636" y="68866"/>
                  <a:pt x="678" y="127987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ZS SLOVAN\AppData\Local\Microsoft\Windows\Temporary Internet Files\Content.IE5\532LQ6TG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72816"/>
            <a:ext cx="1863725" cy="127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33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   </a:t>
            </a:r>
            <a:r>
              <a:rPr lang="cs-CZ" b="1" dirty="0" smtClean="0">
                <a:solidFill>
                  <a:schemeClr val="bg1"/>
                </a:solidFill>
              </a:rPr>
              <a:t>DĚL 10, 100, 1000, …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sz="2200" dirty="0"/>
              <a:t> </a:t>
            </a:r>
            <a:r>
              <a:rPr lang="cs-CZ" sz="2200" dirty="0" smtClean="0"/>
              <a:t>                                                                                         tisk pro žáka nebo IA tabule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038600" cy="5001419"/>
          </a:xfrm>
          <a:solidFill>
            <a:srgbClr val="CCFF99"/>
          </a:solidFill>
        </p:spPr>
        <p:txBody>
          <a:bodyPr/>
          <a:lstStyle/>
          <a:p>
            <a:pPr marL="514350" indent="-514350">
              <a:buAutoNum type="arabicPeriod"/>
            </a:pPr>
            <a:r>
              <a:rPr lang="cs-CZ" u="sng" dirty="0" smtClean="0"/>
              <a:t>Vyděl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569,3 : 100 = </a:t>
            </a:r>
          </a:p>
          <a:p>
            <a:pPr marL="0" indent="0">
              <a:buNone/>
            </a:pPr>
            <a:r>
              <a:rPr lang="cs-CZ" dirty="0" smtClean="0"/>
              <a:t>4,8 : 10 = </a:t>
            </a:r>
          </a:p>
          <a:p>
            <a:pPr marL="0" indent="0">
              <a:buNone/>
            </a:pPr>
            <a:r>
              <a:rPr lang="cs-CZ" dirty="0" smtClean="0"/>
              <a:t>12,6 : 1000 = </a:t>
            </a:r>
          </a:p>
          <a:p>
            <a:pPr marL="0" indent="0">
              <a:buNone/>
            </a:pPr>
            <a:r>
              <a:rPr lang="cs-CZ" dirty="0" smtClean="0"/>
              <a:t>35 : 1000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45 000 : 10 000 =</a:t>
            </a:r>
          </a:p>
          <a:p>
            <a:pPr marL="0" indent="0">
              <a:buNone/>
            </a:pPr>
            <a:r>
              <a:rPr lang="cs-CZ" dirty="0" smtClean="0"/>
              <a:t>6 : 1 000 000 =</a:t>
            </a:r>
          </a:p>
          <a:p>
            <a:pPr marL="0" indent="0">
              <a:buNone/>
            </a:pPr>
            <a:r>
              <a:rPr lang="cs-CZ" dirty="0" smtClean="0"/>
              <a:t>2 400 : 100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5001419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cs-CZ" u="sng" dirty="0" smtClean="0"/>
              <a:t>Doplň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71,36 : _______ = 7,136</a:t>
            </a:r>
          </a:p>
          <a:p>
            <a:pPr marL="0" indent="0">
              <a:buNone/>
            </a:pPr>
            <a:r>
              <a:rPr lang="cs-CZ" dirty="0" smtClean="0"/>
              <a:t>518 : _______ = 0,518</a:t>
            </a:r>
          </a:p>
          <a:p>
            <a:pPr marL="0" indent="0">
              <a:buNone/>
            </a:pPr>
            <a:r>
              <a:rPr lang="cs-CZ" dirty="0" smtClean="0"/>
              <a:t>0,4 : _______ = 0,0004</a:t>
            </a:r>
          </a:p>
          <a:p>
            <a:pPr marL="0" indent="0">
              <a:buNone/>
            </a:pPr>
            <a:r>
              <a:rPr lang="cs-CZ" dirty="0" smtClean="0"/>
              <a:t>47,3 : _______ = 0,473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 : 100 = 9,4</a:t>
            </a:r>
          </a:p>
          <a:p>
            <a:pPr marL="0" indent="0">
              <a:buNone/>
            </a:pPr>
            <a:r>
              <a:rPr lang="cs-CZ" dirty="0" smtClean="0"/>
              <a:t>_______ : 10 = 2,8</a:t>
            </a:r>
          </a:p>
          <a:p>
            <a:pPr marL="0" indent="0">
              <a:buNone/>
            </a:pPr>
            <a:r>
              <a:rPr lang="cs-CZ" dirty="0" smtClean="0"/>
              <a:t>_______ : 1000 = 0,00123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 descr="C:\Users\ZS SLOVAN\AppData\Local\Microsoft\Windows\Temporary Internet Files\Content.IE5\JLA8HB9Y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052736"/>
            <a:ext cx="796674" cy="1116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75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</a:t>
            </a:r>
            <a:r>
              <a:rPr lang="cs-CZ" sz="4000" b="1" dirty="0" smtClean="0">
                <a:solidFill>
                  <a:schemeClr val="bg1"/>
                </a:solidFill>
              </a:rPr>
              <a:t>DĚL 10, 100, 1000, … </a:t>
            </a:r>
            <a:r>
              <a:rPr lang="cs-CZ" sz="4000" dirty="0" smtClean="0"/>
              <a:t>- výsledky</a:t>
            </a:r>
            <a:br>
              <a:rPr lang="cs-CZ" sz="4000" dirty="0" smtClean="0"/>
            </a:br>
            <a:r>
              <a:rPr lang="cs-CZ" sz="2200" dirty="0" smtClean="0"/>
              <a:t>                                                                                                                             </a:t>
            </a:r>
            <a:r>
              <a:rPr lang="cs-CZ" sz="2000" dirty="0" smtClean="0"/>
              <a:t>IA tabule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268760"/>
            <a:ext cx="4038600" cy="5001419"/>
          </a:xfrm>
          <a:solidFill>
            <a:srgbClr val="CCFF99"/>
          </a:solidFill>
        </p:spPr>
        <p:txBody>
          <a:bodyPr/>
          <a:lstStyle/>
          <a:p>
            <a:pPr marL="514350" indent="-514350">
              <a:buAutoNum type="arabicPeriod"/>
            </a:pPr>
            <a:r>
              <a:rPr lang="cs-CZ" u="sng" dirty="0" smtClean="0"/>
              <a:t>Vyděl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569,3 : 100 = </a:t>
            </a:r>
            <a:r>
              <a:rPr lang="cs-CZ" b="1" dirty="0" smtClean="0">
                <a:solidFill>
                  <a:srgbClr val="FF0000"/>
                </a:solidFill>
              </a:rPr>
              <a:t>5,693</a:t>
            </a:r>
          </a:p>
          <a:p>
            <a:pPr marL="0" indent="0">
              <a:buNone/>
            </a:pPr>
            <a:r>
              <a:rPr lang="cs-CZ" dirty="0" smtClean="0"/>
              <a:t>4,8 : 10 = </a:t>
            </a:r>
            <a:r>
              <a:rPr lang="cs-CZ" b="1" dirty="0" smtClean="0">
                <a:solidFill>
                  <a:srgbClr val="FF0000"/>
                </a:solidFill>
              </a:rPr>
              <a:t>0,48</a:t>
            </a:r>
          </a:p>
          <a:p>
            <a:pPr marL="0" indent="0">
              <a:buNone/>
            </a:pPr>
            <a:r>
              <a:rPr lang="cs-CZ" dirty="0" smtClean="0"/>
              <a:t>12,6 : 1000 = </a:t>
            </a:r>
            <a:r>
              <a:rPr lang="cs-CZ" b="1" dirty="0" smtClean="0">
                <a:solidFill>
                  <a:srgbClr val="FF0000"/>
                </a:solidFill>
              </a:rPr>
              <a:t>0,0126</a:t>
            </a:r>
          </a:p>
          <a:p>
            <a:pPr marL="0" indent="0">
              <a:buNone/>
            </a:pPr>
            <a:r>
              <a:rPr lang="cs-CZ" dirty="0" smtClean="0"/>
              <a:t>35 : 1000 = </a:t>
            </a:r>
            <a:r>
              <a:rPr lang="cs-CZ" b="1" dirty="0" smtClean="0">
                <a:solidFill>
                  <a:srgbClr val="FF0000"/>
                </a:solidFill>
              </a:rPr>
              <a:t>0,035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45 000 : 10 000 = </a:t>
            </a:r>
            <a:r>
              <a:rPr lang="cs-CZ" b="1" dirty="0" smtClean="0">
                <a:solidFill>
                  <a:srgbClr val="FF0000"/>
                </a:solidFill>
              </a:rPr>
              <a:t>4,5</a:t>
            </a:r>
          </a:p>
          <a:p>
            <a:pPr marL="0" indent="0">
              <a:buNone/>
            </a:pPr>
            <a:r>
              <a:rPr lang="cs-CZ" dirty="0" smtClean="0"/>
              <a:t>6 : 1 000 000 = </a:t>
            </a:r>
            <a:r>
              <a:rPr lang="cs-CZ" b="1" dirty="0" smtClean="0">
                <a:solidFill>
                  <a:srgbClr val="FF0000"/>
                </a:solidFill>
              </a:rPr>
              <a:t>0,000 006</a:t>
            </a:r>
          </a:p>
          <a:p>
            <a:pPr marL="0" indent="0">
              <a:buNone/>
            </a:pPr>
            <a:r>
              <a:rPr lang="cs-CZ" dirty="0" smtClean="0"/>
              <a:t>2 400 : 100 = </a:t>
            </a:r>
            <a:r>
              <a:rPr lang="cs-CZ" b="1" dirty="0" smtClean="0">
                <a:solidFill>
                  <a:srgbClr val="FF0000"/>
                </a:solidFill>
              </a:rPr>
              <a:t>24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268760"/>
            <a:ext cx="4038600" cy="5001419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cs-CZ" u="sng" dirty="0" smtClean="0"/>
              <a:t>Doplň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71,36 : </a:t>
            </a:r>
            <a:r>
              <a:rPr lang="cs-CZ" b="1" u="sng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= 7,136</a:t>
            </a:r>
          </a:p>
          <a:p>
            <a:pPr marL="0" indent="0">
              <a:buNone/>
            </a:pPr>
            <a:r>
              <a:rPr lang="cs-CZ" dirty="0" smtClean="0"/>
              <a:t>518 : </a:t>
            </a:r>
            <a:r>
              <a:rPr lang="cs-CZ" b="1" u="sng" dirty="0" smtClean="0">
                <a:solidFill>
                  <a:srgbClr val="FF0000"/>
                </a:solidFill>
              </a:rPr>
              <a:t>1000</a:t>
            </a:r>
            <a:r>
              <a:rPr lang="cs-CZ" dirty="0" smtClean="0"/>
              <a:t> = 0,518</a:t>
            </a:r>
          </a:p>
          <a:p>
            <a:pPr marL="0" indent="0">
              <a:buNone/>
            </a:pPr>
            <a:r>
              <a:rPr lang="cs-CZ" dirty="0" smtClean="0"/>
              <a:t>0,4 : </a:t>
            </a:r>
            <a:r>
              <a:rPr lang="cs-CZ" b="1" u="sng" dirty="0" smtClean="0">
                <a:solidFill>
                  <a:srgbClr val="FF0000"/>
                </a:solidFill>
              </a:rPr>
              <a:t>1000</a:t>
            </a:r>
            <a:r>
              <a:rPr lang="cs-CZ" dirty="0" smtClean="0"/>
              <a:t> = 0,0004</a:t>
            </a:r>
          </a:p>
          <a:p>
            <a:pPr marL="0" indent="0">
              <a:buNone/>
            </a:pPr>
            <a:r>
              <a:rPr lang="cs-CZ" dirty="0" smtClean="0"/>
              <a:t>47,3 : </a:t>
            </a:r>
            <a:r>
              <a:rPr lang="cs-CZ" b="1" u="sng" dirty="0" smtClean="0">
                <a:solidFill>
                  <a:srgbClr val="FF0000"/>
                </a:solidFill>
              </a:rPr>
              <a:t>100</a:t>
            </a:r>
            <a:r>
              <a:rPr lang="cs-CZ" dirty="0" smtClean="0"/>
              <a:t> = 0,473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940</a:t>
            </a:r>
            <a:r>
              <a:rPr lang="cs-CZ" dirty="0" smtClean="0"/>
              <a:t> : 100 = 9,4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28</a:t>
            </a:r>
            <a:r>
              <a:rPr lang="cs-CZ" dirty="0" smtClean="0"/>
              <a:t> : 10 = 2,8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1,23</a:t>
            </a:r>
            <a:r>
              <a:rPr lang="cs-CZ" dirty="0" smtClean="0"/>
              <a:t> : 1000 = 0,00123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ZS SLOVAN\AppData\Local\Microsoft\Windows\Temporary Internet Files\Content.IE5\IFY9XZ9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24744"/>
            <a:ext cx="1091668" cy="894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80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272491" cy="634082"/>
          </a:xfr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DĚLENÍ PŘIROZENÝM ČÍSLEM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48771" y="2348881"/>
            <a:ext cx="4040188" cy="432047"/>
          </a:xfr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na řádku </a:t>
            </a:r>
            <a:r>
              <a:rPr lang="cs-CZ" b="0" dirty="0" smtClean="0"/>
              <a:t>(zpaměti, bez ocásku)</a:t>
            </a:r>
            <a:endParaRPr lang="cs-CZ" b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8771" y="2780928"/>
            <a:ext cx="4040188" cy="3345234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1,5 : 5 = 0,3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0,24 : 4 = 0,06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56,7 : 3 = 18,9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1,47 : 7 = 0,21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55944" y="2348880"/>
            <a:ext cx="4041775" cy="432048"/>
          </a:xfr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se zbytkem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780928"/>
            <a:ext cx="4041775" cy="3345234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107,9    : 25 = 4,3 (0,4)         4,3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79                                      </a:t>
            </a:r>
            <a:r>
              <a:rPr lang="cs-CZ" u="sng" dirty="0" smtClean="0"/>
              <a:t>.  25  </a:t>
            </a:r>
          </a:p>
          <a:p>
            <a:pPr marL="0" indent="0">
              <a:buNone/>
            </a:pPr>
            <a:r>
              <a:rPr lang="cs-CZ" dirty="0" smtClean="0"/>
              <a:t>    0,4                                      215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  <a:r>
              <a:rPr lang="cs-CZ" u="sng" dirty="0" smtClean="0"/>
              <a:t>86__</a:t>
            </a:r>
            <a:endParaRPr lang="cs-CZ" u="sng" dirty="0"/>
          </a:p>
          <a:p>
            <a:pPr marL="0" indent="0">
              <a:buNone/>
            </a:pPr>
            <a:r>
              <a:rPr lang="cs-CZ" dirty="0" smtClean="0"/>
              <a:t>                                             107,5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u="sng" dirty="0" smtClean="0"/>
              <a:t>     0,4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107,9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8771" y="980728"/>
            <a:ext cx="8280920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čísla dělíme jako přirozená, v podílu oddělíme stejný počet des. míst jako v dělenci (při překročení des. čárky v DĚLĚNCI  ji zapíšeme </a:t>
            </a:r>
            <a:r>
              <a:rPr lang="cs-CZ" sz="2400" b="1" dirty="0" smtClean="0"/>
              <a:t>v podílu), </a:t>
            </a:r>
            <a:r>
              <a:rPr lang="cs-CZ" sz="2400" dirty="0" smtClean="0"/>
              <a:t>vždy provedeme </a:t>
            </a:r>
            <a:r>
              <a:rPr lang="cs-CZ" sz="2400" b="1" dirty="0" smtClean="0"/>
              <a:t>zkoušku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220072" y="3120730"/>
            <a:ext cx="0" cy="820649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11" name="Volný tvar 10"/>
          <p:cNvSpPr/>
          <p:nvPr/>
        </p:nvSpPr>
        <p:spPr>
          <a:xfrm>
            <a:off x="772510" y="3200400"/>
            <a:ext cx="126124" cy="0"/>
          </a:xfrm>
          <a:custGeom>
            <a:avLst/>
            <a:gdLst>
              <a:gd name="connsiteX0" fmla="*/ 0 w 126124"/>
              <a:gd name="connsiteY0" fmla="*/ 0 h 0"/>
              <a:gd name="connsiteX1" fmla="*/ 126124 w 126124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6124">
                <a:moveTo>
                  <a:pt x="0" y="0"/>
                </a:moveTo>
                <a:lnTo>
                  <a:pt x="126124" y="0"/>
                </a:ln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772510" y="4077072"/>
            <a:ext cx="110358" cy="0"/>
          </a:xfrm>
          <a:custGeom>
            <a:avLst/>
            <a:gdLst>
              <a:gd name="connsiteX0" fmla="*/ 0 w 110358"/>
              <a:gd name="connsiteY0" fmla="*/ 0 h 0"/>
              <a:gd name="connsiteX1" fmla="*/ 110358 w 110358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358">
                <a:moveTo>
                  <a:pt x="0" y="0"/>
                </a:moveTo>
                <a:lnTo>
                  <a:pt x="110358" y="0"/>
                </a:ln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961697" y="4077072"/>
            <a:ext cx="126124" cy="0"/>
          </a:xfrm>
          <a:custGeom>
            <a:avLst/>
            <a:gdLst>
              <a:gd name="connsiteX0" fmla="*/ 126124 w 126124"/>
              <a:gd name="connsiteY0" fmla="*/ 0 h 0"/>
              <a:gd name="connsiteX1" fmla="*/ 0 w 126124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6124">
                <a:moveTo>
                  <a:pt x="126124" y="0"/>
                </a:moveTo>
                <a:lnTo>
                  <a:pt x="0" y="0"/>
                </a:ln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961697" y="4924168"/>
            <a:ext cx="110359" cy="0"/>
          </a:xfrm>
          <a:custGeom>
            <a:avLst/>
            <a:gdLst>
              <a:gd name="connsiteX0" fmla="*/ 0 w 110359"/>
              <a:gd name="connsiteY0" fmla="*/ 0 h 0"/>
              <a:gd name="connsiteX1" fmla="*/ 110359 w 11035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359">
                <a:moveTo>
                  <a:pt x="0" y="0"/>
                </a:moveTo>
                <a:lnTo>
                  <a:pt x="110359" y="0"/>
                </a:ln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827689" y="5805264"/>
            <a:ext cx="110358" cy="0"/>
          </a:xfrm>
          <a:custGeom>
            <a:avLst/>
            <a:gdLst>
              <a:gd name="connsiteX0" fmla="*/ 0 w 110358"/>
              <a:gd name="connsiteY0" fmla="*/ 0 h 0"/>
              <a:gd name="connsiteX1" fmla="*/ 110358 w 110358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358">
                <a:moveTo>
                  <a:pt x="0" y="0"/>
                </a:moveTo>
                <a:lnTo>
                  <a:pt x="110358" y="0"/>
                </a:ln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977462" y="5821029"/>
            <a:ext cx="110359" cy="0"/>
          </a:xfrm>
          <a:custGeom>
            <a:avLst/>
            <a:gdLst>
              <a:gd name="connsiteX0" fmla="*/ 0 w 110359"/>
              <a:gd name="connsiteY0" fmla="*/ 0 h 0"/>
              <a:gd name="connsiteX1" fmla="*/ 110359 w 11035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359">
                <a:moveTo>
                  <a:pt x="0" y="0"/>
                </a:moveTo>
                <a:lnTo>
                  <a:pt x="110359" y="0"/>
                </a:ln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1765061" y="3200400"/>
            <a:ext cx="237159" cy="84667"/>
          </a:xfrm>
          <a:custGeom>
            <a:avLst/>
            <a:gdLst>
              <a:gd name="connsiteX0" fmla="*/ 237159 w 237159"/>
              <a:gd name="connsiteY0" fmla="*/ 21605 h 84667"/>
              <a:gd name="connsiteX1" fmla="*/ 189862 w 237159"/>
              <a:gd name="connsiteY1" fmla="*/ 53136 h 84667"/>
              <a:gd name="connsiteX2" fmla="*/ 126800 w 237159"/>
              <a:gd name="connsiteY2" fmla="*/ 53136 h 84667"/>
              <a:gd name="connsiteX3" fmla="*/ 47972 w 237159"/>
              <a:gd name="connsiteY3" fmla="*/ 37370 h 84667"/>
              <a:gd name="connsiteX4" fmla="*/ 47972 w 237159"/>
              <a:gd name="connsiteY4" fmla="*/ 37370 h 84667"/>
              <a:gd name="connsiteX5" fmla="*/ 16441 w 237159"/>
              <a:gd name="connsiteY5" fmla="*/ 5839 h 84667"/>
              <a:gd name="connsiteX6" fmla="*/ 79504 w 237159"/>
              <a:gd name="connsiteY6" fmla="*/ 5839 h 84667"/>
              <a:gd name="connsiteX7" fmla="*/ 676 w 237159"/>
              <a:gd name="connsiteY7" fmla="*/ 5839 h 84667"/>
              <a:gd name="connsiteX8" fmla="*/ 47972 w 237159"/>
              <a:gd name="connsiteY8" fmla="*/ 84667 h 84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7159" h="84667">
                <a:moveTo>
                  <a:pt x="237159" y="21605"/>
                </a:moveTo>
                <a:lnTo>
                  <a:pt x="189862" y="53136"/>
                </a:lnTo>
                <a:cubicBezTo>
                  <a:pt x="171469" y="58391"/>
                  <a:pt x="126800" y="53136"/>
                  <a:pt x="126800" y="53136"/>
                </a:cubicBezTo>
                <a:cubicBezTo>
                  <a:pt x="103152" y="50508"/>
                  <a:pt x="47972" y="37370"/>
                  <a:pt x="47972" y="37370"/>
                </a:cubicBezTo>
                <a:lnTo>
                  <a:pt x="47972" y="37370"/>
                </a:lnTo>
                <a:cubicBezTo>
                  <a:pt x="42717" y="32115"/>
                  <a:pt x="11186" y="11094"/>
                  <a:pt x="16441" y="5839"/>
                </a:cubicBezTo>
                <a:cubicBezTo>
                  <a:pt x="21696" y="584"/>
                  <a:pt x="79504" y="5839"/>
                  <a:pt x="79504" y="5839"/>
                </a:cubicBezTo>
                <a:cubicBezTo>
                  <a:pt x="76877" y="5839"/>
                  <a:pt x="5931" y="-7299"/>
                  <a:pt x="676" y="5839"/>
                </a:cubicBezTo>
                <a:cubicBezTo>
                  <a:pt x="-4579" y="18977"/>
                  <a:pt x="21696" y="51822"/>
                  <a:pt x="47972" y="84667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1891862" y="4035861"/>
            <a:ext cx="409904" cy="130907"/>
          </a:xfrm>
          <a:custGeom>
            <a:avLst/>
            <a:gdLst>
              <a:gd name="connsiteX0" fmla="*/ 409904 w 409904"/>
              <a:gd name="connsiteY0" fmla="*/ 15877 h 130907"/>
              <a:gd name="connsiteX1" fmla="*/ 346841 w 409904"/>
              <a:gd name="connsiteY1" fmla="*/ 78939 h 130907"/>
              <a:gd name="connsiteX2" fmla="*/ 283779 w 409904"/>
              <a:gd name="connsiteY2" fmla="*/ 78939 h 130907"/>
              <a:gd name="connsiteX3" fmla="*/ 236483 w 409904"/>
              <a:gd name="connsiteY3" fmla="*/ 94705 h 130907"/>
              <a:gd name="connsiteX4" fmla="*/ 220717 w 409904"/>
              <a:gd name="connsiteY4" fmla="*/ 78939 h 130907"/>
              <a:gd name="connsiteX5" fmla="*/ 189186 w 409904"/>
              <a:gd name="connsiteY5" fmla="*/ 111 h 130907"/>
              <a:gd name="connsiteX6" fmla="*/ 173421 w 409904"/>
              <a:gd name="connsiteY6" fmla="*/ 63173 h 130907"/>
              <a:gd name="connsiteX7" fmla="*/ 141890 w 409904"/>
              <a:gd name="connsiteY7" fmla="*/ 126236 h 130907"/>
              <a:gd name="connsiteX8" fmla="*/ 110359 w 409904"/>
              <a:gd name="connsiteY8" fmla="*/ 126236 h 130907"/>
              <a:gd name="connsiteX9" fmla="*/ 110359 w 409904"/>
              <a:gd name="connsiteY9" fmla="*/ 126236 h 130907"/>
              <a:gd name="connsiteX10" fmla="*/ 31531 w 409904"/>
              <a:gd name="connsiteY10" fmla="*/ 78939 h 130907"/>
              <a:gd name="connsiteX11" fmla="*/ 31531 w 409904"/>
              <a:gd name="connsiteY11" fmla="*/ 47408 h 130907"/>
              <a:gd name="connsiteX12" fmla="*/ 78828 w 409904"/>
              <a:gd name="connsiteY12" fmla="*/ 47408 h 130907"/>
              <a:gd name="connsiteX13" fmla="*/ 15766 w 409904"/>
              <a:gd name="connsiteY13" fmla="*/ 31642 h 130907"/>
              <a:gd name="connsiteX14" fmla="*/ 0 w 409904"/>
              <a:gd name="connsiteY14" fmla="*/ 126236 h 1309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9904" h="130907">
                <a:moveTo>
                  <a:pt x="409904" y="15877"/>
                </a:moveTo>
                <a:lnTo>
                  <a:pt x="346841" y="78939"/>
                </a:lnTo>
                <a:cubicBezTo>
                  <a:pt x="325820" y="89449"/>
                  <a:pt x="283779" y="78939"/>
                  <a:pt x="283779" y="78939"/>
                </a:cubicBezTo>
                <a:cubicBezTo>
                  <a:pt x="265386" y="81567"/>
                  <a:pt x="236483" y="94705"/>
                  <a:pt x="236483" y="94705"/>
                </a:cubicBezTo>
                <a:cubicBezTo>
                  <a:pt x="225973" y="94705"/>
                  <a:pt x="228600" y="94705"/>
                  <a:pt x="220717" y="78939"/>
                </a:cubicBezTo>
                <a:cubicBezTo>
                  <a:pt x="212834" y="63173"/>
                  <a:pt x="197069" y="2739"/>
                  <a:pt x="189186" y="111"/>
                </a:cubicBezTo>
                <a:cubicBezTo>
                  <a:pt x="181303" y="-2517"/>
                  <a:pt x="181304" y="42152"/>
                  <a:pt x="173421" y="63173"/>
                </a:cubicBezTo>
                <a:cubicBezTo>
                  <a:pt x="165538" y="84194"/>
                  <a:pt x="152400" y="115726"/>
                  <a:pt x="141890" y="126236"/>
                </a:cubicBezTo>
                <a:cubicBezTo>
                  <a:pt x="131380" y="136747"/>
                  <a:pt x="110359" y="126236"/>
                  <a:pt x="110359" y="126236"/>
                </a:cubicBezTo>
                <a:lnTo>
                  <a:pt x="110359" y="126236"/>
                </a:lnTo>
                <a:cubicBezTo>
                  <a:pt x="97221" y="118353"/>
                  <a:pt x="44669" y="92077"/>
                  <a:pt x="31531" y="78939"/>
                </a:cubicBezTo>
                <a:cubicBezTo>
                  <a:pt x="18393" y="65801"/>
                  <a:pt x="23648" y="52663"/>
                  <a:pt x="31531" y="47408"/>
                </a:cubicBezTo>
                <a:cubicBezTo>
                  <a:pt x="39414" y="42153"/>
                  <a:pt x="81455" y="50036"/>
                  <a:pt x="78828" y="47408"/>
                </a:cubicBezTo>
                <a:cubicBezTo>
                  <a:pt x="76201" y="44780"/>
                  <a:pt x="28904" y="18504"/>
                  <a:pt x="15766" y="31642"/>
                </a:cubicBezTo>
                <a:cubicBezTo>
                  <a:pt x="2628" y="44780"/>
                  <a:pt x="1314" y="85508"/>
                  <a:pt x="0" y="126236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2075584" y="4917953"/>
            <a:ext cx="212537" cy="96370"/>
          </a:xfrm>
          <a:custGeom>
            <a:avLst/>
            <a:gdLst>
              <a:gd name="connsiteX0" fmla="*/ 212537 w 212537"/>
              <a:gd name="connsiteY0" fmla="*/ 17542 h 96370"/>
              <a:gd name="connsiteX1" fmla="*/ 165240 w 212537"/>
              <a:gd name="connsiteY1" fmla="*/ 64839 h 96370"/>
              <a:gd name="connsiteX2" fmla="*/ 86412 w 212537"/>
              <a:gd name="connsiteY2" fmla="*/ 64839 h 96370"/>
              <a:gd name="connsiteX3" fmla="*/ 23350 w 212537"/>
              <a:gd name="connsiteY3" fmla="*/ 17542 h 96370"/>
              <a:gd name="connsiteX4" fmla="*/ 86412 w 212537"/>
              <a:gd name="connsiteY4" fmla="*/ 33308 h 96370"/>
              <a:gd name="connsiteX5" fmla="*/ 7585 w 212537"/>
              <a:gd name="connsiteY5" fmla="*/ 1777 h 96370"/>
              <a:gd name="connsiteX6" fmla="*/ 7585 w 212537"/>
              <a:gd name="connsiteY6" fmla="*/ 96370 h 963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537" h="96370">
                <a:moveTo>
                  <a:pt x="212537" y="17542"/>
                </a:moveTo>
                <a:cubicBezTo>
                  <a:pt x="196771" y="33308"/>
                  <a:pt x="186261" y="56956"/>
                  <a:pt x="165240" y="64839"/>
                </a:cubicBezTo>
                <a:cubicBezTo>
                  <a:pt x="144219" y="72722"/>
                  <a:pt x="110060" y="72722"/>
                  <a:pt x="86412" y="64839"/>
                </a:cubicBezTo>
                <a:cubicBezTo>
                  <a:pt x="62764" y="56956"/>
                  <a:pt x="23350" y="22797"/>
                  <a:pt x="23350" y="17542"/>
                </a:cubicBezTo>
                <a:cubicBezTo>
                  <a:pt x="23350" y="12287"/>
                  <a:pt x="89039" y="35935"/>
                  <a:pt x="86412" y="33308"/>
                </a:cubicBezTo>
                <a:cubicBezTo>
                  <a:pt x="83785" y="30681"/>
                  <a:pt x="20723" y="-8733"/>
                  <a:pt x="7585" y="1777"/>
                </a:cubicBezTo>
                <a:cubicBezTo>
                  <a:pt x="-5553" y="12287"/>
                  <a:pt x="1016" y="54328"/>
                  <a:pt x="7585" y="96370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1891862" y="5769670"/>
            <a:ext cx="409904" cy="126633"/>
          </a:xfrm>
          <a:custGeom>
            <a:avLst/>
            <a:gdLst>
              <a:gd name="connsiteX0" fmla="*/ 409904 w 409904"/>
              <a:gd name="connsiteY0" fmla="*/ 32040 h 126633"/>
              <a:gd name="connsiteX1" fmla="*/ 331076 w 409904"/>
              <a:gd name="connsiteY1" fmla="*/ 95102 h 126633"/>
              <a:gd name="connsiteX2" fmla="*/ 268014 w 409904"/>
              <a:gd name="connsiteY2" fmla="*/ 95102 h 126633"/>
              <a:gd name="connsiteX3" fmla="*/ 220717 w 409904"/>
              <a:gd name="connsiteY3" fmla="*/ 79337 h 126633"/>
              <a:gd name="connsiteX4" fmla="*/ 204952 w 409904"/>
              <a:gd name="connsiteY4" fmla="*/ 509 h 126633"/>
              <a:gd name="connsiteX5" fmla="*/ 204952 w 409904"/>
              <a:gd name="connsiteY5" fmla="*/ 47806 h 126633"/>
              <a:gd name="connsiteX6" fmla="*/ 157655 w 409904"/>
              <a:gd name="connsiteY6" fmla="*/ 95102 h 126633"/>
              <a:gd name="connsiteX7" fmla="*/ 78828 w 409904"/>
              <a:gd name="connsiteY7" fmla="*/ 110868 h 126633"/>
              <a:gd name="connsiteX8" fmla="*/ 47297 w 409904"/>
              <a:gd name="connsiteY8" fmla="*/ 79337 h 126633"/>
              <a:gd name="connsiteX9" fmla="*/ 47297 w 409904"/>
              <a:gd name="connsiteY9" fmla="*/ 47806 h 126633"/>
              <a:gd name="connsiteX10" fmla="*/ 47297 w 409904"/>
              <a:gd name="connsiteY10" fmla="*/ 32040 h 126633"/>
              <a:gd name="connsiteX11" fmla="*/ 110359 w 409904"/>
              <a:gd name="connsiteY11" fmla="*/ 63571 h 126633"/>
              <a:gd name="connsiteX12" fmla="*/ 47297 w 409904"/>
              <a:gd name="connsiteY12" fmla="*/ 32040 h 126633"/>
              <a:gd name="connsiteX13" fmla="*/ 0 w 409904"/>
              <a:gd name="connsiteY13" fmla="*/ 126633 h 1266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09904" h="126633">
                <a:moveTo>
                  <a:pt x="409904" y="32040"/>
                </a:moveTo>
                <a:cubicBezTo>
                  <a:pt x="382314" y="58316"/>
                  <a:pt x="354724" y="84592"/>
                  <a:pt x="331076" y="95102"/>
                </a:cubicBezTo>
                <a:cubicBezTo>
                  <a:pt x="307428" y="105612"/>
                  <a:pt x="286407" y="97729"/>
                  <a:pt x="268014" y="95102"/>
                </a:cubicBezTo>
                <a:cubicBezTo>
                  <a:pt x="249621" y="92475"/>
                  <a:pt x="231227" y="95103"/>
                  <a:pt x="220717" y="79337"/>
                </a:cubicBezTo>
                <a:cubicBezTo>
                  <a:pt x="210207" y="63572"/>
                  <a:pt x="207579" y="5764"/>
                  <a:pt x="204952" y="509"/>
                </a:cubicBezTo>
                <a:cubicBezTo>
                  <a:pt x="202325" y="-4746"/>
                  <a:pt x="212835" y="32041"/>
                  <a:pt x="204952" y="47806"/>
                </a:cubicBezTo>
                <a:cubicBezTo>
                  <a:pt x="197069" y="63572"/>
                  <a:pt x="178676" y="84592"/>
                  <a:pt x="157655" y="95102"/>
                </a:cubicBezTo>
                <a:cubicBezTo>
                  <a:pt x="136634" y="105612"/>
                  <a:pt x="97221" y="113495"/>
                  <a:pt x="78828" y="110868"/>
                </a:cubicBezTo>
                <a:cubicBezTo>
                  <a:pt x="60435" y="108241"/>
                  <a:pt x="52552" y="89847"/>
                  <a:pt x="47297" y="79337"/>
                </a:cubicBezTo>
                <a:cubicBezTo>
                  <a:pt x="42042" y="68827"/>
                  <a:pt x="47297" y="47806"/>
                  <a:pt x="47297" y="47806"/>
                </a:cubicBezTo>
                <a:cubicBezTo>
                  <a:pt x="47297" y="39923"/>
                  <a:pt x="36787" y="29412"/>
                  <a:pt x="47297" y="32040"/>
                </a:cubicBezTo>
                <a:cubicBezTo>
                  <a:pt x="57807" y="34668"/>
                  <a:pt x="110359" y="63571"/>
                  <a:pt x="110359" y="63571"/>
                </a:cubicBezTo>
                <a:cubicBezTo>
                  <a:pt x="110359" y="63571"/>
                  <a:pt x="65690" y="21530"/>
                  <a:pt x="47297" y="32040"/>
                </a:cubicBezTo>
                <a:cubicBezTo>
                  <a:pt x="28904" y="42550"/>
                  <a:pt x="14452" y="84591"/>
                  <a:pt x="0" y="126633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ZS SLOVAN\AppData\Local\Microsoft\Windows\Temporary Internet Files\Content.IE5\SGOM21DJ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708974" cy="16440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561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    </a:t>
            </a:r>
            <a:r>
              <a:rPr lang="cs-CZ" b="1" dirty="0" smtClean="0">
                <a:solidFill>
                  <a:schemeClr val="bg1"/>
                </a:solidFill>
              </a:rPr>
              <a:t>PŘIŘAĎ K SOBĚ</a:t>
            </a:r>
            <a:r>
              <a:rPr lang="cs-CZ" sz="2200" b="1" dirty="0" smtClean="0">
                <a:solidFill>
                  <a:schemeClr val="bg1"/>
                </a:solidFill>
              </a:rPr>
              <a:t>                                </a:t>
            </a:r>
            <a:r>
              <a:rPr lang="cs-CZ" sz="2000" dirty="0" smtClean="0"/>
              <a:t>IA tabule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ZADÁNÍ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776684" y="1493616"/>
            <a:ext cx="1664585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10,5 : 3 = 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169963" y="3139511"/>
            <a:ext cx="914400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5,8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699792" y="1784244"/>
            <a:ext cx="1664586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0,48 : 6 =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403648" y="2515835"/>
            <a:ext cx="1664586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25,5 : 5 =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899592" y="3252105"/>
            <a:ext cx="1664585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2,4 : 12 =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41269" y="4053911"/>
            <a:ext cx="1664586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23,2 : 4 =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71354" y="4894312"/>
            <a:ext cx="1664587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0,45 : 15 =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699789" y="5311737"/>
            <a:ext cx="1664589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0,08 : 2 =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811765" y="1531252"/>
            <a:ext cx="914400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5,1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981674" y="1988452"/>
            <a:ext cx="914400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0,03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897365" y="4973401"/>
            <a:ext cx="914400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0,8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7380312" y="2780928"/>
            <a:ext cx="914400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3,5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7380312" y="4818856"/>
            <a:ext cx="914400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0,2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4982965" y="3979912"/>
            <a:ext cx="914400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10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sz="4000" b="1" dirty="0" smtClean="0">
                <a:solidFill>
                  <a:schemeClr val="bg1"/>
                </a:solidFill>
              </a:rPr>
              <a:t>PŘIŘAĎ K SOBĚ </a:t>
            </a:r>
            <a:r>
              <a:rPr lang="cs-CZ" sz="4000" dirty="0" smtClean="0">
                <a:solidFill>
                  <a:schemeClr val="bg1"/>
                </a:solidFill>
              </a:rPr>
              <a:t>- výsledky </a:t>
            </a:r>
            <a:r>
              <a:rPr lang="cs-CZ" sz="2200" dirty="0" smtClean="0"/>
              <a:t>IA tabule</a:t>
            </a:r>
            <a:endParaRPr lang="cs-CZ" sz="2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1258" y="1219447"/>
            <a:ext cx="4038600" cy="5217443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ZADÁNÍ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07863" y="1219447"/>
            <a:ext cx="4038600" cy="5217443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886561" y="1935173"/>
            <a:ext cx="1664585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10,5 : 3 = 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279840" y="3581068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5,8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809669" y="2225801"/>
            <a:ext cx="1664586" cy="57606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0,48 : 6 =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513525" y="2957392"/>
            <a:ext cx="1664586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25,5 : 5 =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09469" y="3693662"/>
            <a:ext cx="1664585" cy="57606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2,4 : 12 =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551146" y="4495468"/>
            <a:ext cx="1664586" cy="576064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23,2 : 4 =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81231" y="5335869"/>
            <a:ext cx="1664587" cy="576064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0,45 : 15 =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809669" y="5710440"/>
            <a:ext cx="1664589" cy="576064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0,08 : 2 =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921642" y="1972809"/>
            <a:ext cx="914400" cy="91440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5,1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091551" y="2430009"/>
            <a:ext cx="914400" cy="9144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0,03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007242" y="541495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0,08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7490189" y="3222485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3,5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7490189" y="5253240"/>
            <a:ext cx="914400" cy="9144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0,2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5092842" y="4421469"/>
            <a:ext cx="914400" cy="914400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0,04</a:t>
            </a:r>
            <a:endParaRPr lang="cs-CZ" dirty="0"/>
          </a:p>
        </p:txBody>
      </p:sp>
      <p:sp>
        <p:nvSpPr>
          <p:cNvPr id="22" name="Volný tvar 21"/>
          <p:cNvSpPr/>
          <p:nvPr/>
        </p:nvSpPr>
        <p:spPr>
          <a:xfrm>
            <a:off x="3173711" y="2733495"/>
            <a:ext cx="3871356" cy="896050"/>
          </a:xfrm>
          <a:custGeom>
            <a:avLst/>
            <a:gdLst>
              <a:gd name="connsiteX0" fmla="*/ 0 w 3871356"/>
              <a:gd name="connsiteY0" fmla="*/ 498763 h 896050"/>
              <a:gd name="connsiteX1" fmla="*/ 2351314 w 3871356"/>
              <a:gd name="connsiteY1" fmla="*/ 878774 h 896050"/>
              <a:gd name="connsiteX2" fmla="*/ 3871356 w 3871356"/>
              <a:gd name="connsiteY2" fmla="*/ 0 h 896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71356" h="896050">
                <a:moveTo>
                  <a:pt x="0" y="498763"/>
                </a:moveTo>
                <a:cubicBezTo>
                  <a:pt x="853044" y="730332"/>
                  <a:pt x="1706088" y="961901"/>
                  <a:pt x="2351314" y="878774"/>
                </a:cubicBezTo>
                <a:cubicBezTo>
                  <a:pt x="2996540" y="795647"/>
                  <a:pt x="3433948" y="397823"/>
                  <a:pt x="3871356" y="0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663072" y="3937421"/>
            <a:ext cx="4987636" cy="1444271"/>
          </a:xfrm>
          <a:custGeom>
            <a:avLst/>
            <a:gdLst>
              <a:gd name="connsiteX0" fmla="*/ 0 w 4987636"/>
              <a:gd name="connsiteY0" fmla="*/ 31107 h 1444271"/>
              <a:gd name="connsiteX1" fmla="*/ 2624447 w 4987636"/>
              <a:gd name="connsiteY1" fmla="*/ 185487 h 1444271"/>
              <a:gd name="connsiteX2" fmla="*/ 4987636 w 4987636"/>
              <a:gd name="connsiteY2" fmla="*/ 1444271 h 1444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987636" h="1444271">
                <a:moveTo>
                  <a:pt x="0" y="31107"/>
                </a:moveTo>
                <a:cubicBezTo>
                  <a:pt x="896587" y="-9467"/>
                  <a:pt x="1793174" y="-50040"/>
                  <a:pt x="2624447" y="185487"/>
                </a:cubicBezTo>
                <a:cubicBezTo>
                  <a:pt x="3455720" y="421014"/>
                  <a:pt x="4221678" y="932642"/>
                  <a:pt x="4987636" y="1444271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4218739" y="3933381"/>
            <a:ext cx="2066307" cy="842670"/>
          </a:xfrm>
          <a:custGeom>
            <a:avLst/>
            <a:gdLst>
              <a:gd name="connsiteX0" fmla="*/ 0 w 2066307"/>
              <a:gd name="connsiteY0" fmla="*/ 842670 h 842670"/>
              <a:gd name="connsiteX1" fmla="*/ 1140032 w 2066307"/>
              <a:gd name="connsiteY1" fmla="*/ 94524 h 842670"/>
              <a:gd name="connsiteX2" fmla="*/ 2066307 w 2066307"/>
              <a:gd name="connsiteY2" fmla="*/ 35147 h 842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66307" h="842670">
                <a:moveTo>
                  <a:pt x="0" y="842670"/>
                </a:moveTo>
                <a:cubicBezTo>
                  <a:pt x="397824" y="535890"/>
                  <a:pt x="795648" y="229111"/>
                  <a:pt x="1140032" y="94524"/>
                </a:cubicBezTo>
                <a:cubicBezTo>
                  <a:pt x="1484416" y="-40063"/>
                  <a:pt x="1775361" y="-2458"/>
                  <a:pt x="2066307" y="35147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1475539" y="2994752"/>
            <a:ext cx="3633850" cy="2315688"/>
          </a:xfrm>
          <a:custGeom>
            <a:avLst/>
            <a:gdLst>
              <a:gd name="connsiteX0" fmla="*/ 0 w 3633850"/>
              <a:gd name="connsiteY0" fmla="*/ 2315688 h 2315688"/>
              <a:gd name="connsiteX1" fmla="*/ 1436915 w 3633850"/>
              <a:gd name="connsiteY1" fmla="*/ 1140031 h 2315688"/>
              <a:gd name="connsiteX2" fmla="*/ 3621974 w 3633850"/>
              <a:gd name="connsiteY2" fmla="*/ 0 h 2315688"/>
              <a:gd name="connsiteX3" fmla="*/ 3621974 w 3633850"/>
              <a:gd name="connsiteY3" fmla="*/ 0 h 2315688"/>
              <a:gd name="connsiteX4" fmla="*/ 3633850 w 3633850"/>
              <a:gd name="connsiteY4" fmla="*/ 47501 h 23156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850" h="2315688">
                <a:moveTo>
                  <a:pt x="0" y="2315688"/>
                </a:moveTo>
                <a:cubicBezTo>
                  <a:pt x="416626" y="1920833"/>
                  <a:pt x="833253" y="1525979"/>
                  <a:pt x="1436915" y="1140031"/>
                </a:cubicBezTo>
                <a:cubicBezTo>
                  <a:pt x="2040577" y="754083"/>
                  <a:pt x="3621974" y="0"/>
                  <a:pt x="3621974" y="0"/>
                </a:cubicBezTo>
                <a:lnTo>
                  <a:pt x="3621974" y="0"/>
                </a:lnTo>
                <a:lnTo>
                  <a:pt x="3633850" y="47501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3624973" y="5001682"/>
            <a:ext cx="1484416" cy="736270"/>
          </a:xfrm>
          <a:custGeom>
            <a:avLst/>
            <a:gdLst>
              <a:gd name="connsiteX0" fmla="*/ 0 w 1484416"/>
              <a:gd name="connsiteY0" fmla="*/ 736270 h 736270"/>
              <a:gd name="connsiteX1" fmla="*/ 653143 w 1484416"/>
              <a:gd name="connsiteY1" fmla="*/ 190005 h 736270"/>
              <a:gd name="connsiteX2" fmla="*/ 1484416 w 1484416"/>
              <a:gd name="connsiteY2" fmla="*/ 0 h 736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84416" h="736270">
                <a:moveTo>
                  <a:pt x="0" y="736270"/>
                </a:moveTo>
                <a:cubicBezTo>
                  <a:pt x="202870" y="524493"/>
                  <a:pt x="405741" y="312717"/>
                  <a:pt x="653143" y="190005"/>
                </a:cubicBezTo>
                <a:cubicBezTo>
                  <a:pt x="900545" y="67293"/>
                  <a:pt x="1192480" y="33646"/>
                  <a:pt x="1484416" y="0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636848" y="2792871"/>
            <a:ext cx="2386941" cy="3241602"/>
          </a:xfrm>
          <a:custGeom>
            <a:avLst/>
            <a:gdLst>
              <a:gd name="connsiteX0" fmla="*/ 0 w 2386941"/>
              <a:gd name="connsiteY0" fmla="*/ 0 h 3241602"/>
              <a:gd name="connsiteX1" fmla="*/ 1258785 w 2386941"/>
              <a:gd name="connsiteY1" fmla="*/ 2826328 h 3241602"/>
              <a:gd name="connsiteX2" fmla="*/ 2386941 w 2386941"/>
              <a:gd name="connsiteY2" fmla="*/ 3170712 h 3241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86941" h="3241602">
                <a:moveTo>
                  <a:pt x="0" y="0"/>
                </a:moveTo>
                <a:cubicBezTo>
                  <a:pt x="430481" y="1148938"/>
                  <a:pt x="860962" y="2297876"/>
                  <a:pt x="1258785" y="2826328"/>
                </a:cubicBezTo>
                <a:cubicBezTo>
                  <a:pt x="1656608" y="3354780"/>
                  <a:pt x="2021774" y="3262746"/>
                  <a:pt x="2386941" y="3170712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2544319" y="1916272"/>
            <a:ext cx="5023262" cy="1517867"/>
          </a:xfrm>
          <a:custGeom>
            <a:avLst/>
            <a:gdLst>
              <a:gd name="connsiteX0" fmla="*/ 0 w 5023262"/>
              <a:gd name="connsiteY0" fmla="*/ 306584 h 1517867"/>
              <a:gd name="connsiteX1" fmla="*/ 2398815 w 5023262"/>
              <a:gd name="connsiteY1" fmla="*/ 80953 h 1517867"/>
              <a:gd name="connsiteX2" fmla="*/ 5023262 w 5023262"/>
              <a:gd name="connsiteY2" fmla="*/ 1517867 h 1517867"/>
              <a:gd name="connsiteX3" fmla="*/ 5023262 w 5023262"/>
              <a:gd name="connsiteY3" fmla="*/ 1517867 h 1517867"/>
              <a:gd name="connsiteX4" fmla="*/ 5011387 w 5023262"/>
              <a:gd name="connsiteY4" fmla="*/ 1505991 h 1517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23262" h="1517867">
                <a:moveTo>
                  <a:pt x="0" y="306584"/>
                </a:moveTo>
                <a:cubicBezTo>
                  <a:pt x="780802" y="92828"/>
                  <a:pt x="1561605" y="-120927"/>
                  <a:pt x="2398815" y="80953"/>
                </a:cubicBezTo>
                <a:cubicBezTo>
                  <a:pt x="3236025" y="282833"/>
                  <a:pt x="5023262" y="1517867"/>
                  <a:pt x="5023262" y="1517867"/>
                </a:cubicBezTo>
                <a:lnTo>
                  <a:pt x="5023262" y="1517867"/>
                </a:lnTo>
                <a:lnTo>
                  <a:pt x="5011387" y="1505991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70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DĚLENÍ DESETINNÝM ČÍSLEM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038600" cy="4137323"/>
          </a:xfrm>
          <a:solidFill>
            <a:srgbClr val="FED2DB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u="sng" dirty="0" smtClean="0"/>
              <a:t>0,72   : 0,9 = 0,8            /. 10</a:t>
            </a:r>
          </a:p>
          <a:p>
            <a:pPr marL="0" indent="0">
              <a:buNone/>
            </a:pPr>
            <a:r>
              <a:rPr lang="cs-CZ" sz="2000" dirty="0" smtClean="0"/>
              <a:t>7,2     :  9 = 0,8</a:t>
            </a:r>
          </a:p>
          <a:p>
            <a:pPr marL="0" indent="0">
              <a:buNone/>
            </a:pPr>
            <a:r>
              <a:rPr lang="cs-CZ" sz="2000" u="sng" dirty="0" smtClean="0"/>
              <a:t>0,495   : 0,11 = 4,5          / .100 </a:t>
            </a:r>
            <a:r>
              <a:rPr lang="cs-CZ" sz="2000" dirty="0" smtClean="0"/>
              <a:t>               </a:t>
            </a:r>
          </a:p>
          <a:p>
            <a:pPr marL="0" indent="0">
              <a:buNone/>
            </a:pPr>
            <a:r>
              <a:rPr lang="cs-CZ" sz="2000" dirty="0" smtClean="0"/>
              <a:t>49,5     :  11 = 4,5</a:t>
            </a:r>
          </a:p>
          <a:p>
            <a:pPr marL="0" indent="0">
              <a:buNone/>
            </a:pPr>
            <a:r>
              <a:rPr lang="cs-CZ" sz="2000" dirty="0" smtClean="0"/>
              <a:t>  5 5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0</a:t>
            </a:r>
            <a:endParaRPr lang="cs-CZ" sz="2000" dirty="0"/>
          </a:p>
          <a:p>
            <a:pPr marL="0" indent="0">
              <a:buNone/>
            </a:pPr>
            <a:r>
              <a:rPr lang="cs-CZ" sz="2000" u="sng" dirty="0" smtClean="0"/>
              <a:t>0,013   : 0,025 = 0,52     / . 1000</a:t>
            </a:r>
          </a:p>
          <a:p>
            <a:pPr marL="0" indent="0">
              <a:buNone/>
            </a:pPr>
            <a:r>
              <a:rPr lang="cs-CZ" sz="2000" dirty="0" smtClean="0"/>
              <a:t>13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,00</a:t>
            </a:r>
            <a:r>
              <a:rPr lang="cs-CZ" sz="2000" dirty="0" smtClean="0"/>
              <a:t>   : 25 = 0,52</a:t>
            </a:r>
          </a:p>
          <a:p>
            <a:pPr marL="0" indent="0">
              <a:buNone/>
            </a:pPr>
            <a:r>
              <a:rPr lang="cs-CZ" sz="2000" dirty="0" smtClean="0"/>
              <a:t> 13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5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0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988840"/>
                <a:ext cx="4038600" cy="4137323"/>
              </a:xfrm>
              <a:solidFill>
                <a:srgbClr val="FED2DB"/>
              </a:solidFill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66"/>
                    </a:solidFill>
                  </a:rPr>
                  <a:t>určení zbytku</a:t>
                </a:r>
                <a:r>
                  <a:rPr lang="cs-CZ" dirty="0" smtClean="0">
                    <a:solidFill>
                      <a:srgbClr val="FF0066"/>
                    </a:solidFill>
                  </a:rPr>
                  <a:t>:</a:t>
                </a:r>
              </a:p>
              <a:p>
                <a:pPr marL="0" indent="0">
                  <a:buNone/>
                </a:pPr>
                <a:r>
                  <a:rPr lang="cs-CZ" u="sng" dirty="0" smtClean="0"/>
                  <a:t>8,62   : 0,6 = 14,3  (0,04)         / . 10</a:t>
                </a:r>
              </a:p>
              <a:p>
                <a:pPr marL="0" indent="0">
                  <a:buNone/>
                </a:pPr>
                <a:r>
                  <a:rPr lang="cs-CZ" dirty="0" smtClean="0"/>
                  <a:t>8 6,2   : 6 = 14,3 (0,4)	14,3</a:t>
                </a:r>
              </a:p>
              <a:p>
                <a:pPr marL="0" indent="0">
                  <a:buNone/>
                </a:pPr>
                <a:r>
                  <a:rPr lang="cs-CZ" dirty="0" smtClean="0"/>
                  <a:t>2 6			</a:t>
                </a:r>
                <a:r>
                  <a:rPr lang="cs-CZ" u="sng" dirty="0" smtClean="0"/>
                  <a:t>. 0,6</a:t>
                </a:r>
              </a:p>
              <a:p>
                <a:pPr marL="0" indent="0">
                  <a:buNone/>
                </a:pPr>
                <a:r>
                  <a:rPr lang="cs-CZ" dirty="0" smtClean="0"/>
                  <a:t>2 2			8,58</a:t>
                </a:r>
              </a:p>
              <a:p>
                <a:pPr marL="0" indent="0">
                  <a:buNone/>
                </a:pPr>
                <a:r>
                  <a:rPr lang="cs-CZ" dirty="0" smtClean="0"/>
                  <a:t>0,04 … zbytek		</a:t>
                </a:r>
                <a:r>
                  <a:rPr lang="cs-CZ" u="sng" dirty="0" smtClean="0"/>
                  <a:t>0,04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66"/>
                    </a:solidFill>
                  </a:rPr>
                  <a:t>			</a:t>
                </a:r>
                <a:r>
                  <a:rPr lang="cs-CZ" b="1" dirty="0" smtClean="0"/>
                  <a:t>8,62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66"/>
                    </a:solidFill>
                  </a:rPr>
                  <a:t>určení periody </a:t>
                </a:r>
              </a:p>
              <a:p>
                <a:pPr marL="0" indent="0">
                  <a:buNone/>
                </a:pPr>
                <a:r>
                  <a:rPr lang="cs-CZ" u="sng" dirty="0" smtClean="0"/>
                  <a:t>20,000 : 0,3 = 66,66  (0,002)       / . 10</a:t>
                </a:r>
              </a:p>
              <a:p>
                <a:pPr marL="0" indent="0">
                  <a:buNone/>
                </a:pPr>
                <a:r>
                  <a:rPr lang="cs-CZ" dirty="0" smtClean="0"/>
                  <a:t>20 0,00 : 3 = 66,66 (0,02)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2 0             = 66,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e>
                    </m:acc>
                  </m:oMath>
                </a14:m>
                <a:r>
                  <a:rPr lang="cs-CZ" dirty="0" smtClean="0"/>
                  <a:t> …</a:t>
                </a:r>
                <a:r>
                  <a:rPr lang="cs-CZ" b="1" dirty="0" smtClean="0">
                    <a:solidFill>
                      <a:srgbClr val="FF0066"/>
                    </a:solidFill>
                  </a:rPr>
                  <a:t>PERIODA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20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20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0,002		proveď zkoušku</a:t>
                </a: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988840"/>
                <a:ext cx="4038600" cy="4137323"/>
              </a:xfrm>
              <a:blipFill rotWithShape="1">
                <a:blip r:embed="rId2"/>
                <a:stretch>
                  <a:fillRect l="-1360" t="-19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67544" y="980728"/>
            <a:ext cx="8208912" cy="923330"/>
          </a:xfrm>
          <a:prstGeom prst="rect">
            <a:avLst/>
          </a:prstGeom>
          <a:solidFill>
            <a:srgbClr val="CCFF66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podle počtu des. míst v děliteli upravíme (násobíme celý příklad 10, 100, ...) a pak dělíme stejně jako přirozeným číslem, zbytek upravíme dělením 10, 100, ..., PODÍL NEUPRAVUJEME</a:t>
            </a:r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1472537" y="2363556"/>
            <a:ext cx="154379" cy="0"/>
          </a:xfrm>
          <a:custGeom>
            <a:avLst/>
            <a:gdLst>
              <a:gd name="connsiteX0" fmla="*/ 0 w 154379"/>
              <a:gd name="connsiteY0" fmla="*/ 0 h 0"/>
              <a:gd name="connsiteX1" fmla="*/ 154379 w 15437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4379">
                <a:moveTo>
                  <a:pt x="0" y="0"/>
                </a:moveTo>
                <a:lnTo>
                  <a:pt x="154379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203848" y="2366355"/>
            <a:ext cx="166254" cy="0"/>
          </a:xfrm>
          <a:custGeom>
            <a:avLst/>
            <a:gdLst>
              <a:gd name="connsiteX0" fmla="*/ 0 w 166254"/>
              <a:gd name="connsiteY0" fmla="*/ 0 h 0"/>
              <a:gd name="connsiteX1" fmla="*/ 166254 w 166254"/>
              <a:gd name="connsiteY1" fmla="*/ 0 h 0"/>
              <a:gd name="connsiteX2" fmla="*/ 166254 w 166254"/>
              <a:gd name="connsiteY2" fmla="*/ 0 h 0"/>
              <a:gd name="connsiteX3" fmla="*/ 166254 w 166254"/>
              <a:gd name="connsiteY3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4">
                <a:moveTo>
                  <a:pt x="0" y="0"/>
                </a:moveTo>
                <a:lnTo>
                  <a:pt x="166254" y="0"/>
                </a:lnTo>
                <a:lnTo>
                  <a:pt x="166254" y="0"/>
                </a:lnTo>
                <a:lnTo>
                  <a:pt x="166254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609102" y="3108122"/>
            <a:ext cx="154379" cy="0"/>
          </a:xfrm>
          <a:custGeom>
            <a:avLst/>
            <a:gdLst>
              <a:gd name="connsiteX0" fmla="*/ 0 w 154379"/>
              <a:gd name="connsiteY0" fmla="*/ 0 h 0"/>
              <a:gd name="connsiteX1" fmla="*/ 154379 w 15437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4379">
                <a:moveTo>
                  <a:pt x="0" y="0"/>
                </a:moveTo>
                <a:lnTo>
                  <a:pt x="154379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1793174" y="3118774"/>
            <a:ext cx="154379" cy="0"/>
          </a:xfrm>
          <a:custGeom>
            <a:avLst/>
            <a:gdLst>
              <a:gd name="connsiteX0" fmla="*/ 0 w 154379"/>
              <a:gd name="connsiteY0" fmla="*/ 0 h 0"/>
              <a:gd name="connsiteX1" fmla="*/ 154379 w 15437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4379">
                <a:moveTo>
                  <a:pt x="0" y="0"/>
                </a:moveTo>
                <a:lnTo>
                  <a:pt x="154379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309837" y="3069527"/>
            <a:ext cx="154379" cy="0"/>
          </a:xfrm>
          <a:custGeom>
            <a:avLst/>
            <a:gdLst>
              <a:gd name="connsiteX0" fmla="*/ 0 w 154379"/>
              <a:gd name="connsiteY0" fmla="*/ 0 h 0"/>
              <a:gd name="connsiteX1" fmla="*/ 154379 w 15437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4379">
                <a:moveTo>
                  <a:pt x="0" y="0"/>
                </a:moveTo>
                <a:lnTo>
                  <a:pt x="154379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3520145" y="3053214"/>
            <a:ext cx="154379" cy="0"/>
          </a:xfrm>
          <a:custGeom>
            <a:avLst/>
            <a:gdLst>
              <a:gd name="connsiteX0" fmla="*/ 0 w 154379"/>
              <a:gd name="connsiteY0" fmla="*/ 0 h 0"/>
              <a:gd name="connsiteX1" fmla="*/ 154379 w 15437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4379">
                <a:moveTo>
                  <a:pt x="0" y="0"/>
                </a:moveTo>
                <a:lnTo>
                  <a:pt x="154379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653142" y="4797152"/>
            <a:ext cx="142504" cy="101397"/>
          </a:xfrm>
          <a:custGeom>
            <a:avLst/>
            <a:gdLst>
              <a:gd name="connsiteX0" fmla="*/ 142504 w 142504"/>
              <a:gd name="connsiteY0" fmla="*/ 0 h 101397"/>
              <a:gd name="connsiteX1" fmla="*/ 0 w 142504"/>
              <a:gd name="connsiteY1" fmla="*/ 95003 h 10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2504" h="101397">
                <a:moveTo>
                  <a:pt x="142504" y="0"/>
                </a:moveTo>
                <a:cubicBezTo>
                  <a:pt x="125228" y="138210"/>
                  <a:pt x="162543" y="95003"/>
                  <a:pt x="0" y="95003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1609102" y="4548250"/>
            <a:ext cx="118753" cy="0"/>
          </a:xfrm>
          <a:custGeom>
            <a:avLst/>
            <a:gdLst>
              <a:gd name="connsiteX0" fmla="*/ 0 w 118753"/>
              <a:gd name="connsiteY0" fmla="*/ 0 h 0"/>
              <a:gd name="connsiteX1" fmla="*/ 118753 w 118753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8753">
                <a:moveTo>
                  <a:pt x="0" y="0"/>
                </a:moveTo>
                <a:lnTo>
                  <a:pt x="118753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769423" y="4548250"/>
            <a:ext cx="118754" cy="0"/>
          </a:xfrm>
          <a:custGeom>
            <a:avLst/>
            <a:gdLst>
              <a:gd name="connsiteX0" fmla="*/ 0 w 118754"/>
              <a:gd name="connsiteY0" fmla="*/ 0 h 0"/>
              <a:gd name="connsiteX1" fmla="*/ 118754 w 118754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8754">
                <a:moveTo>
                  <a:pt x="0" y="0"/>
                </a:moveTo>
                <a:lnTo>
                  <a:pt x="118754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1923802" y="4548249"/>
            <a:ext cx="106878" cy="0"/>
          </a:xfrm>
          <a:custGeom>
            <a:avLst/>
            <a:gdLst>
              <a:gd name="connsiteX0" fmla="*/ 0 w 106878"/>
              <a:gd name="connsiteY0" fmla="*/ 0 h 0"/>
              <a:gd name="connsiteX1" fmla="*/ 106878 w 106878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6878">
                <a:moveTo>
                  <a:pt x="0" y="0"/>
                </a:moveTo>
                <a:lnTo>
                  <a:pt x="106878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3348910" y="4540331"/>
            <a:ext cx="106878" cy="0"/>
          </a:xfrm>
          <a:custGeom>
            <a:avLst/>
            <a:gdLst>
              <a:gd name="connsiteX0" fmla="*/ 0 w 106878"/>
              <a:gd name="connsiteY0" fmla="*/ 0 h 0"/>
              <a:gd name="connsiteX1" fmla="*/ 106878 w 106878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6878">
                <a:moveTo>
                  <a:pt x="0" y="0"/>
                </a:moveTo>
                <a:lnTo>
                  <a:pt x="106878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520145" y="4552208"/>
            <a:ext cx="106878" cy="0"/>
          </a:xfrm>
          <a:custGeom>
            <a:avLst/>
            <a:gdLst>
              <a:gd name="connsiteX0" fmla="*/ 0 w 106878"/>
              <a:gd name="connsiteY0" fmla="*/ 0 h 0"/>
              <a:gd name="connsiteX1" fmla="*/ 106878 w 106878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6878">
                <a:moveTo>
                  <a:pt x="0" y="0"/>
                </a:moveTo>
                <a:lnTo>
                  <a:pt x="106878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3680462" y="4552208"/>
            <a:ext cx="106878" cy="0"/>
          </a:xfrm>
          <a:custGeom>
            <a:avLst/>
            <a:gdLst>
              <a:gd name="connsiteX0" fmla="*/ 0 w 106878"/>
              <a:gd name="connsiteY0" fmla="*/ 0 h 0"/>
              <a:gd name="connsiteX1" fmla="*/ 106878 w 106878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6878">
                <a:moveTo>
                  <a:pt x="0" y="0"/>
                </a:moveTo>
                <a:lnTo>
                  <a:pt x="106878" y="0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4906244" y="2531156"/>
            <a:ext cx="0" cy="9698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9" name="Volný tvar 38"/>
          <p:cNvSpPr/>
          <p:nvPr/>
        </p:nvSpPr>
        <p:spPr>
          <a:xfrm>
            <a:off x="4824851" y="4683439"/>
            <a:ext cx="142504" cy="79166"/>
          </a:xfrm>
          <a:custGeom>
            <a:avLst/>
            <a:gdLst>
              <a:gd name="connsiteX0" fmla="*/ 142504 w 142504"/>
              <a:gd name="connsiteY0" fmla="*/ 0 h 79166"/>
              <a:gd name="connsiteX1" fmla="*/ 0 w 142504"/>
              <a:gd name="connsiteY1" fmla="*/ 71252 h 79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2504" h="79166">
                <a:moveTo>
                  <a:pt x="142504" y="0"/>
                </a:moveTo>
                <a:cubicBezTo>
                  <a:pt x="123469" y="114202"/>
                  <a:pt x="154706" y="71252"/>
                  <a:pt x="0" y="71252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se šipkou 39"/>
          <p:cNvCxnSpPr/>
          <p:nvPr/>
        </p:nvCxnSpPr>
        <p:spPr>
          <a:xfrm>
            <a:off x="4982566" y="4456069"/>
            <a:ext cx="0" cy="120517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043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</a:t>
            </a:r>
            <a:br>
              <a:rPr lang="cs-CZ" sz="2700" dirty="0" smtClean="0"/>
            </a:br>
            <a:r>
              <a:rPr lang="cs-CZ" sz="2700" dirty="0" smtClean="0"/>
              <a:t>        </a:t>
            </a:r>
            <a:r>
              <a:rPr lang="cs-CZ" b="1" dirty="0" smtClean="0">
                <a:solidFill>
                  <a:schemeClr val="bg1"/>
                </a:solidFill>
              </a:rPr>
              <a:t>NAJDI CHYBU         NAJDI PERIODU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038600" cy="5145435"/>
          </a:xfrm>
          <a:solidFill>
            <a:srgbClr val="CCFF66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4,9 : 0,7 = 0,7</a:t>
            </a:r>
          </a:p>
          <a:p>
            <a:pPr marL="0" indent="0">
              <a:buNone/>
            </a:pPr>
            <a:r>
              <a:rPr lang="cs-CZ" dirty="0" smtClean="0"/>
              <a:t>0,016 : 4 = 4</a:t>
            </a:r>
          </a:p>
          <a:p>
            <a:pPr marL="0" indent="0">
              <a:buNone/>
            </a:pPr>
            <a:r>
              <a:rPr lang="cs-CZ" dirty="0" smtClean="0"/>
              <a:t>21 : 0,3 = 0,7</a:t>
            </a:r>
          </a:p>
          <a:p>
            <a:pPr marL="0" indent="0">
              <a:buNone/>
            </a:pPr>
            <a:r>
              <a:rPr lang="cs-CZ" dirty="0" smtClean="0"/>
              <a:t>5,6 : 0,007 = 800</a:t>
            </a:r>
          </a:p>
          <a:p>
            <a:pPr marL="0" indent="0">
              <a:buNone/>
            </a:pPr>
            <a:r>
              <a:rPr lang="cs-CZ" dirty="0" smtClean="0"/>
              <a:t>0,32 : 0,08 = 0,04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1,305 : 0,01 = 1,305</a:t>
            </a:r>
          </a:p>
          <a:p>
            <a:pPr marL="0" indent="0">
              <a:buNone/>
            </a:pPr>
            <a:r>
              <a:rPr lang="cs-CZ" dirty="0" smtClean="0"/>
              <a:t>900 : 0,001 = 900 000</a:t>
            </a:r>
          </a:p>
          <a:p>
            <a:pPr marL="0" indent="0">
              <a:buNone/>
            </a:pPr>
            <a:r>
              <a:rPr lang="cs-CZ" dirty="0" smtClean="0"/>
              <a:t>0,36 : 0,12 = 4</a:t>
            </a:r>
          </a:p>
          <a:p>
            <a:pPr marL="0" indent="0">
              <a:buNone/>
            </a:pPr>
            <a:r>
              <a:rPr lang="cs-CZ" dirty="0" smtClean="0"/>
              <a:t>100 : 0,2 = 50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5145435"/>
          </a:xfrm>
          <a:solidFill>
            <a:srgbClr val="FED2DB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 : 9 = </a:t>
            </a:r>
          </a:p>
          <a:p>
            <a:pPr marL="0" indent="0">
              <a:buNone/>
            </a:pPr>
            <a:r>
              <a:rPr lang="cs-CZ" dirty="0" smtClean="0"/>
              <a:t>2 : 9 = </a:t>
            </a:r>
          </a:p>
          <a:p>
            <a:pPr marL="0" indent="0">
              <a:buNone/>
            </a:pPr>
            <a:r>
              <a:rPr lang="cs-CZ" dirty="0" smtClean="0"/>
              <a:t>3 : 9 = </a:t>
            </a:r>
          </a:p>
          <a:p>
            <a:pPr marL="0" indent="0">
              <a:buNone/>
            </a:pPr>
            <a:r>
              <a:rPr lang="cs-CZ" dirty="0" smtClean="0"/>
              <a:t>8 : 9 =</a:t>
            </a:r>
          </a:p>
          <a:p>
            <a:pPr marL="0" indent="0">
              <a:buNone/>
            </a:pPr>
            <a:r>
              <a:rPr lang="cs-CZ" dirty="0" smtClean="0"/>
              <a:t>2 : 3 = </a:t>
            </a:r>
          </a:p>
          <a:p>
            <a:pPr marL="0" indent="0">
              <a:buNone/>
            </a:pPr>
            <a:r>
              <a:rPr lang="cs-CZ" dirty="0" smtClean="0"/>
              <a:t>5 : 6 = </a:t>
            </a:r>
          </a:p>
          <a:p>
            <a:pPr marL="0" indent="0">
              <a:buNone/>
            </a:pPr>
            <a:r>
              <a:rPr lang="cs-CZ" dirty="0" smtClean="0"/>
              <a:t>17 : 6 = </a:t>
            </a:r>
          </a:p>
          <a:p>
            <a:pPr marL="0" indent="0">
              <a:buNone/>
            </a:pPr>
            <a:r>
              <a:rPr lang="cs-CZ" dirty="0" smtClean="0"/>
              <a:t>13 : 11 = </a:t>
            </a:r>
          </a:p>
          <a:p>
            <a:pPr marL="0" indent="0">
              <a:buNone/>
            </a:pPr>
            <a:r>
              <a:rPr lang="cs-CZ" dirty="0" smtClean="0"/>
              <a:t>12 : 7 = </a:t>
            </a:r>
          </a:p>
          <a:p>
            <a:pPr marL="0" indent="0">
              <a:buNone/>
            </a:pPr>
            <a:r>
              <a:rPr lang="cs-CZ" dirty="0" smtClean="0"/>
              <a:t>2 : 13 = </a:t>
            </a:r>
            <a:endParaRPr lang="cs-CZ" dirty="0"/>
          </a:p>
        </p:txBody>
      </p:sp>
      <p:pic>
        <p:nvPicPr>
          <p:cNvPr id="4098" name="Picture 2" descr="C:\Users\ZS SLOVAN\AppData\Local\Microsoft\Windows\Temporary Internet Files\Content.IE5\ZKUOB2XQ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921" y="1196752"/>
            <a:ext cx="1258047" cy="1324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44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7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6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ŘEŠENÍ</a:t>
            </a:r>
            <a:r>
              <a:rPr lang="cs-CZ" sz="2700" dirty="0" smtClean="0">
                <a:solidFill>
                  <a:schemeClr val="bg1"/>
                </a:solidFill>
              </a:rPr>
              <a:t/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/>
              <a:t>       </a:t>
            </a:r>
            <a:r>
              <a:rPr lang="cs-CZ" b="1" dirty="0" smtClean="0">
                <a:solidFill>
                  <a:schemeClr val="bg1"/>
                </a:solidFill>
              </a:rPr>
              <a:t>NAJDI CHYBU         NAJDI PERIODU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84784"/>
            <a:ext cx="4038600" cy="5145435"/>
          </a:xfrm>
          <a:solidFill>
            <a:srgbClr val="CCFF66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dirty="0" smtClean="0"/>
              <a:t>4,9 : 0,7 = </a:t>
            </a:r>
            <a:r>
              <a:rPr lang="cs-CZ" sz="2600" strike="sngStrike" dirty="0" smtClean="0"/>
              <a:t>0,7</a:t>
            </a:r>
            <a:r>
              <a:rPr lang="cs-CZ" sz="2600" dirty="0" smtClean="0">
                <a:latin typeface="MS Gothic"/>
                <a:ea typeface="MS Gothic"/>
              </a:rPr>
              <a:t>✗</a:t>
            </a:r>
            <a:r>
              <a:rPr lang="cs-CZ" sz="2600" dirty="0" smtClean="0"/>
              <a:t>	</a:t>
            </a:r>
            <a:r>
              <a:rPr lang="cs-CZ" sz="2600" b="1" dirty="0" smtClean="0">
                <a:solidFill>
                  <a:srgbClr val="FF0000"/>
                </a:solidFill>
              </a:rPr>
              <a:t>7</a:t>
            </a:r>
          </a:p>
          <a:p>
            <a:pPr marL="0" indent="0">
              <a:buNone/>
            </a:pPr>
            <a:r>
              <a:rPr lang="cs-CZ" sz="2600" dirty="0" smtClean="0"/>
              <a:t>0,015 : 3 = </a:t>
            </a:r>
            <a:r>
              <a:rPr lang="cs-CZ" sz="2600" strike="sngStrike" dirty="0" smtClean="0"/>
              <a:t>5</a:t>
            </a:r>
            <a:r>
              <a:rPr lang="cs-CZ" sz="2600" dirty="0" smtClean="0"/>
              <a:t>	</a:t>
            </a:r>
            <a:r>
              <a:rPr lang="cs-CZ" sz="2600" dirty="0" smtClean="0">
                <a:latin typeface="MS Gothic"/>
                <a:ea typeface="MS Gothic"/>
              </a:rPr>
              <a:t>✗</a:t>
            </a:r>
            <a:r>
              <a:rPr lang="cs-CZ" sz="2600" dirty="0" smtClean="0"/>
              <a:t>	</a:t>
            </a:r>
            <a:r>
              <a:rPr lang="cs-CZ" sz="2600" b="1" dirty="0" smtClean="0">
                <a:solidFill>
                  <a:srgbClr val="FF0000"/>
                </a:solidFill>
              </a:rPr>
              <a:t>0,005</a:t>
            </a:r>
          </a:p>
          <a:p>
            <a:pPr marL="0" indent="0">
              <a:buNone/>
            </a:pPr>
            <a:r>
              <a:rPr lang="cs-CZ" sz="2600" dirty="0" smtClean="0"/>
              <a:t>21 : 0,3 = </a:t>
            </a:r>
            <a:r>
              <a:rPr lang="cs-CZ" sz="2600" strike="sngStrike" dirty="0" smtClean="0"/>
              <a:t>0,7</a:t>
            </a:r>
            <a:r>
              <a:rPr lang="cs-CZ" sz="2600" dirty="0" smtClean="0">
                <a:latin typeface="MS Gothic"/>
                <a:ea typeface="MS Gothic"/>
              </a:rPr>
              <a:t>✗</a:t>
            </a:r>
            <a:r>
              <a:rPr lang="cs-CZ" sz="2600" dirty="0" smtClean="0"/>
              <a:t>	</a:t>
            </a:r>
            <a:r>
              <a:rPr lang="cs-CZ" sz="2600" b="1" dirty="0" smtClean="0">
                <a:solidFill>
                  <a:srgbClr val="FF0000"/>
                </a:solidFill>
              </a:rPr>
              <a:t>70</a:t>
            </a:r>
          </a:p>
          <a:p>
            <a:pPr marL="0" indent="0">
              <a:buNone/>
            </a:pPr>
            <a:r>
              <a:rPr lang="cs-CZ" sz="2600" dirty="0" smtClean="0"/>
              <a:t>5,6 : 0,007 = </a:t>
            </a:r>
            <a:r>
              <a:rPr lang="cs-CZ" sz="2600" b="1" dirty="0" smtClean="0">
                <a:solidFill>
                  <a:srgbClr val="FF0000"/>
                </a:solidFill>
              </a:rPr>
              <a:t>800</a:t>
            </a:r>
            <a:r>
              <a:rPr lang="cs-CZ" sz="2600" dirty="0" smtClean="0"/>
              <a:t>	</a:t>
            </a:r>
            <a:r>
              <a:rPr lang="cs-CZ" sz="2600" dirty="0" smtClean="0">
                <a:latin typeface="MS Gothic"/>
                <a:ea typeface="MS Gothic"/>
              </a:rPr>
              <a:t>✓</a:t>
            </a:r>
          </a:p>
          <a:p>
            <a:pPr marL="0" indent="0">
              <a:buNone/>
            </a:pPr>
            <a:r>
              <a:rPr lang="cs-CZ" sz="2600" dirty="0" smtClean="0"/>
              <a:t>0,32 : 0,08 = </a:t>
            </a:r>
            <a:r>
              <a:rPr lang="cs-CZ" sz="2600" strike="sngStrike" dirty="0" smtClean="0"/>
              <a:t>0,04</a:t>
            </a:r>
            <a:r>
              <a:rPr lang="cs-CZ" sz="2600" dirty="0" smtClean="0">
                <a:latin typeface="MS Gothic"/>
                <a:ea typeface="MS Gothic"/>
              </a:rPr>
              <a:t>✗	</a:t>
            </a:r>
            <a:r>
              <a:rPr lang="cs-CZ" sz="2600" b="1" dirty="0" smtClean="0">
                <a:solidFill>
                  <a:srgbClr val="FF0000"/>
                </a:solidFill>
                <a:ea typeface="MS Gothic"/>
              </a:rPr>
              <a:t>4</a:t>
            </a:r>
            <a:r>
              <a:rPr lang="cs-CZ" sz="2600" dirty="0" smtClean="0"/>
              <a:t>	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1,305 : 0,01 = </a:t>
            </a:r>
            <a:r>
              <a:rPr lang="cs-CZ" sz="2600" strike="sngStrike" dirty="0" smtClean="0"/>
              <a:t>1,305</a:t>
            </a:r>
            <a:r>
              <a:rPr lang="cs-CZ" sz="2600" dirty="0" smtClean="0">
                <a:latin typeface="MS Gothic"/>
                <a:ea typeface="MS Gothic"/>
              </a:rPr>
              <a:t>✗	</a:t>
            </a:r>
            <a:r>
              <a:rPr lang="cs-CZ" sz="2600" b="1" dirty="0" smtClean="0">
                <a:solidFill>
                  <a:srgbClr val="FF0000"/>
                </a:solidFill>
              </a:rPr>
              <a:t>130,5</a:t>
            </a:r>
            <a:r>
              <a:rPr lang="cs-CZ" sz="2600" dirty="0" smtClean="0"/>
              <a:t>	</a:t>
            </a:r>
          </a:p>
          <a:p>
            <a:pPr marL="0" indent="0">
              <a:buNone/>
            </a:pPr>
            <a:r>
              <a:rPr lang="cs-CZ" sz="2600" dirty="0" smtClean="0"/>
              <a:t>900 : 0,001 = </a:t>
            </a:r>
            <a:r>
              <a:rPr lang="cs-CZ" sz="2600" b="1" dirty="0" smtClean="0">
                <a:solidFill>
                  <a:srgbClr val="FF0000"/>
                </a:solidFill>
              </a:rPr>
              <a:t>900 000</a:t>
            </a:r>
            <a:r>
              <a:rPr lang="cs-CZ" sz="2600" dirty="0" smtClean="0"/>
              <a:t>	</a:t>
            </a:r>
            <a:r>
              <a:rPr lang="cs-CZ" sz="2600" dirty="0">
                <a:latin typeface="MS Gothic"/>
                <a:ea typeface="MS Gothic"/>
              </a:rPr>
              <a:t>✓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0,48 : 0,12 = </a:t>
            </a:r>
            <a:r>
              <a:rPr lang="cs-CZ" sz="2600" strike="sngStrike" dirty="0" smtClean="0"/>
              <a:t>3</a:t>
            </a:r>
            <a:r>
              <a:rPr lang="cs-CZ" sz="2600" dirty="0" smtClean="0">
                <a:latin typeface="MS Gothic"/>
                <a:ea typeface="MS Gothic"/>
              </a:rPr>
              <a:t>✗</a:t>
            </a:r>
            <a:r>
              <a:rPr lang="cs-CZ" sz="2600" dirty="0" smtClean="0"/>
              <a:t>	</a:t>
            </a:r>
            <a:r>
              <a:rPr lang="cs-CZ" sz="2600" b="1" dirty="0" smtClean="0">
                <a:solidFill>
                  <a:srgbClr val="FF0000"/>
                </a:solidFill>
              </a:rPr>
              <a:t>4</a:t>
            </a:r>
            <a:r>
              <a:rPr lang="cs-CZ" sz="2600" dirty="0" smtClean="0"/>
              <a:t>	</a:t>
            </a:r>
            <a:endParaRPr lang="cs-CZ" sz="2600" strike="sngStrike" dirty="0" smtClean="0"/>
          </a:p>
          <a:p>
            <a:pPr marL="0" indent="0">
              <a:buNone/>
            </a:pPr>
            <a:r>
              <a:rPr lang="cs-CZ" sz="2600" dirty="0" smtClean="0"/>
              <a:t>100 : 0,2 = </a:t>
            </a:r>
            <a:r>
              <a:rPr lang="cs-CZ" sz="2600" strike="sngStrike" dirty="0" smtClean="0"/>
              <a:t>50</a:t>
            </a:r>
            <a:r>
              <a:rPr lang="cs-CZ" sz="2600" dirty="0" smtClean="0">
                <a:latin typeface="MS Gothic"/>
                <a:ea typeface="MS Gothic"/>
              </a:rPr>
              <a:t>✗	</a:t>
            </a:r>
            <a:r>
              <a:rPr lang="cs-CZ" sz="2600" b="1" dirty="0" smtClean="0">
                <a:solidFill>
                  <a:srgbClr val="FF0000"/>
                </a:solidFill>
                <a:ea typeface="MS Gothic"/>
              </a:rPr>
              <a:t>500</a:t>
            </a:r>
            <a:endParaRPr lang="cs-CZ" sz="2600" b="1" strike="sngStrike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4008" y="1484784"/>
                <a:ext cx="4038600" cy="5145435"/>
              </a:xfrm>
              <a:solidFill>
                <a:srgbClr val="FED2DB"/>
              </a:solidFill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1 : 9 = 0,111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0,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2 : 9 = 0,222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0,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3 : 9 = 0,333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0,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8 : 9 = 0,888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0,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𝟖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2 : 3 = 0,666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0,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5 : 6 = 0,833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0,8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14 : 6 = 2,333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2,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13 : 11 = 1,1818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1,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12 : 7 = 1,714285714285 = </a:t>
                </a:r>
                <a:br>
                  <a:rPr lang="cs-CZ" dirty="0" smtClean="0"/>
                </a:br>
                <a:r>
                  <a:rPr lang="cs-CZ" dirty="0" smtClean="0"/>
                  <a:t>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1,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𝟕𝟏𝟒𝟐𝟖𝟓</m:t>
                        </m:r>
                      </m:e>
                    </m:acc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2 : 13 = 0,153846153845 = </a:t>
                </a:r>
                <a:br>
                  <a:rPr lang="cs-CZ" dirty="0" smtClean="0"/>
                </a:br>
                <a:r>
                  <a:rPr lang="cs-CZ" dirty="0" smtClean="0"/>
                  <a:t>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0,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𝟏𝟓𝟑𝟖𝟒𝟔</m:t>
                        </m:r>
                      </m:e>
                    </m:acc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4008" y="1484784"/>
                <a:ext cx="4038600" cy="5145435"/>
              </a:xfrm>
              <a:blipFill rotWithShape="1">
                <a:blip r:embed="rId2"/>
                <a:stretch>
                  <a:fillRect l="-2719" t="-1659" b="-2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0662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ZDROJE </a:t>
            </a:r>
            <a:r>
              <a:rPr lang="en-US" sz="4000" dirty="0">
                <a:solidFill>
                  <a:schemeClr val="bg1"/>
                </a:solidFill>
              </a:rPr>
              <a:t>[on line] </a:t>
            </a:r>
            <a:r>
              <a:rPr lang="cs-CZ" sz="4000" dirty="0">
                <a:solidFill>
                  <a:schemeClr val="bg1"/>
                </a:solidFill>
              </a:rPr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rgbClr val="00B050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64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674</TotalTime>
  <Words>897</Words>
  <Application>Microsoft Office PowerPoint</Application>
  <PresentationFormat>Předvádění na obrazovce (4:3)</PresentationFormat>
  <Paragraphs>201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PILOTÁŽ  (doporučení – upozornění – zpětná vazba)</vt:lpstr>
      <vt:lpstr>DĚLENÍ 10, 100, 1000, …</vt:lpstr>
      <vt:lpstr>Pracovní list:    DĚL 10, 100, 1000, …                                                                                           tisk pro žáka nebo IA tabule</vt:lpstr>
      <vt:lpstr>Pracovní list: DĚL 10, 100, 1000, … - výsledky                                                                                                                              IA tabule</vt:lpstr>
      <vt:lpstr>DĚLENÍ PŘIROZENÝM ČÍSLEM</vt:lpstr>
      <vt:lpstr>Pracovní úkol:     PŘIŘAĎ K SOBĚ                                IA tabule</vt:lpstr>
      <vt:lpstr>Pracovní úkol: PŘIŘAĎ K SOBĚ - výsledky IA tabule</vt:lpstr>
      <vt:lpstr>DĚLENÍ DESETINNÝM ČÍSLEM</vt:lpstr>
      <vt:lpstr>Pracovní list:          NAJDI CHYBU         NAJDI PERIODU</vt:lpstr>
      <vt:lpstr>Pracovní list: ŘEŠENÍ        NAJDI CHYBU         NAJDI PERIODU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18</cp:revision>
  <dcterms:created xsi:type="dcterms:W3CDTF">2013-02-22T15:23:37Z</dcterms:created>
  <dcterms:modified xsi:type="dcterms:W3CDTF">2013-04-09T18:22:56Z</dcterms:modified>
</cp:coreProperties>
</file>