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  <p:sldId id="260" r:id="rId5"/>
    <p:sldId id="264" r:id="rId6"/>
    <p:sldId id="262" r:id="rId7"/>
    <p:sldId id="263" r:id="rId8"/>
    <p:sldId id="266" r:id="rId9"/>
    <p:sldId id="261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293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321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681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7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612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642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608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91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132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908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559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4290FD-6F0B-4437-A31F-10073F26288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CA48C-5C52-48C1-B341-EF6C693F2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08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TROJÚHELNÍK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30. 9.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VY_32_INOVACE_45_SH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361459"/>
          </a:xfrm>
          <a:ln w="28575">
            <a:solidFill>
              <a:srgbClr val="FFC000"/>
            </a:solidFill>
          </a:ln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TROJÚHELNÍK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Pojmenovat jednotlivé části trojúhelníku a  odvodit základní vlastnosti.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 - CHYBY V TROJÚHELNÍKU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pracovní úkol - LZE SESTROJIT?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trojúhelník, vrchol, strana, vnitřní a vnější úhel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/>
              <a:t>pracovní </a:t>
            </a:r>
            <a:r>
              <a:rPr lang="cs-CZ" smtClean="0"/>
              <a:t>úkol </a:t>
            </a:r>
            <a:r>
              <a:rPr lang="cs-CZ" dirty="0"/>
              <a:t>a </a:t>
            </a:r>
            <a:r>
              <a:rPr lang="cs-CZ"/>
              <a:t>pracovní list s </a:t>
            </a:r>
            <a:r>
              <a:rPr lang="cs-CZ" smtClean="0"/>
              <a:t>řešením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692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01419"/>
          </a:xfrm>
          <a:ln w="28575">
            <a:solidFill>
              <a:srgbClr val="FFC000"/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snímek </a:t>
            </a:r>
            <a:r>
              <a:rPr lang="cs-CZ" dirty="0" smtClean="0"/>
              <a:t>2, 3, 4, 7, 8.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51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4000" b="1" dirty="0" smtClean="0"/>
              <a:t>POPIS TROJÚHELNÍKU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83559"/>
          </a:xfrm>
        </p:spPr>
        <p:txBody>
          <a:bodyPr/>
          <a:lstStyle/>
          <a:p>
            <a:r>
              <a:rPr lang="cs-CZ" dirty="0" smtClean="0"/>
              <a:t>VRCHOLY A, B, C</a:t>
            </a:r>
          </a:p>
          <a:p>
            <a:r>
              <a:rPr lang="cs-CZ" dirty="0" smtClean="0"/>
              <a:t>STRANY a, b, c</a:t>
            </a:r>
          </a:p>
          <a:p>
            <a:r>
              <a:rPr lang="cs-CZ" dirty="0" smtClean="0"/>
              <a:t>VNITŘNÍ ÚHLY </a:t>
            </a:r>
            <a:r>
              <a:rPr lang="cs-CZ" dirty="0" smtClean="0">
                <a:latin typeface="Cambria Math"/>
                <a:ea typeface="Cambria Math"/>
              </a:rPr>
              <a:t>𝛼, 𝛽, 𝛾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571648" y="1988840"/>
            <a:ext cx="3816424" cy="3816424"/>
          </a:xfrm>
          <a:prstGeom prst="triangle">
            <a:avLst>
              <a:gd name="adj" fmla="val 8037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98557" y="152717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</a:rPr>
              <a:t>C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88072" y="562059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B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1608" y="562059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20272" y="3717032"/>
            <a:ext cx="36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3550234"/>
            <a:ext cx="36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b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5960" y="5781568"/>
            <a:ext cx="36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</a:rPr>
              <a:t>c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527480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Cambria Math"/>
                <a:ea typeface="Cambria Math"/>
              </a:rPr>
              <a:t>𝛼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89921" y="5275575"/>
            <a:ext cx="345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  <a:latin typeface="Cambria Math"/>
                <a:ea typeface="Cambria Math"/>
              </a:rPr>
              <a:t>𝛽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27902" y="2330109"/>
            <a:ext cx="3783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3"/>
                </a:solidFill>
                <a:latin typeface="Cambria Math"/>
                <a:ea typeface="Cambria Math"/>
              </a:rPr>
              <a:t>𝛾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6068291" y="2701636"/>
            <a:ext cx="720436" cy="180276"/>
          </a:xfrm>
          <a:custGeom>
            <a:avLst/>
            <a:gdLst>
              <a:gd name="connsiteX0" fmla="*/ 0 w 720436"/>
              <a:gd name="connsiteY0" fmla="*/ 0 h 180276"/>
              <a:gd name="connsiteX1" fmla="*/ 166254 w 720436"/>
              <a:gd name="connsiteY1" fmla="*/ 124691 h 180276"/>
              <a:gd name="connsiteX2" fmla="*/ 484909 w 720436"/>
              <a:gd name="connsiteY2" fmla="*/ 180109 h 180276"/>
              <a:gd name="connsiteX3" fmla="*/ 720436 w 720436"/>
              <a:gd name="connsiteY3" fmla="*/ 138546 h 1802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0436" h="180276">
                <a:moveTo>
                  <a:pt x="0" y="0"/>
                </a:moveTo>
                <a:cubicBezTo>
                  <a:pt x="42718" y="47336"/>
                  <a:pt x="85436" y="94673"/>
                  <a:pt x="166254" y="124691"/>
                </a:cubicBezTo>
                <a:cubicBezTo>
                  <a:pt x="247072" y="154709"/>
                  <a:pt x="392545" y="177800"/>
                  <a:pt x="484909" y="180109"/>
                </a:cubicBezTo>
                <a:cubicBezTo>
                  <a:pt x="577273" y="182418"/>
                  <a:pt x="648854" y="160482"/>
                  <a:pt x="720436" y="138546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olný tvar 14"/>
          <p:cNvSpPr/>
          <p:nvPr/>
        </p:nvSpPr>
        <p:spPr>
          <a:xfrm>
            <a:off x="4184073" y="5015345"/>
            <a:ext cx="305395" cy="775855"/>
          </a:xfrm>
          <a:custGeom>
            <a:avLst/>
            <a:gdLst>
              <a:gd name="connsiteX0" fmla="*/ 0 w 305395"/>
              <a:gd name="connsiteY0" fmla="*/ 0 h 775855"/>
              <a:gd name="connsiteX1" fmla="*/ 207818 w 305395"/>
              <a:gd name="connsiteY1" fmla="*/ 235528 h 775855"/>
              <a:gd name="connsiteX2" fmla="*/ 290945 w 305395"/>
              <a:gd name="connsiteY2" fmla="*/ 526473 h 775855"/>
              <a:gd name="connsiteX3" fmla="*/ 304800 w 305395"/>
              <a:gd name="connsiteY3" fmla="*/ 775855 h 775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5395" h="775855">
                <a:moveTo>
                  <a:pt x="0" y="0"/>
                </a:moveTo>
                <a:cubicBezTo>
                  <a:pt x="79663" y="73891"/>
                  <a:pt x="159327" y="147783"/>
                  <a:pt x="207818" y="235528"/>
                </a:cubicBezTo>
                <a:cubicBezTo>
                  <a:pt x="256309" y="323274"/>
                  <a:pt x="274781" y="436419"/>
                  <a:pt x="290945" y="526473"/>
                </a:cubicBezTo>
                <a:cubicBezTo>
                  <a:pt x="307109" y="616527"/>
                  <a:pt x="305954" y="696191"/>
                  <a:pt x="304800" y="775855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olný tvar 16"/>
          <p:cNvSpPr/>
          <p:nvPr/>
        </p:nvSpPr>
        <p:spPr>
          <a:xfrm>
            <a:off x="6594764" y="5043055"/>
            <a:ext cx="623454" cy="762000"/>
          </a:xfrm>
          <a:custGeom>
            <a:avLst/>
            <a:gdLst>
              <a:gd name="connsiteX0" fmla="*/ 623454 w 623454"/>
              <a:gd name="connsiteY0" fmla="*/ 0 h 762000"/>
              <a:gd name="connsiteX1" fmla="*/ 415636 w 623454"/>
              <a:gd name="connsiteY1" fmla="*/ 55418 h 762000"/>
              <a:gd name="connsiteX2" fmla="*/ 193963 w 623454"/>
              <a:gd name="connsiteY2" fmla="*/ 221672 h 762000"/>
              <a:gd name="connsiteX3" fmla="*/ 69272 w 623454"/>
              <a:gd name="connsiteY3" fmla="*/ 415636 h 762000"/>
              <a:gd name="connsiteX4" fmla="*/ 13854 w 623454"/>
              <a:gd name="connsiteY4" fmla="*/ 637309 h 762000"/>
              <a:gd name="connsiteX5" fmla="*/ 0 w 623454"/>
              <a:gd name="connsiteY5" fmla="*/ 762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454" h="762000">
                <a:moveTo>
                  <a:pt x="623454" y="0"/>
                </a:moveTo>
                <a:cubicBezTo>
                  <a:pt x="555336" y="9236"/>
                  <a:pt x="487218" y="18473"/>
                  <a:pt x="415636" y="55418"/>
                </a:cubicBezTo>
                <a:cubicBezTo>
                  <a:pt x="344054" y="92363"/>
                  <a:pt x="251690" y="161636"/>
                  <a:pt x="193963" y="221672"/>
                </a:cubicBezTo>
                <a:cubicBezTo>
                  <a:pt x="136236" y="281708"/>
                  <a:pt x="99290" y="346363"/>
                  <a:pt x="69272" y="415636"/>
                </a:cubicBezTo>
                <a:cubicBezTo>
                  <a:pt x="39254" y="484909"/>
                  <a:pt x="25399" y="579582"/>
                  <a:pt x="13854" y="637309"/>
                </a:cubicBezTo>
                <a:cubicBezTo>
                  <a:pt x="2309" y="695036"/>
                  <a:pt x="1154" y="728518"/>
                  <a:pt x="0" y="76200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3499640" y="5719192"/>
            <a:ext cx="144016" cy="14401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562271" y="1904401"/>
            <a:ext cx="144016" cy="14401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7316064" y="5719192"/>
            <a:ext cx="144016" cy="144016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3619039" y="2048417"/>
            <a:ext cx="2898055" cy="3615358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706287" y="2048417"/>
            <a:ext cx="709495" cy="367240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669990" y="5845572"/>
            <a:ext cx="3619739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84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3600" b="1" dirty="0" smtClean="0"/>
              <a:t>OZNAČENÍ VRCHOLŮ V TROJÚHELNÍKU</a:t>
            </a:r>
            <a:endParaRPr lang="cs-CZ" sz="36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0489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podle abecedy proti směru hodinových ručiček (většinou zleva)</a:t>
            </a:r>
            <a:endParaRPr lang="cs-CZ" sz="28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02372" y="2635099"/>
            <a:ext cx="2304256" cy="2016224"/>
          </a:xfrm>
          <a:prstGeom prst="triangle">
            <a:avLst>
              <a:gd name="adj" fmla="val 8087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70184" y="465132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30651" y="465132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18458" y="224914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19" name="Zahnutá šipka nahoru 18"/>
          <p:cNvSpPr/>
          <p:nvPr/>
        </p:nvSpPr>
        <p:spPr>
          <a:xfrm>
            <a:off x="530148" y="4823131"/>
            <a:ext cx="1980220" cy="395047"/>
          </a:xfrm>
          <a:prstGeom prst="curvedUpArrow">
            <a:avLst>
              <a:gd name="adj1" fmla="val 25000"/>
              <a:gd name="adj2" fmla="val 95957"/>
              <a:gd name="adj3" fmla="val 2500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nahoru 19"/>
          <p:cNvSpPr/>
          <p:nvPr/>
        </p:nvSpPr>
        <p:spPr>
          <a:xfrm rot="15391751">
            <a:off x="1800580" y="3342123"/>
            <a:ext cx="1980220" cy="395047"/>
          </a:xfrm>
          <a:prstGeom prst="curvedUpArrow">
            <a:avLst>
              <a:gd name="adj1" fmla="val 25000"/>
              <a:gd name="adj2" fmla="val 95957"/>
              <a:gd name="adj3" fmla="val 2500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20121181">
            <a:off x="2693759" y="3785313"/>
            <a:ext cx="2736304" cy="2016224"/>
          </a:xfrm>
          <a:prstGeom prst="triangle">
            <a:avLst>
              <a:gd name="adj" fmla="val 50209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 rot="21337682">
            <a:off x="3135613" y="627988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 rot="40063">
            <a:off x="5627838" y="513325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86591" y="352927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</a:t>
            </a:r>
            <a:endParaRPr lang="cs-CZ" b="1" dirty="0"/>
          </a:p>
        </p:txBody>
      </p:sp>
      <p:sp>
        <p:nvSpPr>
          <p:cNvPr id="21" name="Zahnutá šipka nahoru 20"/>
          <p:cNvSpPr/>
          <p:nvPr/>
        </p:nvSpPr>
        <p:spPr>
          <a:xfrm rot="20121181">
            <a:off x="3745879" y="5847787"/>
            <a:ext cx="1980220" cy="395047"/>
          </a:xfrm>
          <a:prstGeom prst="curvedUpArrow">
            <a:avLst>
              <a:gd name="adj1" fmla="val 25000"/>
              <a:gd name="adj2" fmla="val 95957"/>
              <a:gd name="adj3" fmla="val 25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nahoru 21"/>
          <p:cNvSpPr/>
          <p:nvPr/>
        </p:nvSpPr>
        <p:spPr>
          <a:xfrm rot="12607453">
            <a:off x="3862230" y="3929062"/>
            <a:ext cx="1980220" cy="395047"/>
          </a:xfrm>
          <a:prstGeom prst="curvedUpArrow">
            <a:avLst>
              <a:gd name="adj1" fmla="val 25000"/>
              <a:gd name="adj2" fmla="val 95957"/>
              <a:gd name="adj3" fmla="val 25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6190844" y="2064964"/>
            <a:ext cx="2304256" cy="2016224"/>
          </a:xfrm>
          <a:prstGeom prst="triangle">
            <a:avLst>
              <a:gd name="adj" fmla="val 10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8280412" y="17031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80412" y="414571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0824" y="41510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3" name="Zahnutá šipka nahoru 22"/>
          <p:cNvSpPr/>
          <p:nvPr/>
        </p:nvSpPr>
        <p:spPr>
          <a:xfrm>
            <a:off x="6352862" y="4405962"/>
            <a:ext cx="1980220" cy="395047"/>
          </a:xfrm>
          <a:prstGeom prst="curvedUpArrow">
            <a:avLst>
              <a:gd name="adj1" fmla="val 25000"/>
              <a:gd name="adj2" fmla="val 95957"/>
              <a:gd name="adj3" fmla="val 25000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nahoru 23"/>
          <p:cNvSpPr/>
          <p:nvPr/>
        </p:nvSpPr>
        <p:spPr>
          <a:xfrm rot="8170262">
            <a:off x="6047813" y="2524658"/>
            <a:ext cx="1980220" cy="395047"/>
          </a:xfrm>
          <a:prstGeom prst="curvedUpArrow">
            <a:avLst>
              <a:gd name="adj1" fmla="val 25000"/>
              <a:gd name="adj2" fmla="val 95957"/>
              <a:gd name="adj3" fmla="val 25000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65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5" grpId="0"/>
      <p:bldP spid="19" grpId="0" animBg="1"/>
      <p:bldP spid="20" grpId="0" animBg="1"/>
      <p:bldP spid="12" grpId="0"/>
      <p:bldP spid="13" grpId="0"/>
      <p:bldP spid="14" grpId="0"/>
      <p:bldP spid="21" grpId="0" animBg="1"/>
      <p:bldP spid="22" grpId="0" animBg="1"/>
      <p:bldP spid="16" grpId="0"/>
      <p:bldP spid="17" grpId="0"/>
      <p:bldP spid="18" grpId="0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4000" b="1" dirty="0"/>
              <a:t>POPIS TROJÚHELNÍKU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sz="2400" dirty="0" smtClean="0"/>
              <a:t>VNĚJŠÍ ÚHLY </a:t>
            </a:r>
            <a:r>
              <a:rPr lang="cs-CZ" sz="2400" dirty="0" smtClean="0">
                <a:latin typeface="Cambria Math"/>
                <a:ea typeface="Cambria Math"/>
              </a:rPr>
              <a:t>𝛼´, 𝛽´, 𝛾´(</a:t>
            </a:r>
            <a:r>
              <a:rPr lang="cs-CZ" sz="2400" dirty="0">
                <a:latin typeface="Cambria Math"/>
                <a:ea typeface="Cambria Math"/>
              </a:rPr>
              <a:t>𝛼</a:t>
            </a:r>
            <a:r>
              <a:rPr lang="cs-CZ" sz="2400" dirty="0" smtClean="0">
                <a:latin typeface="Cambria Math"/>
                <a:ea typeface="Cambria Math"/>
              </a:rPr>
              <a:t>´´, </a:t>
            </a:r>
            <a:r>
              <a:rPr lang="cs-CZ" sz="2400" dirty="0">
                <a:latin typeface="Cambria Math"/>
                <a:ea typeface="Cambria Math"/>
              </a:rPr>
              <a:t>𝛽</a:t>
            </a:r>
            <a:r>
              <a:rPr lang="cs-CZ" sz="2400" dirty="0" smtClean="0">
                <a:latin typeface="Cambria Math"/>
                <a:ea typeface="Cambria Math"/>
              </a:rPr>
              <a:t>´´, 𝛾´´) ⟹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latin typeface="Cambria Math"/>
                <a:ea typeface="Cambria Math"/>
              </a:rPr>
              <a:t>⟹ </a:t>
            </a:r>
            <a:r>
              <a:rPr lang="cs-CZ" sz="2400" dirty="0" smtClean="0">
                <a:ea typeface="Cambria Math"/>
              </a:rPr>
              <a:t>vedlejší úhly k vnitřním úhlům </a:t>
            </a:r>
          </a:p>
          <a:p>
            <a:pPr marL="0" indent="0">
              <a:buNone/>
            </a:pPr>
            <a:r>
              <a:rPr lang="cs-CZ" sz="2400" dirty="0" smtClean="0">
                <a:ea typeface="Cambria Math"/>
              </a:rPr>
              <a:t>PLATÍ: 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53" name="Skupina 52"/>
          <p:cNvGrpSpPr/>
          <p:nvPr/>
        </p:nvGrpSpPr>
        <p:grpSpPr>
          <a:xfrm>
            <a:off x="3283616" y="1668996"/>
            <a:ext cx="4113914" cy="4311642"/>
            <a:chOff x="3283616" y="1668996"/>
            <a:chExt cx="4113914" cy="4311642"/>
          </a:xfrm>
        </p:grpSpPr>
        <p:sp>
          <p:nvSpPr>
            <p:cNvPr id="4" name="Rovnoramenný trojúhelník 3"/>
            <p:cNvSpPr/>
            <p:nvPr/>
          </p:nvSpPr>
          <p:spPr>
            <a:xfrm>
              <a:off x="3774729" y="2301836"/>
              <a:ext cx="3218273" cy="3244323"/>
            </a:xfrm>
            <a:prstGeom prst="triangle">
              <a:avLst>
                <a:gd name="adj" fmla="val 80379"/>
              </a:avLst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290140" y="166899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283616" y="5543414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109498" y="561130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148633" y="4767559"/>
            <a:ext cx="532836" cy="775855"/>
            <a:chOff x="4148633" y="4767559"/>
            <a:chExt cx="532836" cy="775855"/>
          </a:xfrm>
        </p:grpSpPr>
        <p:sp>
          <p:nvSpPr>
            <p:cNvPr id="10" name="Volný tvar 9"/>
            <p:cNvSpPr/>
            <p:nvPr/>
          </p:nvSpPr>
          <p:spPr>
            <a:xfrm>
              <a:off x="4376074" y="4767559"/>
              <a:ext cx="305395" cy="775855"/>
            </a:xfrm>
            <a:custGeom>
              <a:avLst/>
              <a:gdLst>
                <a:gd name="connsiteX0" fmla="*/ 0 w 305395"/>
                <a:gd name="connsiteY0" fmla="*/ 0 h 775855"/>
                <a:gd name="connsiteX1" fmla="*/ 207818 w 305395"/>
                <a:gd name="connsiteY1" fmla="*/ 235528 h 775855"/>
                <a:gd name="connsiteX2" fmla="*/ 290945 w 305395"/>
                <a:gd name="connsiteY2" fmla="*/ 526473 h 775855"/>
                <a:gd name="connsiteX3" fmla="*/ 304800 w 305395"/>
                <a:gd name="connsiteY3" fmla="*/ 775855 h 77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5395" h="775855">
                  <a:moveTo>
                    <a:pt x="0" y="0"/>
                  </a:moveTo>
                  <a:cubicBezTo>
                    <a:pt x="79663" y="73891"/>
                    <a:pt x="159327" y="147783"/>
                    <a:pt x="207818" y="235528"/>
                  </a:cubicBezTo>
                  <a:cubicBezTo>
                    <a:pt x="256309" y="323274"/>
                    <a:pt x="274781" y="436419"/>
                    <a:pt x="290945" y="526473"/>
                  </a:cubicBezTo>
                  <a:cubicBezTo>
                    <a:pt x="307109" y="616527"/>
                    <a:pt x="305954" y="696191"/>
                    <a:pt x="304800" y="775855"/>
                  </a:cubicBez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148633" y="5077967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6">
                      <a:lumMod val="75000"/>
                    </a:schemeClr>
                  </a:solidFill>
                  <a:latin typeface="Cambria Math"/>
                  <a:ea typeface="Cambria Math"/>
                </a:rPr>
                <a:t>𝛼</a:t>
              </a:r>
              <a:endParaRPr lang="cs-CZ" sz="24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824862" y="2591718"/>
            <a:ext cx="720436" cy="579907"/>
            <a:chOff x="5826982" y="2565865"/>
            <a:chExt cx="720436" cy="579907"/>
          </a:xfrm>
        </p:grpSpPr>
        <p:sp>
          <p:nvSpPr>
            <p:cNvPr id="8" name="Volný tvar 7"/>
            <p:cNvSpPr/>
            <p:nvPr/>
          </p:nvSpPr>
          <p:spPr>
            <a:xfrm>
              <a:off x="5826982" y="2965496"/>
              <a:ext cx="720436" cy="180276"/>
            </a:xfrm>
            <a:custGeom>
              <a:avLst/>
              <a:gdLst>
                <a:gd name="connsiteX0" fmla="*/ 0 w 720436"/>
                <a:gd name="connsiteY0" fmla="*/ 0 h 180276"/>
                <a:gd name="connsiteX1" fmla="*/ 166254 w 720436"/>
                <a:gd name="connsiteY1" fmla="*/ 124691 h 180276"/>
                <a:gd name="connsiteX2" fmla="*/ 484909 w 720436"/>
                <a:gd name="connsiteY2" fmla="*/ 180109 h 180276"/>
                <a:gd name="connsiteX3" fmla="*/ 720436 w 720436"/>
                <a:gd name="connsiteY3" fmla="*/ 138546 h 180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20436" h="180276">
                  <a:moveTo>
                    <a:pt x="0" y="0"/>
                  </a:moveTo>
                  <a:cubicBezTo>
                    <a:pt x="42718" y="47336"/>
                    <a:pt x="85436" y="94673"/>
                    <a:pt x="166254" y="124691"/>
                  </a:cubicBezTo>
                  <a:cubicBezTo>
                    <a:pt x="247072" y="154709"/>
                    <a:pt x="392545" y="177800"/>
                    <a:pt x="484909" y="180109"/>
                  </a:cubicBezTo>
                  <a:cubicBezTo>
                    <a:pt x="577273" y="182418"/>
                    <a:pt x="648854" y="160482"/>
                    <a:pt x="720436" y="138546"/>
                  </a:cubicBez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55771" y="2565865"/>
              <a:ext cx="3783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3"/>
                  </a:solidFill>
                  <a:latin typeface="Cambria Math"/>
                  <a:ea typeface="Cambria Math"/>
                </a:rPr>
                <a:t>𝛾</a:t>
              </a:r>
              <a:endParaRPr lang="cs-CZ" sz="2400" b="1" dirty="0">
                <a:solidFill>
                  <a:schemeClr val="accent3"/>
                </a:solidFill>
              </a:endParaRPr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6190862" y="4784160"/>
            <a:ext cx="623454" cy="762000"/>
            <a:chOff x="6190862" y="4784160"/>
            <a:chExt cx="623454" cy="762000"/>
          </a:xfrm>
        </p:grpSpPr>
        <p:sp>
          <p:nvSpPr>
            <p:cNvPr id="9" name="Volný tvar 8"/>
            <p:cNvSpPr/>
            <p:nvPr/>
          </p:nvSpPr>
          <p:spPr>
            <a:xfrm>
              <a:off x="6190862" y="4784160"/>
              <a:ext cx="623454" cy="762000"/>
            </a:xfrm>
            <a:custGeom>
              <a:avLst/>
              <a:gdLst>
                <a:gd name="connsiteX0" fmla="*/ 623454 w 623454"/>
                <a:gd name="connsiteY0" fmla="*/ 0 h 762000"/>
                <a:gd name="connsiteX1" fmla="*/ 415636 w 623454"/>
                <a:gd name="connsiteY1" fmla="*/ 55418 h 762000"/>
                <a:gd name="connsiteX2" fmla="*/ 193963 w 623454"/>
                <a:gd name="connsiteY2" fmla="*/ 221672 h 762000"/>
                <a:gd name="connsiteX3" fmla="*/ 69272 w 623454"/>
                <a:gd name="connsiteY3" fmla="*/ 415636 h 762000"/>
                <a:gd name="connsiteX4" fmla="*/ 13854 w 623454"/>
                <a:gd name="connsiteY4" fmla="*/ 637309 h 762000"/>
                <a:gd name="connsiteX5" fmla="*/ 0 w 623454"/>
                <a:gd name="connsiteY5" fmla="*/ 762000 h 76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454" h="762000">
                  <a:moveTo>
                    <a:pt x="623454" y="0"/>
                  </a:moveTo>
                  <a:cubicBezTo>
                    <a:pt x="555336" y="9236"/>
                    <a:pt x="487218" y="18473"/>
                    <a:pt x="415636" y="55418"/>
                  </a:cubicBezTo>
                  <a:cubicBezTo>
                    <a:pt x="344054" y="92363"/>
                    <a:pt x="251690" y="161636"/>
                    <a:pt x="193963" y="221672"/>
                  </a:cubicBezTo>
                  <a:cubicBezTo>
                    <a:pt x="136236" y="281708"/>
                    <a:pt x="99290" y="346363"/>
                    <a:pt x="69272" y="415636"/>
                  </a:cubicBezTo>
                  <a:cubicBezTo>
                    <a:pt x="39254" y="484909"/>
                    <a:pt x="25399" y="579582"/>
                    <a:pt x="13854" y="637309"/>
                  </a:cubicBezTo>
                  <a:cubicBezTo>
                    <a:pt x="2309" y="695036"/>
                    <a:pt x="1154" y="728518"/>
                    <a:pt x="0" y="762000"/>
                  </a:cubicBez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466841" y="5076932"/>
              <a:ext cx="3455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rgbClr val="00B0F0"/>
                  </a:solidFill>
                  <a:latin typeface="Cambria Math"/>
                  <a:ea typeface="Cambria Math"/>
                </a:rPr>
                <a:t>𝛽</a:t>
              </a:r>
              <a:endParaRPr lang="cs-CZ" sz="2400" b="1" dirty="0">
                <a:solidFill>
                  <a:srgbClr val="00B0F0"/>
                </a:solidFill>
              </a:endParaRPr>
            </a:p>
          </p:txBody>
        </p:sp>
      </p:grpSp>
      <p:cxnSp>
        <p:nvCxnSpPr>
          <p:cNvPr id="28" name="Přímá spojnice 27"/>
          <p:cNvCxnSpPr/>
          <p:nvPr/>
        </p:nvCxnSpPr>
        <p:spPr>
          <a:xfrm>
            <a:off x="6190862" y="1310602"/>
            <a:ext cx="944634" cy="503936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3139600" y="1320443"/>
            <a:ext cx="3995896" cy="502952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555776" y="5546159"/>
            <a:ext cx="5760640" cy="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7" name="Skupina 56"/>
          <p:cNvGrpSpPr/>
          <p:nvPr/>
        </p:nvGrpSpPr>
        <p:grpSpPr>
          <a:xfrm>
            <a:off x="3121795" y="4801789"/>
            <a:ext cx="1145405" cy="740029"/>
            <a:chOff x="3121795" y="4801789"/>
            <a:chExt cx="1145405" cy="740029"/>
          </a:xfrm>
        </p:grpSpPr>
        <p:sp>
          <p:nvSpPr>
            <p:cNvPr id="42" name="Volný tvar 41"/>
            <p:cNvSpPr/>
            <p:nvPr/>
          </p:nvSpPr>
          <p:spPr>
            <a:xfrm>
              <a:off x="3121795" y="4801789"/>
              <a:ext cx="1145405" cy="740029"/>
            </a:xfrm>
            <a:custGeom>
              <a:avLst/>
              <a:gdLst>
                <a:gd name="connsiteX0" fmla="*/ 1145405 w 1145405"/>
                <a:gd name="connsiteY0" fmla="*/ 102720 h 740029"/>
                <a:gd name="connsiteX1" fmla="*/ 840605 w 1145405"/>
                <a:gd name="connsiteY1" fmla="*/ 5738 h 740029"/>
                <a:gd name="connsiteX2" fmla="*/ 591223 w 1145405"/>
                <a:gd name="connsiteY2" fmla="*/ 19593 h 740029"/>
                <a:gd name="connsiteX3" fmla="*/ 355696 w 1145405"/>
                <a:gd name="connsiteY3" fmla="*/ 88866 h 740029"/>
                <a:gd name="connsiteX4" fmla="*/ 106314 w 1145405"/>
                <a:gd name="connsiteY4" fmla="*/ 352102 h 740029"/>
                <a:gd name="connsiteX5" fmla="*/ 9332 w 1145405"/>
                <a:gd name="connsiteY5" fmla="*/ 643047 h 740029"/>
                <a:gd name="connsiteX6" fmla="*/ 9332 w 1145405"/>
                <a:gd name="connsiteY6" fmla="*/ 740029 h 740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5405" h="740029">
                  <a:moveTo>
                    <a:pt x="1145405" y="102720"/>
                  </a:moveTo>
                  <a:cubicBezTo>
                    <a:pt x="1039187" y="61156"/>
                    <a:pt x="932969" y="19592"/>
                    <a:pt x="840605" y="5738"/>
                  </a:cubicBezTo>
                  <a:cubicBezTo>
                    <a:pt x="748241" y="-8116"/>
                    <a:pt x="672041" y="5738"/>
                    <a:pt x="591223" y="19593"/>
                  </a:cubicBezTo>
                  <a:cubicBezTo>
                    <a:pt x="510405" y="33448"/>
                    <a:pt x="436514" y="33448"/>
                    <a:pt x="355696" y="88866"/>
                  </a:cubicBezTo>
                  <a:cubicBezTo>
                    <a:pt x="274878" y="144284"/>
                    <a:pt x="164041" y="259739"/>
                    <a:pt x="106314" y="352102"/>
                  </a:cubicBezTo>
                  <a:cubicBezTo>
                    <a:pt x="48587" y="444465"/>
                    <a:pt x="25496" y="578393"/>
                    <a:pt x="9332" y="643047"/>
                  </a:cubicBezTo>
                  <a:cubicBezTo>
                    <a:pt x="-6832" y="707701"/>
                    <a:pt x="1250" y="723865"/>
                    <a:pt x="9332" y="740029"/>
                  </a:cubicBezTo>
                </a:path>
              </a:pathLst>
            </a:custGeom>
            <a:no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427632" y="4992883"/>
              <a:ext cx="496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6">
                      <a:lumMod val="75000"/>
                    </a:schemeClr>
                  </a:solidFill>
                  <a:latin typeface="Cambria Math"/>
                  <a:ea typeface="Cambria Math"/>
                </a:rPr>
                <a:t>𝛼´</a:t>
              </a:r>
              <a:endParaRPr lang="cs-CZ" sz="24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3351225" y="5507596"/>
            <a:ext cx="1145405" cy="740029"/>
            <a:chOff x="3351225" y="5507596"/>
            <a:chExt cx="1145405" cy="740029"/>
          </a:xfrm>
        </p:grpSpPr>
        <p:sp>
          <p:nvSpPr>
            <p:cNvPr id="44" name="TextovéPole 43"/>
            <p:cNvSpPr txBox="1"/>
            <p:nvPr/>
          </p:nvSpPr>
          <p:spPr>
            <a:xfrm>
              <a:off x="3788592" y="5622291"/>
              <a:ext cx="5400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6">
                      <a:lumMod val="75000"/>
                    </a:schemeClr>
                  </a:solidFill>
                  <a:latin typeface="Cambria Math"/>
                  <a:ea typeface="Cambria Math"/>
                </a:rPr>
                <a:t>𝛼´´</a:t>
              </a:r>
              <a:endParaRPr lang="cs-CZ" sz="24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45" name="Volný tvar 44"/>
            <p:cNvSpPr/>
            <p:nvPr/>
          </p:nvSpPr>
          <p:spPr>
            <a:xfrm rot="11070520">
              <a:off x="3351225" y="5507596"/>
              <a:ext cx="1145405" cy="740029"/>
            </a:xfrm>
            <a:custGeom>
              <a:avLst/>
              <a:gdLst>
                <a:gd name="connsiteX0" fmla="*/ 1145405 w 1145405"/>
                <a:gd name="connsiteY0" fmla="*/ 102720 h 740029"/>
                <a:gd name="connsiteX1" fmla="*/ 840605 w 1145405"/>
                <a:gd name="connsiteY1" fmla="*/ 5738 h 740029"/>
                <a:gd name="connsiteX2" fmla="*/ 591223 w 1145405"/>
                <a:gd name="connsiteY2" fmla="*/ 19593 h 740029"/>
                <a:gd name="connsiteX3" fmla="*/ 355696 w 1145405"/>
                <a:gd name="connsiteY3" fmla="*/ 88866 h 740029"/>
                <a:gd name="connsiteX4" fmla="*/ 106314 w 1145405"/>
                <a:gd name="connsiteY4" fmla="*/ 352102 h 740029"/>
                <a:gd name="connsiteX5" fmla="*/ 9332 w 1145405"/>
                <a:gd name="connsiteY5" fmla="*/ 643047 h 740029"/>
                <a:gd name="connsiteX6" fmla="*/ 9332 w 1145405"/>
                <a:gd name="connsiteY6" fmla="*/ 740029 h 740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5405" h="740029">
                  <a:moveTo>
                    <a:pt x="1145405" y="102720"/>
                  </a:moveTo>
                  <a:cubicBezTo>
                    <a:pt x="1039187" y="61156"/>
                    <a:pt x="932969" y="19592"/>
                    <a:pt x="840605" y="5738"/>
                  </a:cubicBezTo>
                  <a:cubicBezTo>
                    <a:pt x="748241" y="-8116"/>
                    <a:pt x="672041" y="5738"/>
                    <a:pt x="591223" y="19593"/>
                  </a:cubicBezTo>
                  <a:cubicBezTo>
                    <a:pt x="510405" y="33448"/>
                    <a:pt x="436514" y="33448"/>
                    <a:pt x="355696" y="88866"/>
                  </a:cubicBezTo>
                  <a:cubicBezTo>
                    <a:pt x="274878" y="144284"/>
                    <a:pt x="164041" y="259739"/>
                    <a:pt x="106314" y="352102"/>
                  </a:cubicBezTo>
                  <a:cubicBezTo>
                    <a:pt x="48587" y="444465"/>
                    <a:pt x="25496" y="578393"/>
                    <a:pt x="9332" y="643047"/>
                  </a:cubicBezTo>
                  <a:cubicBezTo>
                    <a:pt x="-6832" y="707701"/>
                    <a:pt x="1250" y="723865"/>
                    <a:pt x="9332" y="740029"/>
                  </a:cubicBezTo>
                </a:path>
              </a:pathLst>
            </a:custGeom>
            <a:no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732890" y="1717964"/>
            <a:ext cx="529365" cy="1108363"/>
            <a:chOff x="5732890" y="1717964"/>
            <a:chExt cx="529365" cy="1108363"/>
          </a:xfrm>
        </p:grpSpPr>
        <p:sp>
          <p:nvSpPr>
            <p:cNvPr id="40" name="Volný tvar 39"/>
            <p:cNvSpPr/>
            <p:nvPr/>
          </p:nvSpPr>
          <p:spPr>
            <a:xfrm>
              <a:off x="5732890" y="1717964"/>
              <a:ext cx="529365" cy="1108363"/>
            </a:xfrm>
            <a:custGeom>
              <a:avLst/>
              <a:gdLst>
                <a:gd name="connsiteX0" fmla="*/ 529365 w 529365"/>
                <a:gd name="connsiteY0" fmla="*/ 0 h 1108363"/>
                <a:gd name="connsiteX1" fmla="*/ 307692 w 529365"/>
                <a:gd name="connsiteY1" fmla="*/ 83127 h 1108363"/>
                <a:gd name="connsiteX2" fmla="*/ 141437 w 529365"/>
                <a:gd name="connsiteY2" fmla="*/ 221672 h 1108363"/>
                <a:gd name="connsiteX3" fmla="*/ 30601 w 529365"/>
                <a:gd name="connsiteY3" fmla="*/ 374072 h 1108363"/>
                <a:gd name="connsiteX4" fmla="*/ 2892 w 529365"/>
                <a:gd name="connsiteY4" fmla="*/ 665018 h 1108363"/>
                <a:gd name="connsiteX5" fmla="*/ 86019 w 529365"/>
                <a:gd name="connsiteY5" fmla="*/ 969818 h 1108363"/>
                <a:gd name="connsiteX6" fmla="*/ 196855 w 529365"/>
                <a:gd name="connsiteY6" fmla="*/ 1108363 h 1108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9365" h="1108363">
                  <a:moveTo>
                    <a:pt x="529365" y="0"/>
                  </a:moveTo>
                  <a:cubicBezTo>
                    <a:pt x="450856" y="23091"/>
                    <a:pt x="372347" y="46182"/>
                    <a:pt x="307692" y="83127"/>
                  </a:cubicBezTo>
                  <a:cubicBezTo>
                    <a:pt x="243037" y="120072"/>
                    <a:pt x="187619" y="173181"/>
                    <a:pt x="141437" y="221672"/>
                  </a:cubicBezTo>
                  <a:cubicBezTo>
                    <a:pt x="95255" y="270163"/>
                    <a:pt x="53692" y="300181"/>
                    <a:pt x="30601" y="374072"/>
                  </a:cubicBezTo>
                  <a:cubicBezTo>
                    <a:pt x="7510" y="447963"/>
                    <a:pt x="-6344" y="565727"/>
                    <a:pt x="2892" y="665018"/>
                  </a:cubicBezTo>
                  <a:cubicBezTo>
                    <a:pt x="12128" y="764309"/>
                    <a:pt x="53692" y="895927"/>
                    <a:pt x="86019" y="969818"/>
                  </a:cubicBezTo>
                  <a:cubicBezTo>
                    <a:pt x="118346" y="1043709"/>
                    <a:pt x="157600" y="1076036"/>
                    <a:pt x="196855" y="1108363"/>
                  </a:cubicBezTo>
                </a:path>
              </a:pathLst>
            </a:custGeom>
            <a:noFill/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5732890" y="2038328"/>
              <a:ext cx="512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3"/>
                  </a:solidFill>
                  <a:latin typeface="Cambria Math"/>
                  <a:ea typeface="Cambria Math"/>
                </a:rPr>
                <a:t>𝛾´´</a:t>
              </a:r>
              <a:endParaRPr lang="cs-CZ" sz="2400" b="1" dirty="0">
                <a:solidFill>
                  <a:schemeClr val="accent3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6480502" y="1747654"/>
            <a:ext cx="529365" cy="1108363"/>
            <a:chOff x="6486526" y="1773309"/>
            <a:chExt cx="529365" cy="1108363"/>
          </a:xfrm>
        </p:grpSpPr>
        <p:sp>
          <p:nvSpPr>
            <p:cNvPr id="46" name="Volný tvar 45"/>
            <p:cNvSpPr/>
            <p:nvPr/>
          </p:nvSpPr>
          <p:spPr>
            <a:xfrm rot="10800000">
              <a:off x="6486526" y="1773309"/>
              <a:ext cx="529365" cy="1108363"/>
            </a:xfrm>
            <a:custGeom>
              <a:avLst/>
              <a:gdLst>
                <a:gd name="connsiteX0" fmla="*/ 529365 w 529365"/>
                <a:gd name="connsiteY0" fmla="*/ 0 h 1108363"/>
                <a:gd name="connsiteX1" fmla="*/ 307692 w 529365"/>
                <a:gd name="connsiteY1" fmla="*/ 83127 h 1108363"/>
                <a:gd name="connsiteX2" fmla="*/ 141437 w 529365"/>
                <a:gd name="connsiteY2" fmla="*/ 221672 h 1108363"/>
                <a:gd name="connsiteX3" fmla="*/ 30601 w 529365"/>
                <a:gd name="connsiteY3" fmla="*/ 374072 h 1108363"/>
                <a:gd name="connsiteX4" fmla="*/ 2892 w 529365"/>
                <a:gd name="connsiteY4" fmla="*/ 665018 h 1108363"/>
                <a:gd name="connsiteX5" fmla="*/ 86019 w 529365"/>
                <a:gd name="connsiteY5" fmla="*/ 969818 h 1108363"/>
                <a:gd name="connsiteX6" fmla="*/ 196855 w 529365"/>
                <a:gd name="connsiteY6" fmla="*/ 1108363 h 1108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9365" h="1108363">
                  <a:moveTo>
                    <a:pt x="529365" y="0"/>
                  </a:moveTo>
                  <a:cubicBezTo>
                    <a:pt x="450856" y="23091"/>
                    <a:pt x="372347" y="46182"/>
                    <a:pt x="307692" y="83127"/>
                  </a:cubicBezTo>
                  <a:cubicBezTo>
                    <a:pt x="243037" y="120072"/>
                    <a:pt x="187619" y="173181"/>
                    <a:pt x="141437" y="221672"/>
                  </a:cubicBezTo>
                  <a:cubicBezTo>
                    <a:pt x="95255" y="270163"/>
                    <a:pt x="53692" y="300181"/>
                    <a:pt x="30601" y="374072"/>
                  </a:cubicBezTo>
                  <a:cubicBezTo>
                    <a:pt x="7510" y="447963"/>
                    <a:pt x="-6344" y="565727"/>
                    <a:pt x="2892" y="665018"/>
                  </a:cubicBezTo>
                  <a:cubicBezTo>
                    <a:pt x="12128" y="764309"/>
                    <a:pt x="53692" y="895927"/>
                    <a:pt x="86019" y="969818"/>
                  </a:cubicBezTo>
                  <a:cubicBezTo>
                    <a:pt x="118346" y="1043709"/>
                    <a:pt x="157600" y="1076036"/>
                    <a:pt x="196855" y="1108363"/>
                  </a:cubicBezTo>
                </a:path>
              </a:pathLst>
            </a:custGeom>
            <a:noFill/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486526" y="2104200"/>
              <a:ext cx="5064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3"/>
                  </a:solidFill>
                  <a:latin typeface="Cambria Math"/>
                  <a:ea typeface="Cambria Math"/>
                </a:rPr>
                <a:t>𝛾´</a:t>
              </a:r>
              <a:endParaRPr lang="cs-CZ" sz="2400" b="1" dirty="0">
                <a:solidFill>
                  <a:schemeClr val="accent3"/>
                </a:solidFill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329028" y="5538597"/>
            <a:ext cx="790304" cy="670756"/>
            <a:chOff x="6345192" y="5546160"/>
            <a:chExt cx="790304" cy="670756"/>
          </a:xfrm>
        </p:grpSpPr>
        <p:sp>
          <p:nvSpPr>
            <p:cNvPr id="47" name="Volný tvar 46"/>
            <p:cNvSpPr/>
            <p:nvPr/>
          </p:nvSpPr>
          <p:spPr>
            <a:xfrm rot="10800000">
              <a:off x="6345192" y="5546160"/>
              <a:ext cx="790304" cy="670756"/>
            </a:xfrm>
            <a:custGeom>
              <a:avLst/>
              <a:gdLst>
                <a:gd name="connsiteX0" fmla="*/ 0 w 790304"/>
                <a:gd name="connsiteY0" fmla="*/ 19593 h 670756"/>
                <a:gd name="connsiteX1" fmla="*/ 152400 w 790304"/>
                <a:gd name="connsiteY1" fmla="*/ 5738 h 670756"/>
                <a:gd name="connsiteX2" fmla="*/ 512618 w 790304"/>
                <a:gd name="connsiteY2" fmla="*/ 102720 h 670756"/>
                <a:gd name="connsiteX3" fmla="*/ 692727 w 790304"/>
                <a:gd name="connsiteY3" fmla="*/ 324393 h 670756"/>
                <a:gd name="connsiteX4" fmla="*/ 775854 w 790304"/>
                <a:gd name="connsiteY4" fmla="*/ 573774 h 670756"/>
                <a:gd name="connsiteX5" fmla="*/ 789709 w 790304"/>
                <a:gd name="connsiteY5" fmla="*/ 670756 h 670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90304" h="670756">
                  <a:moveTo>
                    <a:pt x="0" y="19593"/>
                  </a:moveTo>
                  <a:cubicBezTo>
                    <a:pt x="33482" y="5738"/>
                    <a:pt x="66964" y="-8116"/>
                    <a:pt x="152400" y="5738"/>
                  </a:cubicBezTo>
                  <a:cubicBezTo>
                    <a:pt x="237836" y="19592"/>
                    <a:pt x="422564" y="49611"/>
                    <a:pt x="512618" y="102720"/>
                  </a:cubicBezTo>
                  <a:cubicBezTo>
                    <a:pt x="602672" y="155829"/>
                    <a:pt x="648854" y="245884"/>
                    <a:pt x="692727" y="324393"/>
                  </a:cubicBezTo>
                  <a:cubicBezTo>
                    <a:pt x="736600" y="402902"/>
                    <a:pt x="759690" y="516047"/>
                    <a:pt x="775854" y="573774"/>
                  </a:cubicBezTo>
                  <a:cubicBezTo>
                    <a:pt x="792018" y="631501"/>
                    <a:pt x="790863" y="651128"/>
                    <a:pt x="789709" y="670756"/>
                  </a:cubicBezTo>
                </a:path>
              </a:pathLst>
            </a:cu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6466841" y="5611306"/>
              <a:ext cx="57674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F0"/>
                  </a:solidFill>
                  <a:latin typeface="Cambria Math"/>
                  <a:ea typeface="Cambria Math"/>
                </a:rPr>
                <a:t>𝛽´´</a:t>
              </a:r>
              <a:endParaRPr lang="cs-CZ" sz="2400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6884912" y="4879584"/>
            <a:ext cx="790304" cy="670756"/>
            <a:chOff x="6899564" y="4829782"/>
            <a:chExt cx="790304" cy="670756"/>
          </a:xfrm>
        </p:grpSpPr>
        <p:sp>
          <p:nvSpPr>
            <p:cNvPr id="41" name="Volný tvar 40"/>
            <p:cNvSpPr/>
            <p:nvPr/>
          </p:nvSpPr>
          <p:spPr>
            <a:xfrm>
              <a:off x="6899564" y="4829782"/>
              <a:ext cx="790304" cy="670756"/>
            </a:xfrm>
            <a:custGeom>
              <a:avLst/>
              <a:gdLst>
                <a:gd name="connsiteX0" fmla="*/ 0 w 790304"/>
                <a:gd name="connsiteY0" fmla="*/ 19593 h 670756"/>
                <a:gd name="connsiteX1" fmla="*/ 152400 w 790304"/>
                <a:gd name="connsiteY1" fmla="*/ 5738 h 670756"/>
                <a:gd name="connsiteX2" fmla="*/ 512618 w 790304"/>
                <a:gd name="connsiteY2" fmla="*/ 102720 h 670756"/>
                <a:gd name="connsiteX3" fmla="*/ 692727 w 790304"/>
                <a:gd name="connsiteY3" fmla="*/ 324393 h 670756"/>
                <a:gd name="connsiteX4" fmla="*/ 775854 w 790304"/>
                <a:gd name="connsiteY4" fmla="*/ 573774 h 670756"/>
                <a:gd name="connsiteX5" fmla="*/ 789709 w 790304"/>
                <a:gd name="connsiteY5" fmla="*/ 670756 h 670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90304" h="670756">
                  <a:moveTo>
                    <a:pt x="0" y="19593"/>
                  </a:moveTo>
                  <a:cubicBezTo>
                    <a:pt x="33482" y="5738"/>
                    <a:pt x="66964" y="-8116"/>
                    <a:pt x="152400" y="5738"/>
                  </a:cubicBezTo>
                  <a:cubicBezTo>
                    <a:pt x="237836" y="19592"/>
                    <a:pt x="422564" y="49611"/>
                    <a:pt x="512618" y="102720"/>
                  </a:cubicBezTo>
                  <a:cubicBezTo>
                    <a:pt x="602672" y="155829"/>
                    <a:pt x="648854" y="245884"/>
                    <a:pt x="692727" y="324393"/>
                  </a:cubicBezTo>
                  <a:cubicBezTo>
                    <a:pt x="736600" y="402902"/>
                    <a:pt x="759690" y="516047"/>
                    <a:pt x="775854" y="573774"/>
                  </a:cubicBezTo>
                  <a:cubicBezTo>
                    <a:pt x="792018" y="631501"/>
                    <a:pt x="790863" y="651128"/>
                    <a:pt x="789709" y="670756"/>
                  </a:cubicBezTo>
                </a:path>
              </a:pathLst>
            </a:cu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7043591" y="5035651"/>
              <a:ext cx="4807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F0"/>
                  </a:solidFill>
                  <a:latin typeface="Cambria Math"/>
                  <a:ea typeface="Cambria Math"/>
                </a:rPr>
                <a:t>𝛽´</a:t>
              </a:r>
              <a:endParaRPr lang="cs-CZ" sz="2400" b="1" dirty="0">
                <a:solidFill>
                  <a:srgbClr val="00B0F0"/>
                </a:solidFill>
              </a:endParaRPr>
            </a:p>
          </p:txBody>
        </p:sp>
      </p:grpSp>
      <p:sp>
        <p:nvSpPr>
          <p:cNvPr id="69" name="TextovéPole 68"/>
          <p:cNvSpPr txBox="1"/>
          <p:nvPr/>
        </p:nvSpPr>
        <p:spPr>
          <a:xfrm>
            <a:off x="539552" y="2591718"/>
            <a:ext cx="3727647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ambria Math"/>
                <a:ea typeface="Cambria Math"/>
              </a:rPr>
              <a:t>𝛼 + 𝛼´ = 180°   </a:t>
            </a:r>
            <a:r>
              <a:rPr lang="cs-CZ" sz="2000" dirty="0" smtClean="0">
                <a:latin typeface="Cambria Math"/>
                <a:ea typeface="Cambria Math"/>
              </a:rPr>
              <a:t>	</a:t>
            </a:r>
            <a:r>
              <a:rPr lang="cs-CZ" sz="2000" dirty="0">
                <a:latin typeface="Cambria Math"/>
                <a:ea typeface="Cambria Math"/>
              </a:rPr>
              <a:t> 𝛼 + 𝛼</a:t>
            </a:r>
            <a:r>
              <a:rPr lang="cs-CZ" sz="2000" dirty="0" smtClean="0">
                <a:latin typeface="Cambria Math"/>
                <a:ea typeface="Cambria Math"/>
              </a:rPr>
              <a:t>´´ </a:t>
            </a:r>
            <a:r>
              <a:rPr lang="cs-CZ" sz="2000" dirty="0">
                <a:latin typeface="Cambria Math"/>
                <a:ea typeface="Cambria Math"/>
              </a:rPr>
              <a:t>= 180° </a:t>
            </a:r>
            <a:endParaRPr lang="cs-CZ" sz="20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39551" y="3081487"/>
            <a:ext cx="3727647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ambria Math"/>
                <a:ea typeface="Cambria Math"/>
              </a:rPr>
              <a:t>𝛽 + </a:t>
            </a:r>
            <a:r>
              <a:rPr lang="cs-CZ" sz="2000" b="1" dirty="0">
                <a:latin typeface="Cambria Math"/>
                <a:ea typeface="Cambria Math"/>
              </a:rPr>
              <a:t>𝛽</a:t>
            </a:r>
            <a:r>
              <a:rPr lang="cs-CZ" sz="2000" b="1" dirty="0" smtClean="0">
                <a:latin typeface="Cambria Math"/>
                <a:ea typeface="Cambria Math"/>
              </a:rPr>
              <a:t>´ = 180°   </a:t>
            </a:r>
            <a:r>
              <a:rPr lang="cs-CZ" sz="2000" dirty="0" smtClean="0">
                <a:latin typeface="Cambria Math"/>
                <a:ea typeface="Cambria Math"/>
              </a:rPr>
              <a:t>	</a:t>
            </a:r>
            <a:r>
              <a:rPr lang="cs-CZ" sz="2000" dirty="0">
                <a:latin typeface="Cambria Math"/>
                <a:ea typeface="Cambria Math"/>
              </a:rPr>
              <a:t> 𝛽</a:t>
            </a:r>
            <a:r>
              <a:rPr lang="cs-CZ" sz="2000" dirty="0" smtClean="0">
                <a:latin typeface="Cambria Math"/>
                <a:ea typeface="Cambria Math"/>
              </a:rPr>
              <a:t> </a:t>
            </a:r>
            <a:r>
              <a:rPr lang="cs-CZ" sz="2000" dirty="0">
                <a:latin typeface="Cambria Math"/>
                <a:ea typeface="Cambria Math"/>
              </a:rPr>
              <a:t>+ 𝛽</a:t>
            </a:r>
            <a:r>
              <a:rPr lang="cs-CZ" sz="2000" dirty="0" smtClean="0">
                <a:latin typeface="Cambria Math"/>
                <a:ea typeface="Cambria Math"/>
              </a:rPr>
              <a:t>´´ </a:t>
            </a:r>
            <a:r>
              <a:rPr lang="cs-CZ" sz="2000" dirty="0">
                <a:latin typeface="Cambria Math"/>
                <a:ea typeface="Cambria Math"/>
              </a:rPr>
              <a:t>= 180° </a:t>
            </a:r>
            <a:endParaRPr lang="cs-CZ" sz="20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39553" y="3556856"/>
            <a:ext cx="3727647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ambria Math"/>
                <a:ea typeface="Cambria Math"/>
              </a:rPr>
              <a:t>𝛾 + 𝛾´ = 180°   </a:t>
            </a:r>
            <a:r>
              <a:rPr lang="cs-CZ" sz="2000" dirty="0" smtClean="0">
                <a:latin typeface="Cambria Math"/>
                <a:ea typeface="Cambria Math"/>
              </a:rPr>
              <a:t>	</a:t>
            </a:r>
            <a:r>
              <a:rPr lang="cs-CZ" sz="2000" dirty="0">
                <a:latin typeface="Cambria Math"/>
                <a:ea typeface="Cambria Math"/>
              </a:rPr>
              <a:t> 𝛾</a:t>
            </a:r>
            <a:r>
              <a:rPr lang="cs-CZ" sz="2000" dirty="0" smtClean="0">
                <a:latin typeface="Cambria Math"/>
                <a:ea typeface="Cambria Math"/>
              </a:rPr>
              <a:t> </a:t>
            </a:r>
            <a:r>
              <a:rPr lang="cs-CZ" sz="2000" dirty="0">
                <a:latin typeface="Cambria Math"/>
                <a:ea typeface="Cambria Math"/>
              </a:rPr>
              <a:t>+ </a:t>
            </a:r>
            <a:r>
              <a:rPr lang="cs-CZ" sz="2000" dirty="0" smtClean="0">
                <a:latin typeface="Cambria Math"/>
                <a:ea typeface="Cambria Math"/>
              </a:rPr>
              <a:t>𝛾´´ </a:t>
            </a:r>
            <a:r>
              <a:rPr lang="cs-CZ" sz="2000" dirty="0">
                <a:latin typeface="Cambria Math"/>
                <a:ea typeface="Cambria Math"/>
              </a:rPr>
              <a:t>= 180°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326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00"/>
                            </p:stCondLst>
                            <p:childTnLst>
                              <p:par>
                                <p:cTn id="5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500"/>
                            </p:stCondLst>
                            <p:childTnLst>
                              <p:par>
                                <p:cTn id="68" presetID="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 animBg="1"/>
      <p:bldP spid="70" grpId="0" animBg="1"/>
      <p:bldP spid="7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list:  </a:t>
            </a:r>
            <a:r>
              <a:rPr lang="cs-CZ" b="1" dirty="0" smtClean="0"/>
              <a:t>CHYBY V TROJÚHELNÍKU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 smtClean="0"/>
              <a:t>                                                                                                                           tisk pro žáka nebo IA tabule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30013"/>
            <a:ext cx="8229600" cy="519533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Najdi </a:t>
            </a:r>
            <a:r>
              <a:rPr lang="cs-CZ" sz="2400" dirty="0"/>
              <a:t>v trojúhelníku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chybná označení a oprav je: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Doplň </a:t>
            </a:r>
            <a:r>
              <a:rPr lang="cs-CZ" sz="2400" dirty="0"/>
              <a:t>v </a:t>
            </a:r>
            <a:r>
              <a:rPr lang="cs-CZ" sz="2400" dirty="0" smtClean="0"/>
              <a:t>trojúhelníku </a:t>
            </a:r>
          </a:p>
          <a:p>
            <a:pPr marL="0" indent="0">
              <a:buNone/>
            </a:pPr>
            <a:r>
              <a:rPr lang="cs-CZ" sz="2400" dirty="0" smtClean="0"/>
              <a:t>chybějící označení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Rovnoramenný trojúhelník 3"/>
          <p:cNvSpPr/>
          <p:nvPr/>
        </p:nvSpPr>
        <p:spPr>
          <a:xfrm>
            <a:off x="4062516" y="1715228"/>
            <a:ext cx="4425086" cy="1792970"/>
          </a:xfrm>
          <a:prstGeom prst="triangle">
            <a:avLst>
              <a:gd name="adj" fmla="val 65884"/>
            </a:avLst>
          </a:prstGeom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33006" y="3508197"/>
            <a:ext cx="422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24731" y="3508197"/>
            <a:ext cx="319477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80274" y="3555083"/>
            <a:ext cx="368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19364" y="1330013"/>
            <a:ext cx="344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10978" y="2385243"/>
            <a:ext cx="369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30471" y="2339117"/>
            <a:ext cx="311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39598" y="3068304"/>
            <a:ext cx="404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 Math"/>
                <a:ea typeface="Cambria Math"/>
              </a:rPr>
              <a:t>𝛾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93640" y="1860625"/>
            <a:ext cx="370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 Math"/>
                <a:ea typeface="Cambria Math"/>
              </a:rPr>
              <a:t>𝛽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18393" y="3068304"/>
            <a:ext cx="313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 Math"/>
                <a:ea typeface="Cambria Math"/>
              </a:rPr>
              <a:t>𝛼</a:t>
            </a:r>
            <a:endParaRPr lang="cs-CZ" dirty="0"/>
          </a:p>
        </p:txBody>
      </p:sp>
      <p:sp>
        <p:nvSpPr>
          <p:cNvPr id="25" name="Pravoúhlý trojúhelník 24"/>
          <p:cNvSpPr/>
          <p:nvPr/>
        </p:nvSpPr>
        <p:spPr>
          <a:xfrm>
            <a:off x="4197696" y="4581128"/>
            <a:ext cx="3808527" cy="1512168"/>
          </a:xfrm>
          <a:prstGeom prst="rtTriangle">
            <a:avLst/>
          </a:prstGeom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961242" y="4212718"/>
            <a:ext cx="3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29584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9552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37293" y="5695587"/>
            <a:ext cx="3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 Math"/>
                <a:ea typeface="Cambria Math"/>
              </a:rPr>
              <a:t>𝜑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99498" y="4823254"/>
            <a:ext cx="3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05459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046319" y="5908630"/>
            <a:ext cx="3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987098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mbria Math"/>
                <a:ea typeface="Cambria Math"/>
              </a:rPr>
              <a:t>𝛿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461937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mbria Math"/>
                <a:ea typeface="Cambria Math"/>
              </a:rPr>
              <a:t>𝜀</a:t>
            </a:r>
            <a:endParaRPr lang="cs-CZ" dirty="0"/>
          </a:p>
        </p:txBody>
      </p:sp>
      <p:cxnSp>
        <p:nvCxnSpPr>
          <p:cNvPr id="36" name="Přímá spojnice 35"/>
          <p:cNvCxnSpPr/>
          <p:nvPr/>
        </p:nvCxnSpPr>
        <p:spPr>
          <a:xfrm>
            <a:off x="2659304" y="3508197"/>
            <a:ext cx="6305184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3491880" y="1330013"/>
            <a:ext cx="4032448" cy="25475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Volný tvar 42"/>
          <p:cNvSpPr/>
          <p:nvPr/>
        </p:nvSpPr>
        <p:spPr>
          <a:xfrm>
            <a:off x="3422073" y="3505200"/>
            <a:ext cx="138545" cy="332509"/>
          </a:xfrm>
          <a:custGeom>
            <a:avLst/>
            <a:gdLst>
              <a:gd name="connsiteX0" fmla="*/ 0 w 138545"/>
              <a:gd name="connsiteY0" fmla="*/ 0 h 332509"/>
              <a:gd name="connsiteX1" fmla="*/ 27709 w 138545"/>
              <a:gd name="connsiteY1" fmla="*/ 180109 h 332509"/>
              <a:gd name="connsiteX2" fmla="*/ 138545 w 138545"/>
              <a:gd name="connsiteY2" fmla="*/ 332509 h 332509"/>
              <a:gd name="connsiteX3" fmla="*/ 138545 w 138545"/>
              <a:gd name="connsiteY3" fmla="*/ 332509 h 332509"/>
              <a:gd name="connsiteX4" fmla="*/ 138545 w 138545"/>
              <a:gd name="connsiteY4" fmla="*/ 318655 h 332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332509">
                <a:moveTo>
                  <a:pt x="0" y="0"/>
                </a:moveTo>
                <a:cubicBezTo>
                  <a:pt x="2309" y="62345"/>
                  <a:pt x="4618" y="124691"/>
                  <a:pt x="27709" y="180109"/>
                </a:cubicBezTo>
                <a:cubicBezTo>
                  <a:pt x="50800" y="235527"/>
                  <a:pt x="138545" y="332509"/>
                  <a:pt x="138545" y="332509"/>
                </a:cubicBezTo>
                <a:lnTo>
                  <a:pt x="138545" y="332509"/>
                </a:lnTo>
                <a:lnTo>
                  <a:pt x="138545" y="318655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422073" y="3468377"/>
            <a:ext cx="40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 Math"/>
                <a:ea typeface="Cambria Math"/>
              </a:rPr>
              <a:t>𝛼´</a:t>
            </a:r>
            <a:endParaRPr lang="cs-CZ" dirty="0"/>
          </a:p>
        </p:txBody>
      </p:sp>
      <p:sp>
        <p:nvSpPr>
          <p:cNvPr id="45" name="Volný tvar 44"/>
          <p:cNvSpPr/>
          <p:nvPr/>
        </p:nvSpPr>
        <p:spPr>
          <a:xfrm>
            <a:off x="7273636" y="1413164"/>
            <a:ext cx="180356" cy="665018"/>
          </a:xfrm>
          <a:custGeom>
            <a:avLst/>
            <a:gdLst>
              <a:gd name="connsiteX0" fmla="*/ 124691 w 180356"/>
              <a:gd name="connsiteY0" fmla="*/ 0 h 665018"/>
              <a:gd name="connsiteX1" fmla="*/ 180109 w 180356"/>
              <a:gd name="connsiteY1" fmla="*/ 207818 h 665018"/>
              <a:gd name="connsiteX2" fmla="*/ 138546 w 180356"/>
              <a:gd name="connsiteY2" fmla="*/ 443345 h 665018"/>
              <a:gd name="connsiteX3" fmla="*/ 0 w 180356"/>
              <a:gd name="connsiteY3" fmla="*/ 665018 h 665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356" h="665018">
                <a:moveTo>
                  <a:pt x="124691" y="0"/>
                </a:moveTo>
                <a:cubicBezTo>
                  <a:pt x="151245" y="66963"/>
                  <a:pt x="177800" y="133927"/>
                  <a:pt x="180109" y="207818"/>
                </a:cubicBezTo>
                <a:cubicBezTo>
                  <a:pt x="182418" y="281709"/>
                  <a:pt x="168564" y="367145"/>
                  <a:pt x="138546" y="443345"/>
                </a:cubicBezTo>
                <a:cubicBezTo>
                  <a:pt x="108528" y="519545"/>
                  <a:pt x="54264" y="592281"/>
                  <a:pt x="0" y="665018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7049108" y="1561007"/>
            <a:ext cx="449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 Math"/>
                <a:ea typeface="Cambria Math"/>
              </a:rPr>
              <a:t>𝛾´´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86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list:  </a:t>
            </a:r>
            <a:r>
              <a:rPr lang="cs-CZ" sz="4000" b="1" dirty="0" smtClean="0"/>
              <a:t>CHYBY V TROJÚHELNÍKU </a:t>
            </a:r>
            <a:r>
              <a:rPr lang="cs-CZ" sz="4000" dirty="0" smtClean="0"/>
              <a:t>- řešení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 smtClean="0"/>
              <a:t>                                                                                                                           tisk pro žáka nebo IA tabule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30013"/>
            <a:ext cx="8507288" cy="519533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Najdi </a:t>
            </a:r>
            <a:r>
              <a:rPr lang="cs-CZ" sz="2400" dirty="0"/>
              <a:t>v trojúhelníku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chybná označení a oprav je: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Doplň </a:t>
            </a:r>
            <a:r>
              <a:rPr lang="cs-CZ" sz="2400" dirty="0"/>
              <a:t>v </a:t>
            </a:r>
            <a:r>
              <a:rPr lang="cs-CZ" sz="2400" dirty="0" smtClean="0"/>
              <a:t>trojúhelníku </a:t>
            </a:r>
          </a:p>
          <a:p>
            <a:pPr marL="0" indent="0">
              <a:buNone/>
            </a:pPr>
            <a:r>
              <a:rPr lang="cs-CZ" sz="2400" dirty="0" smtClean="0"/>
              <a:t>chybějící označení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Rovnoramenný trojúhelník 3"/>
          <p:cNvSpPr/>
          <p:nvPr/>
        </p:nvSpPr>
        <p:spPr>
          <a:xfrm>
            <a:off x="4062516" y="1715228"/>
            <a:ext cx="4425086" cy="1792970"/>
          </a:xfrm>
          <a:prstGeom prst="triangle">
            <a:avLst>
              <a:gd name="adj" fmla="val 65884"/>
            </a:avLst>
          </a:prstGeom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33006" y="3508197"/>
            <a:ext cx="422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24731" y="3508197"/>
            <a:ext cx="319477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80274" y="3555083"/>
            <a:ext cx="368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trike="sngStrike" dirty="0" smtClean="0">
                <a:solidFill>
                  <a:srgbClr val="FF0000"/>
                </a:solidFill>
              </a:rPr>
              <a:t>C</a:t>
            </a:r>
            <a:endParaRPr lang="cs-CZ" strike="sngStrike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19364" y="1330013"/>
            <a:ext cx="344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trike="sngStrike" dirty="0" smtClean="0">
                <a:solidFill>
                  <a:srgbClr val="FF0000"/>
                </a:solidFill>
              </a:rPr>
              <a:t>B</a:t>
            </a:r>
            <a:endParaRPr lang="cs-CZ" strike="sngStrike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0978" y="2385243"/>
            <a:ext cx="369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30471" y="2339117"/>
            <a:ext cx="311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39598" y="3068304"/>
            <a:ext cx="404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trike="sngStrike" dirty="0" smtClean="0">
                <a:solidFill>
                  <a:srgbClr val="FF0000"/>
                </a:solidFill>
                <a:latin typeface="Cambria Math"/>
                <a:ea typeface="Cambria Math"/>
              </a:rPr>
              <a:t>𝛾</a:t>
            </a:r>
            <a:endParaRPr lang="cs-CZ" strike="sngStrike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93640" y="1860625"/>
            <a:ext cx="370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trike="sngStrike" dirty="0" smtClean="0">
                <a:solidFill>
                  <a:srgbClr val="FF0000"/>
                </a:solidFill>
                <a:latin typeface="Cambria Math"/>
                <a:ea typeface="Cambria Math"/>
              </a:rPr>
              <a:t>𝛽</a:t>
            </a:r>
            <a:endParaRPr lang="cs-CZ" strike="sngStrike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18393" y="3068304"/>
            <a:ext cx="313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 Math"/>
                <a:ea typeface="Cambria Math"/>
              </a:rPr>
              <a:t>𝛼</a:t>
            </a:r>
            <a:endParaRPr lang="cs-CZ" dirty="0"/>
          </a:p>
        </p:txBody>
      </p:sp>
      <p:sp>
        <p:nvSpPr>
          <p:cNvPr id="25" name="Pravoúhlý trojúhelník 24"/>
          <p:cNvSpPr/>
          <p:nvPr/>
        </p:nvSpPr>
        <p:spPr>
          <a:xfrm>
            <a:off x="4197696" y="4581128"/>
            <a:ext cx="3808527" cy="1512168"/>
          </a:xfrm>
          <a:prstGeom prst="rtTriangle">
            <a:avLst/>
          </a:prstGeom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961242" y="4212718"/>
            <a:ext cx="3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29584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9552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37293" y="5695587"/>
            <a:ext cx="3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 Math"/>
                <a:ea typeface="Cambria Math"/>
              </a:rPr>
              <a:t>𝜑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99498" y="4823254"/>
            <a:ext cx="3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05459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046319" y="5908630"/>
            <a:ext cx="3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987098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mbria Math"/>
                <a:ea typeface="Cambria Math"/>
              </a:rPr>
              <a:t>𝛿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461937" y="5115519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mbria Math"/>
                <a:ea typeface="Cambria Math"/>
              </a:rPr>
              <a:t>𝜀</a:t>
            </a:r>
            <a:endParaRPr lang="cs-CZ" dirty="0"/>
          </a:p>
        </p:txBody>
      </p:sp>
      <p:cxnSp>
        <p:nvCxnSpPr>
          <p:cNvPr id="36" name="Přímá spojnice 35"/>
          <p:cNvCxnSpPr/>
          <p:nvPr/>
        </p:nvCxnSpPr>
        <p:spPr>
          <a:xfrm>
            <a:off x="2659304" y="3508197"/>
            <a:ext cx="6305184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3491880" y="1330013"/>
            <a:ext cx="4032448" cy="25475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Volný tvar 42"/>
          <p:cNvSpPr/>
          <p:nvPr/>
        </p:nvSpPr>
        <p:spPr>
          <a:xfrm>
            <a:off x="3422073" y="3505200"/>
            <a:ext cx="138545" cy="332509"/>
          </a:xfrm>
          <a:custGeom>
            <a:avLst/>
            <a:gdLst>
              <a:gd name="connsiteX0" fmla="*/ 0 w 138545"/>
              <a:gd name="connsiteY0" fmla="*/ 0 h 332509"/>
              <a:gd name="connsiteX1" fmla="*/ 27709 w 138545"/>
              <a:gd name="connsiteY1" fmla="*/ 180109 h 332509"/>
              <a:gd name="connsiteX2" fmla="*/ 138545 w 138545"/>
              <a:gd name="connsiteY2" fmla="*/ 332509 h 332509"/>
              <a:gd name="connsiteX3" fmla="*/ 138545 w 138545"/>
              <a:gd name="connsiteY3" fmla="*/ 332509 h 332509"/>
              <a:gd name="connsiteX4" fmla="*/ 138545 w 138545"/>
              <a:gd name="connsiteY4" fmla="*/ 318655 h 332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332509">
                <a:moveTo>
                  <a:pt x="0" y="0"/>
                </a:moveTo>
                <a:cubicBezTo>
                  <a:pt x="2309" y="62345"/>
                  <a:pt x="4618" y="124691"/>
                  <a:pt x="27709" y="180109"/>
                </a:cubicBezTo>
                <a:cubicBezTo>
                  <a:pt x="50800" y="235527"/>
                  <a:pt x="138545" y="332509"/>
                  <a:pt x="138545" y="332509"/>
                </a:cubicBezTo>
                <a:lnTo>
                  <a:pt x="138545" y="332509"/>
                </a:lnTo>
                <a:lnTo>
                  <a:pt x="138545" y="318655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422073" y="3468377"/>
            <a:ext cx="40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trike="sngStrike" dirty="0" smtClean="0">
                <a:solidFill>
                  <a:srgbClr val="FF0000"/>
                </a:solidFill>
                <a:latin typeface="Cambria Math"/>
                <a:ea typeface="Cambria Math"/>
              </a:rPr>
              <a:t>𝛼´</a:t>
            </a:r>
            <a:endParaRPr lang="cs-CZ" strike="sngStrike" dirty="0">
              <a:solidFill>
                <a:srgbClr val="FF0000"/>
              </a:solidFill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7273636" y="1413164"/>
            <a:ext cx="180356" cy="665018"/>
          </a:xfrm>
          <a:custGeom>
            <a:avLst/>
            <a:gdLst>
              <a:gd name="connsiteX0" fmla="*/ 124691 w 180356"/>
              <a:gd name="connsiteY0" fmla="*/ 0 h 665018"/>
              <a:gd name="connsiteX1" fmla="*/ 180109 w 180356"/>
              <a:gd name="connsiteY1" fmla="*/ 207818 h 665018"/>
              <a:gd name="connsiteX2" fmla="*/ 138546 w 180356"/>
              <a:gd name="connsiteY2" fmla="*/ 443345 h 665018"/>
              <a:gd name="connsiteX3" fmla="*/ 0 w 180356"/>
              <a:gd name="connsiteY3" fmla="*/ 665018 h 665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356" h="665018">
                <a:moveTo>
                  <a:pt x="124691" y="0"/>
                </a:moveTo>
                <a:cubicBezTo>
                  <a:pt x="151245" y="66963"/>
                  <a:pt x="177800" y="133927"/>
                  <a:pt x="180109" y="207818"/>
                </a:cubicBezTo>
                <a:cubicBezTo>
                  <a:pt x="182418" y="281709"/>
                  <a:pt x="168564" y="367145"/>
                  <a:pt x="138546" y="443345"/>
                </a:cubicBezTo>
                <a:cubicBezTo>
                  <a:pt x="108528" y="519545"/>
                  <a:pt x="54264" y="592281"/>
                  <a:pt x="0" y="665018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7049108" y="1561007"/>
            <a:ext cx="449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 Math"/>
                <a:ea typeface="Cambria Math"/>
              </a:rPr>
              <a:t>𝛾´´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619565" y="3555083"/>
            <a:ext cx="344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B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547087" y="1316135"/>
            <a:ext cx="344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C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565890" y="3089306"/>
            <a:ext cx="370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Cambria Math"/>
                <a:ea typeface="Cambria Math"/>
              </a:rPr>
              <a:t>𝛽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02558" y="1860625"/>
            <a:ext cx="404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Cambria Math"/>
                <a:ea typeface="Cambria Math"/>
              </a:rPr>
              <a:t>𝛾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715625" y="3103786"/>
            <a:ext cx="40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Cambria Math"/>
                <a:ea typeface="Cambria Math"/>
              </a:rPr>
              <a:t>𝛼´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85547" y="6093296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d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772553" y="5104856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f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802962" y="6082633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229308" y="4735524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mbria Math"/>
                <a:ea typeface="Cambria Math"/>
              </a:rPr>
              <a:t>𝛿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223659" y="5695587"/>
            <a:ext cx="3947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mbria Math"/>
                <a:ea typeface="Cambria Math"/>
              </a:rPr>
              <a:t>𝜀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16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4000" b="1" dirty="0" smtClean="0"/>
              <a:t>VZTAHY V TROJÚHELNÍKU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TROJÚHELNÍKOVÁ NEROVNOST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/>
              <a:t>		</a:t>
            </a:r>
            <a:r>
              <a:rPr lang="cs-CZ" dirty="0">
                <a:ea typeface="Cambria Math"/>
              </a:rPr>
              <a:t>	</a:t>
            </a:r>
            <a:r>
              <a:rPr lang="cs-CZ" dirty="0" smtClean="0"/>
              <a:t>		</a:t>
            </a:r>
          </a:p>
          <a:p>
            <a:endParaRPr lang="cs-CZ" dirty="0" smtClean="0"/>
          </a:p>
          <a:p>
            <a:r>
              <a:rPr lang="cs-CZ" dirty="0" smtClean="0"/>
              <a:t>VNITŘNÍ ÚHLY TROJÚHELNÍKU </a:t>
            </a:r>
          </a:p>
          <a:p>
            <a:pPr marL="0" indent="0">
              <a:buNone/>
            </a:pPr>
            <a:r>
              <a:rPr lang="cs-CZ" dirty="0" smtClean="0">
                <a:latin typeface="Cambria Math"/>
                <a:ea typeface="Cambria Math"/>
              </a:rPr>
              <a:t>	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6602168" y="2325129"/>
            <a:ext cx="1930272" cy="2477610"/>
            <a:chOff x="6782188" y="1475679"/>
            <a:chExt cx="1930272" cy="2477610"/>
          </a:xfrm>
        </p:grpSpPr>
        <p:grpSp>
          <p:nvGrpSpPr>
            <p:cNvPr id="14" name="Skupina 13"/>
            <p:cNvGrpSpPr/>
            <p:nvPr/>
          </p:nvGrpSpPr>
          <p:grpSpPr>
            <a:xfrm>
              <a:off x="6782188" y="1475679"/>
              <a:ext cx="1930272" cy="2477610"/>
              <a:chOff x="6782188" y="1475679"/>
              <a:chExt cx="1930272" cy="2477610"/>
            </a:xfrm>
          </p:grpSpPr>
          <p:sp>
            <p:nvSpPr>
              <p:cNvPr id="5" name="Rovnoramenný trojúhelník 4"/>
              <p:cNvSpPr/>
              <p:nvPr/>
            </p:nvSpPr>
            <p:spPr>
              <a:xfrm>
                <a:off x="7020272" y="1844824"/>
                <a:ext cx="1512168" cy="1728192"/>
              </a:xfrm>
              <a:prstGeom prst="triangle">
                <a:avLst>
                  <a:gd name="adj" fmla="val 17933"/>
                </a:avLst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7200292" y="198884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>
                    <a:latin typeface="Cambria Math"/>
                    <a:ea typeface="Cambria Math"/>
                  </a:rPr>
                  <a:t>𝛾</a:t>
                </a:r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8074234" y="321062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𝛽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020272" y="323796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𝛼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6782188" y="3583957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8352420" y="356864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7073044" y="1475679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7453541" y="356393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872541" y="254322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776356" y="234907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2411760" y="2171676"/>
            <a:ext cx="1832553" cy="175432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/>
              <a:t>a + b </a:t>
            </a:r>
            <a:r>
              <a:rPr lang="cs-CZ" sz="3600" b="1" dirty="0">
                <a:latin typeface="Cambria Math"/>
                <a:ea typeface="Cambria Math"/>
              </a:rPr>
              <a:t>&gt; </a:t>
            </a:r>
            <a:r>
              <a:rPr lang="cs-CZ" sz="3600" b="1" dirty="0">
                <a:ea typeface="Cambria Math"/>
              </a:rPr>
              <a:t>c</a:t>
            </a:r>
            <a:endParaRPr lang="cs-CZ" sz="3600" b="1" dirty="0"/>
          </a:p>
          <a:p>
            <a:r>
              <a:rPr lang="cs-CZ" sz="3600" b="1" dirty="0"/>
              <a:t>b + c </a:t>
            </a:r>
            <a:r>
              <a:rPr lang="cs-CZ" sz="3600" b="1" dirty="0">
                <a:latin typeface="Cambria Math"/>
                <a:ea typeface="Cambria Math"/>
              </a:rPr>
              <a:t>&gt; </a:t>
            </a:r>
            <a:r>
              <a:rPr lang="cs-CZ" sz="3600" b="1" dirty="0">
                <a:ea typeface="Cambria Math"/>
              </a:rPr>
              <a:t>a</a:t>
            </a:r>
          </a:p>
          <a:p>
            <a:r>
              <a:rPr lang="cs-CZ" sz="3600" b="1" dirty="0">
                <a:ea typeface="Cambria Math"/>
              </a:rPr>
              <a:t>a + c</a:t>
            </a:r>
            <a:r>
              <a:rPr lang="cs-CZ" sz="3600" b="1" dirty="0">
                <a:latin typeface="Cambria Math"/>
                <a:ea typeface="Cambria Math"/>
              </a:rPr>
              <a:t> &gt; </a:t>
            </a:r>
            <a:r>
              <a:rPr lang="cs-CZ" sz="3600" b="1" dirty="0" smtClean="0">
                <a:ea typeface="Cambria Math"/>
              </a:rPr>
              <a:t>b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27836" y="5099604"/>
            <a:ext cx="3600400" cy="646331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Cambria Math"/>
                <a:ea typeface="Cambria Math"/>
              </a:rPr>
              <a:t>𝛼 + 𝛽 + 𝛾 = 180°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380697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9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úkol:           </a:t>
            </a:r>
            <a:r>
              <a:rPr lang="cs-CZ" b="1" dirty="0" smtClean="0"/>
              <a:t>LZE SESTROJIT?</a:t>
            </a:r>
            <a:r>
              <a:rPr lang="cs-CZ" sz="2000" b="1" dirty="0" smtClean="0"/>
              <a:t>                      </a:t>
            </a:r>
            <a:r>
              <a:rPr lang="cs-CZ" sz="2000" dirty="0" smtClean="0"/>
              <a:t>IA tabule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u="sng" dirty="0"/>
              <a:t>Je dán </a:t>
            </a:r>
            <a:r>
              <a:rPr lang="cs-CZ" u="sng" dirty="0">
                <a:latin typeface="Cambria Math"/>
                <a:ea typeface="Cambria Math"/>
              </a:rPr>
              <a:t>△</a:t>
            </a:r>
            <a:r>
              <a:rPr lang="cs-CZ" u="sng" dirty="0">
                <a:ea typeface="Cambria Math"/>
              </a:rPr>
              <a:t>ABC: </a:t>
            </a:r>
            <a:endParaRPr lang="cs-CZ" u="sng" dirty="0" smtClean="0">
              <a:ea typeface="Cambria Math"/>
            </a:endParaRPr>
          </a:p>
          <a:p>
            <a:pPr marL="0" indent="0">
              <a:buNone/>
            </a:pPr>
            <a:r>
              <a:rPr lang="cs-CZ" dirty="0" smtClean="0">
                <a:ea typeface="Cambria Math"/>
              </a:rPr>
              <a:t>a </a:t>
            </a:r>
            <a:r>
              <a:rPr lang="cs-CZ" dirty="0">
                <a:ea typeface="Cambria Math"/>
              </a:rPr>
              <a:t>= 8 cm, b = 5 cm, c = 4 cm.</a:t>
            </a:r>
          </a:p>
          <a:p>
            <a:pPr marL="0" indent="0">
              <a:buNone/>
            </a:pPr>
            <a:r>
              <a:rPr lang="cs-CZ" dirty="0">
                <a:ea typeface="Cambria Math"/>
              </a:rPr>
              <a:t>Lze jej sestrojit</a:t>
            </a:r>
            <a:r>
              <a:rPr lang="cs-CZ" dirty="0" smtClean="0">
                <a:ea typeface="Cambria Math"/>
              </a:rPr>
              <a:t>?</a:t>
            </a:r>
          </a:p>
          <a:p>
            <a:pPr marL="0" indent="0">
              <a:buNone/>
            </a:pPr>
            <a:endParaRPr lang="cs-CZ" dirty="0" smtClean="0">
              <a:ea typeface="Cambria Math"/>
            </a:endParaRPr>
          </a:p>
          <a:p>
            <a:pPr marL="514350" indent="-514350">
              <a:buFont typeface="+mj-lt"/>
              <a:buAutoNum type="arabicPeriod" startAt="2"/>
            </a:pPr>
            <a:r>
              <a:rPr lang="cs-CZ" u="sng" dirty="0"/>
              <a:t>Je dán </a:t>
            </a:r>
            <a:r>
              <a:rPr lang="cs-CZ" u="sng" dirty="0">
                <a:latin typeface="Cambria Math"/>
                <a:ea typeface="Cambria Math"/>
              </a:rPr>
              <a:t>△</a:t>
            </a:r>
            <a:r>
              <a:rPr lang="cs-CZ" u="sng" dirty="0">
                <a:ea typeface="Cambria Math"/>
              </a:rPr>
              <a:t>ABC: </a:t>
            </a:r>
            <a:endParaRPr lang="cs-CZ" u="sng" dirty="0" smtClean="0">
              <a:ea typeface="Cambria Math"/>
            </a:endParaRPr>
          </a:p>
          <a:p>
            <a:pPr marL="0" indent="0">
              <a:buNone/>
            </a:pPr>
            <a:r>
              <a:rPr lang="cs-CZ" dirty="0" smtClean="0">
                <a:ea typeface="Cambria Math"/>
              </a:rPr>
              <a:t>a </a:t>
            </a:r>
            <a:r>
              <a:rPr lang="cs-CZ" dirty="0">
                <a:ea typeface="Cambria Math"/>
              </a:rPr>
              <a:t>= 8 cm, b = 5 cm, c = </a:t>
            </a:r>
            <a:r>
              <a:rPr lang="cs-CZ" dirty="0" smtClean="0">
                <a:ea typeface="Cambria Math"/>
              </a:rPr>
              <a:t>3 </a:t>
            </a:r>
            <a:r>
              <a:rPr lang="cs-CZ" dirty="0">
                <a:ea typeface="Cambria Math"/>
              </a:rPr>
              <a:t>cm.</a:t>
            </a:r>
          </a:p>
          <a:p>
            <a:pPr marL="0" indent="0">
              <a:buNone/>
            </a:pPr>
            <a:r>
              <a:rPr lang="cs-CZ" dirty="0">
                <a:ea typeface="Cambria Math"/>
              </a:rPr>
              <a:t>Lze jej sestrojit</a:t>
            </a:r>
            <a:r>
              <a:rPr lang="cs-CZ" dirty="0" smtClean="0">
                <a:ea typeface="Cambria Math"/>
              </a:rPr>
              <a:t>?</a:t>
            </a:r>
          </a:p>
          <a:p>
            <a:pPr marL="0" indent="0">
              <a:buNone/>
            </a:pPr>
            <a:endParaRPr lang="cs-CZ" dirty="0">
              <a:ea typeface="Cambria Math"/>
            </a:endParaRPr>
          </a:p>
          <a:p>
            <a:pPr marL="514350" indent="-514350">
              <a:buFont typeface="+mj-lt"/>
              <a:buAutoNum type="arabicPeriod" startAt="3"/>
            </a:pPr>
            <a:r>
              <a:rPr lang="cs-CZ" u="sng" dirty="0"/>
              <a:t>Je dán </a:t>
            </a:r>
            <a:r>
              <a:rPr lang="cs-CZ" u="sng" dirty="0">
                <a:latin typeface="Cambria Math"/>
                <a:ea typeface="Cambria Math"/>
              </a:rPr>
              <a:t>△</a:t>
            </a:r>
            <a:r>
              <a:rPr lang="cs-CZ" u="sng" dirty="0">
                <a:ea typeface="Cambria Math"/>
              </a:rPr>
              <a:t>ABC: </a:t>
            </a:r>
            <a:endParaRPr lang="cs-CZ" u="sng" dirty="0" smtClean="0">
              <a:ea typeface="Cambria Math"/>
            </a:endParaRPr>
          </a:p>
          <a:p>
            <a:pPr marL="0" indent="0">
              <a:buNone/>
            </a:pPr>
            <a:r>
              <a:rPr lang="cs-CZ" dirty="0" smtClean="0">
                <a:ea typeface="Cambria Math"/>
              </a:rPr>
              <a:t>a </a:t>
            </a:r>
            <a:r>
              <a:rPr lang="cs-CZ" dirty="0">
                <a:ea typeface="Cambria Math"/>
              </a:rPr>
              <a:t>= 8 cm, b = 5 cm, c = </a:t>
            </a:r>
            <a:r>
              <a:rPr lang="cs-CZ" dirty="0" smtClean="0">
                <a:ea typeface="Cambria Math"/>
              </a:rPr>
              <a:t>2 </a:t>
            </a:r>
            <a:r>
              <a:rPr lang="cs-CZ" dirty="0">
                <a:ea typeface="Cambria Math"/>
              </a:rPr>
              <a:t>cm.</a:t>
            </a:r>
          </a:p>
          <a:p>
            <a:pPr marL="0" indent="0">
              <a:buNone/>
            </a:pPr>
            <a:r>
              <a:rPr lang="cs-CZ" dirty="0">
                <a:ea typeface="Cambria Math"/>
              </a:rPr>
              <a:t>Lze jej sestrojit</a:t>
            </a:r>
            <a:r>
              <a:rPr lang="cs-CZ" dirty="0" smtClean="0">
                <a:ea typeface="Cambria Math"/>
              </a:rPr>
              <a:t>?</a:t>
            </a:r>
            <a:endParaRPr lang="cs-CZ" dirty="0">
              <a:ea typeface="Cambria Math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6478427" y="3182767"/>
            <a:ext cx="1930272" cy="2477610"/>
            <a:chOff x="6782188" y="1475679"/>
            <a:chExt cx="1930272" cy="2477610"/>
          </a:xfrm>
        </p:grpSpPr>
        <p:grpSp>
          <p:nvGrpSpPr>
            <p:cNvPr id="5" name="Skupina 4"/>
            <p:cNvGrpSpPr/>
            <p:nvPr/>
          </p:nvGrpSpPr>
          <p:grpSpPr>
            <a:xfrm>
              <a:off x="6782188" y="1475679"/>
              <a:ext cx="1930272" cy="2477610"/>
              <a:chOff x="6782188" y="1475679"/>
              <a:chExt cx="1930272" cy="2477610"/>
            </a:xfrm>
          </p:grpSpPr>
          <p:sp>
            <p:nvSpPr>
              <p:cNvPr id="9" name="Rovnoramenný trojúhelník 8"/>
              <p:cNvSpPr/>
              <p:nvPr/>
            </p:nvSpPr>
            <p:spPr>
              <a:xfrm>
                <a:off x="7020272" y="1844824"/>
                <a:ext cx="1512168" cy="1728192"/>
              </a:xfrm>
              <a:prstGeom prst="triangle">
                <a:avLst>
                  <a:gd name="adj" fmla="val 17933"/>
                </a:avLst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200292" y="198884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>
                    <a:latin typeface="Cambria Math"/>
                    <a:ea typeface="Cambria Math"/>
                  </a:rPr>
                  <a:t>𝛾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8074234" y="321062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𝛽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7020272" y="323796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𝛼</a:t>
                </a:r>
                <a:endParaRPr lang="cs-CZ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782188" y="3583957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8352420" y="356864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7073044" y="1475679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7453541" y="356393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872541" y="254322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776356" y="234907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</p:grpSp>
      <p:pic>
        <p:nvPicPr>
          <p:cNvPr id="16" name="Picture 3" descr="C:\Users\ZS SLOVAN\AppData\Local\Microsoft\Windows\Temporary Internet Files\Content.IE5\TYZ6L3GP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175" y="1280942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729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5492736"/>
              </p:ext>
            </p:extLst>
          </p:nvPr>
        </p:nvGraphicFramePr>
        <p:xfrm>
          <a:off x="467544" y="1412776"/>
          <a:ext cx="8229600" cy="4668228"/>
        </p:xfrm>
        <a:graphic>
          <a:graphicData uri="http://schemas.openxmlformats.org/drawingml/2006/table">
            <a:tbl>
              <a:tblPr firstRow="1">
                <a:tableStyleId>{616DA210-FB5B-4158-B5E0-FEB733F419BA}</a:tableStyleId>
              </a:tblPr>
              <a:tblGrid>
                <a:gridCol w="2743200"/>
                <a:gridCol w="2743200"/>
                <a:gridCol w="2743200"/>
              </a:tblGrid>
              <a:tr h="49668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1. </a:t>
                      </a:r>
                      <a:r>
                        <a:rPr lang="cs-CZ" sz="2800" u="none" dirty="0" smtClean="0">
                          <a:latin typeface="Cambria Math"/>
                          <a:ea typeface="Cambria Math"/>
                        </a:rPr>
                        <a:t>△ </a:t>
                      </a:r>
                      <a:r>
                        <a:rPr lang="cs-CZ" sz="2800" dirty="0" smtClean="0"/>
                        <a:t>ABC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2. </a:t>
                      </a:r>
                      <a:r>
                        <a:rPr lang="cs-CZ" sz="2800" u="none" dirty="0" smtClean="0">
                          <a:latin typeface="Cambria Math"/>
                          <a:ea typeface="Cambria Math"/>
                        </a:rPr>
                        <a:t>△ </a:t>
                      </a:r>
                      <a:r>
                        <a:rPr lang="cs-CZ" sz="2800" dirty="0" smtClean="0"/>
                        <a:t>ABC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3. </a:t>
                      </a:r>
                      <a:r>
                        <a:rPr lang="cs-CZ" sz="2800" u="none" dirty="0" smtClean="0">
                          <a:latin typeface="Cambria Math"/>
                          <a:ea typeface="Cambria Math"/>
                        </a:rPr>
                        <a:t>△ </a:t>
                      </a:r>
                      <a:r>
                        <a:rPr lang="cs-CZ" sz="2800" dirty="0" smtClean="0"/>
                        <a:t>ABC</a:t>
                      </a:r>
                      <a:endParaRPr lang="cs-CZ" sz="2800" dirty="0"/>
                    </a:p>
                  </a:txBody>
                  <a:tcPr anchor="ctr"/>
                </a:tc>
              </a:tr>
              <a:tr h="612351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Prozkoumám 1. vztah:       </a:t>
                      </a:r>
                      <a:r>
                        <a:rPr lang="cs-CZ" sz="3200" b="1" dirty="0" smtClean="0"/>
                        <a:t>a + b </a:t>
                      </a:r>
                      <a:r>
                        <a:rPr lang="cs-CZ" sz="32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3200" b="1" dirty="0" smtClean="0">
                          <a:ea typeface="Cambria Math"/>
                        </a:rPr>
                        <a:t>c</a:t>
                      </a:r>
                      <a:endParaRPr lang="cs-CZ" sz="3200" b="1" dirty="0" smtClean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668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 + 5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2000" b="0" dirty="0" smtClean="0">
                          <a:latin typeface="+mn-lt"/>
                          <a:ea typeface="Cambria Math"/>
                        </a:rPr>
                        <a:t>4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             13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 4</a:t>
                      </a:r>
                      <a:endParaRPr lang="cs-CZ" sz="2000" dirty="0">
                        <a:latin typeface="+mn-lt"/>
                      </a:endParaRPr>
                    </a:p>
                  </a:txBody>
                  <a:tcPr anchor="ctr"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8 + 5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2000" b="0" dirty="0" smtClean="0">
                          <a:latin typeface="+mn-lt"/>
                          <a:ea typeface="Cambria Math"/>
                        </a:rPr>
                        <a:t>3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           13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 3</a:t>
                      </a:r>
                      <a:endParaRPr lang="cs-CZ" sz="2000" dirty="0" smtClean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8 + 5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2000" b="0" dirty="0" smtClean="0">
                          <a:latin typeface="Calibri" pitchFamily="34" charset="0"/>
                          <a:ea typeface="Cambria Math"/>
                        </a:rPr>
                        <a:t>2</a:t>
                      </a:r>
                      <a:r>
                        <a:rPr lang="cs-CZ" sz="2000" b="1" dirty="0" smtClean="0">
                          <a:latin typeface="Calibri" pitchFamily="34" charset="0"/>
                          <a:ea typeface="Cambria Math"/>
                        </a:rPr>
                        <a:t>          13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</a:t>
                      </a:r>
                      <a:r>
                        <a:rPr lang="cs-CZ" sz="2000" b="1" dirty="0" smtClean="0">
                          <a:latin typeface="Calibri" pitchFamily="34" charset="0"/>
                          <a:ea typeface="Cambria Math"/>
                        </a:rPr>
                        <a:t> 2</a:t>
                      </a:r>
                      <a:endParaRPr lang="cs-CZ" sz="2000" dirty="0" smtClean="0"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612351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Prozkoumám 2. vztah:       </a:t>
                      </a:r>
                      <a:r>
                        <a:rPr lang="cs-CZ" sz="3200" b="1" dirty="0" smtClean="0"/>
                        <a:t>b + c </a:t>
                      </a:r>
                      <a:r>
                        <a:rPr lang="cs-CZ" sz="32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3200" b="1" dirty="0" smtClean="0">
                          <a:ea typeface="Cambria Math"/>
                        </a:rPr>
                        <a:t>a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668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 + 4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2000" b="0" dirty="0" smtClean="0">
                          <a:latin typeface="+mn-lt"/>
                          <a:ea typeface="Cambria Math"/>
                        </a:rPr>
                        <a:t>8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          </a:t>
                      </a:r>
                      <a:r>
                        <a:rPr lang="cs-CZ" sz="2000" b="1" baseline="0" dirty="0" smtClean="0">
                          <a:latin typeface="+mn-lt"/>
                          <a:ea typeface="Cambria Math"/>
                        </a:rPr>
                        <a:t>     9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 8</a:t>
                      </a:r>
                      <a:endParaRPr lang="cs-CZ" sz="2000" dirty="0">
                        <a:latin typeface="+mn-lt"/>
                      </a:endParaRPr>
                    </a:p>
                  </a:txBody>
                  <a:tcPr anchor="ctr"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5 + 3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2000" b="0" dirty="0" smtClean="0">
                          <a:latin typeface="Calibri" pitchFamily="34" charset="0"/>
                          <a:ea typeface="Cambria Math"/>
                        </a:rPr>
                        <a:t>8</a:t>
                      </a:r>
                      <a:r>
                        <a:rPr lang="cs-CZ" sz="2000" b="1" dirty="0" smtClean="0">
                          <a:latin typeface="Calibri" pitchFamily="34" charset="0"/>
                          <a:ea typeface="Cambria Math"/>
                        </a:rPr>
                        <a:t>          </a:t>
                      </a:r>
                      <a:r>
                        <a:rPr lang="cs-CZ" sz="2000" b="1" baseline="0" dirty="0" smtClean="0">
                          <a:latin typeface="Calibri" pitchFamily="34" charset="0"/>
                          <a:ea typeface="Cambria Math"/>
                        </a:rPr>
                        <a:t>  </a:t>
                      </a:r>
                      <a:r>
                        <a:rPr lang="cs-CZ" sz="2000" b="1" u="sng" baseline="0" dirty="0" smtClean="0">
                          <a:solidFill>
                            <a:srgbClr val="FF0000"/>
                          </a:solidFill>
                          <a:latin typeface="Calibri" pitchFamily="34" charset="0"/>
                          <a:ea typeface="Cambria Math"/>
                        </a:rPr>
                        <a:t>8 </a:t>
                      </a:r>
                      <a:r>
                        <a:rPr lang="cs-CZ" sz="2000" b="1" u="sng" dirty="0" smtClean="0">
                          <a:solidFill>
                            <a:srgbClr val="FF0000"/>
                          </a:solidFill>
                          <a:latin typeface="Calibri" pitchFamily="34" charset="0"/>
                          <a:ea typeface="Cambria Math"/>
                        </a:rPr>
                        <a:t>= 8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  <a:latin typeface="Calibri" pitchFamily="34" charset="0"/>
                          <a:ea typeface="Cambria Math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 pitchFamily="34" charset="0"/>
                          <a:ea typeface="Cambria Math"/>
                        </a:rPr>
                        <a:t>! ! !</a:t>
                      </a:r>
                      <a:endParaRPr lang="cs-CZ" sz="2000" dirty="0" smtClean="0">
                        <a:solidFill>
                          <a:srgbClr val="FF0000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5 + 2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2000" b="0" dirty="0" smtClean="0">
                          <a:latin typeface="Calibri" pitchFamily="34" charset="0"/>
                          <a:ea typeface="Cambria Math"/>
                        </a:rPr>
                        <a:t>8</a:t>
                      </a:r>
                      <a:r>
                        <a:rPr lang="cs-CZ" sz="2000" b="1" dirty="0" smtClean="0">
                          <a:latin typeface="Calibri" pitchFamily="34" charset="0"/>
                          <a:ea typeface="Cambria Math"/>
                        </a:rPr>
                        <a:t>          </a:t>
                      </a:r>
                      <a:r>
                        <a:rPr lang="cs-CZ" sz="2000" b="1" u="sng" baseline="0" dirty="0" smtClean="0">
                          <a:solidFill>
                            <a:srgbClr val="FF0000"/>
                          </a:solidFill>
                          <a:latin typeface="Calibri" pitchFamily="34" charset="0"/>
                          <a:ea typeface="Cambria Math"/>
                        </a:rPr>
                        <a:t>7 </a:t>
                      </a:r>
                      <a:r>
                        <a:rPr lang="cs-CZ" sz="2000" b="1" u="sng" baseline="0" dirty="0" smtClean="0">
                          <a:solidFill>
                            <a:srgbClr val="FF000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a:t>&lt;</a:t>
                      </a:r>
                      <a:r>
                        <a:rPr lang="cs-CZ" sz="2000" b="1" u="sng" dirty="0" smtClean="0">
                          <a:solidFill>
                            <a:srgbClr val="FF0000"/>
                          </a:solidFill>
                          <a:latin typeface="Calibri" pitchFamily="34" charset="0"/>
                          <a:ea typeface="Cambria Math"/>
                        </a:rPr>
                        <a:t> 8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  <a:latin typeface="Calibri" pitchFamily="34" charset="0"/>
                          <a:ea typeface="Cambria Math"/>
                        </a:rPr>
                        <a:t>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 pitchFamily="34" charset="0"/>
                          <a:ea typeface="Cambria Math"/>
                        </a:rPr>
                        <a:t>! ! !</a:t>
                      </a:r>
                      <a:endParaRPr lang="cs-CZ" sz="2000" dirty="0" smtClean="0">
                        <a:solidFill>
                          <a:srgbClr val="FF0000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612351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Prozkoumám 3. vztah:       </a:t>
                      </a:r>
                      <a:r>
                        <a:rPr lang="cs-CZ" sz="3200" b="1" dirty="0" smtClean="0">
                          <a:ea typeface="Cambria Math"/>
                        </a:rPr>
                        <a:t>a + c</a:t>
                      </a:r>
                      <a:r>
                        <a:rPr lang="cs-CZ" sz="3200" b="1" dirty="0" smtClean="0">
                          <a:latin typeface="Cambria Math"/>
                          <a:ea typeface="Cambria Math"/>
                        </a:rPr>
                        <a:t> &gt; </a:t>
                      </a:r>
                      <a:r>
                        <a:rPr lang="cs-CZ" sz="3200" b="1" dirty="0" smtClean="0">
                          <a:ea typeface="Cambria Math"/>
                        </a:rPr>
                        <a:t>b</a:t>
                      </a:r>
                      <a:endParaRPr lang="cs-CZ" sz="3200" b="1" dirty="0" smtClean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668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 + 4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2000" b="0" dirty="0" smtClean="0">
                          <a:latin typeface="Calibri" pitchFamily="34" charset="0"/>
                          <a:ea typeface="Cambria Math"/>
                        </a:rPr>
                        <a:t>5              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12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 5</a:t>
                      </a:r>
                      <a:endParaRPr lang="cs-CZ" sz="2000" b="1" dirty="0">
                        <a:latin typeface="+mn-lt"/>
                      </a:endParaRPr>
                    </a:p>
                  </a:txBody>
                  <a:tcPr anchor="ctr"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8 + 3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2000" b="0" dirty="0" smtClean="0">
                          <a:latin typeface="Calibri" pitchFamily="34" charset="0"/>
                          <a:ea typeface="Cambria Math"/>
                        </a:rPr>
                        <a:t>5            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11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 5</a:t>
                      </a:r>
                      <a:endParaRPr lang="cs-CZ" sz="2000" b="1" dirty="0" smtClean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8 + 2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 </a:t>
                      </a:r>
                      <a:r>
                        <a:rPr lang="cs-CZ" sz="2000" b="0" dirty="0" smtClean="0">
                          <a:latin typeface="Calibri" pitchFamily="34" charset="0"/>
                          <a:ea typeface="Cambria Math"/>
                        </a:rPr>
                        <a:t>5           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10 </a:t>
                      </a:r>
                      <a:r>
                        <a:rPr lang="cs-CZ" sz="2000" b="1" dirty="0" smtClean="0">
                          <a:latin typeface="Cambria Math"/>
                          <a:ea typeface="Cambria Math"/>
                        </a:rPr>
                        <a:t>&gt;</a:t>
                      </a:r>
                      <a:r>
                        <a:rPr lang="cs-CZ" sz="2000" b="1" dirty="0" smtClean="0">
                          <a:latin typeface="+mn-lt"/>
                          <a:ea typeface="Cambria Math"/>
                        </a:rPr>
                        <a:t> 5</a:t>
                      </a:r>
                      <a:endParaRPr lang="cs-CZ" sz="2000" b="1" dirty="0" smtClean="0">
                        <a:latin typeface="+mn-lt"/>
                      </a:endParaRPr>
                    </a:p>
                  </a:txBody>
                  <a:tcPr anchor="ctr"/>
                </a:tc>
              </a:tr>
              <a:tr h="496685">
                <a:tc>
                  <a:txBody>
                    <a:bodyPr/>
                    <a:lstStyle/>
                    <a:p>
                      <a:pPr algn="ctr"/>
                      <a:r>
                        <a:rPr lang="cs-CZ" sz="2400" b="1" u="none" dirty="0" smtClean="0">
                          <a:latin typeface="+mn-lt"/>
                          <a:ea typeface="Cambria Math"/>
                        </a:rPr>
                        <a:t>1.</a:t>
                      </a:r>
                      <a:r>
                        <a:rPr lang="cs-CZ" sz="2400" b="1" u="none" dirty="0" smtClean="0">
                          <a:latin typeface="Cambria Math"/>
                          <a:ea typeface="Cambria Math"/>
                        </a:rPr>
                        <a:t> △ </a:t>
                      </a:r>
                      <a:r>
                        <a:rPr lang="cs-CZ" sz="2400" b="1" dirty="0" smtClean="0"/>
                        <a:t>ABC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lze</a:t>
                      </a:r>
                      <a:r>
                        <a:rPr lang="cs-CZ" sz="2400" b="1" dirty="0" smtClean="0"/>
                        <a:t> sestrojit.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u="none" dirty="0" smtClean="0">
                          <a:latin typeface="+mn-lt"/>
                          <a:ea typeface="Cambria Math"/>
                        </a:rPr>
                        <a:t>2. </a:t>
                      </a:r>
                      <a:r>
                        <a:rPr lang="cs-CZ" b="1" u="none" dirty="0" smtClean="0">
                          <a:latin typeface="Cambria Math"/>
                          <a:ea typeface="Cambria Math"/>
                        </a:rPr>
                        <a:t>△ </a:t>
                      </a:r>
                      <a:r>
                        <a:rPr lang="cs-CZ" b="1" dirty="0" smtClean="0"/>
                        <a:t>ABC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nelze</a:t>
                      </a:r>
                      <a:r>
                        <a:rPr lang="cs-CZ" b="1" dirty="0" smtClean="0"/>
                        <a:t> sestrojit.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u="none" dirty="0" smtClean="0">
                          <a:latin typeface="+mn-lt"/>
                          <a:ea typeface="Cambria Math"/>
                        </a:rPr>
                        <a:t>3.</a:t>
                      </a:r>
                      <a:r>
                        <a:rPr lang="cs-CZ" b="1" u="none" dirty="0" smtClean="0">
                          <a:latin typeface="Cambria Math"/>
                          <a:ea typeface="Cambria Math"/>
                        </a:rPr>
                        <a:t> △ </a:t>
                      </a:r>
                      <a:r>
                        <a:rPr lang="cs-CZ" b="1" dirty="0" smtClean="0"/>
                        <a:t>ABC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nelze</a:t>
                      </a:r>
                      <a:r>
                        <a:rPr lang="cs-CZ" b="1" dirty="0" smtClean="0"/>
                        <a:t> sestrojit.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úkol:           </a:t>
            </a:r>
            <a:r>
              <a:rPr lang="cs-CZ" dirty="0" smtClean="0"/>
              <a:t>LZE SESTROJIT? </a:t>
            </a:r>
            <a:r>
              <a:rPr lang="cs-CZ" sz="2700" dirty="0" smtClean="0"/>
              <a:t>- řešení          </a:t>
            </a:r>
            <a:r>
              <a:rPr lang="cs-CZ" sz="2000" dirty="0" smtClean="0"/>
              <a:t>IA tabule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6622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  <a:ln w="28575">
            <a:solidFill>
              <a:srgbClr val="FFC000"/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77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1098</TotalTime>
  <Words>698</Words>
  <Application>Microsoft Office PowerPoint</Application>
  <PresentationFormat>Předvádění na obrazovce (4:3)</PresentationFormat>
  <Paragraphs>206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PILOTÁŽ  (doporučení – upozornění – zpětná vazba)</vt:lpstr>
      <vt:lpstr>POPIS TROJÚHELNÍKU</vt:lpstr>
      <vt:lpstr>OZNAČENÍ VRCHOLŮ V TROJÚHELNÍKU</vt:lpstr>
      <vt:lpstr>POPIS TROJÚHELNÍKU</vt:lpstr>
      <vt:lpstr>Pracovní list:  CHYBY V TROJÚHELNÍKU                                                                                                                             tisk pro žáka nebo IA tabule</vt:lpstr>
      <vt:lpstr>Pracovní list:  CHYBY V TROJÚHELNÍKU - řešení                                                                                                                            tisk pro žáka nebo IA tabule</vt:lpstr>
      <vt:lpstr>VZTAHY V TROJÚHELNÍKU</vt:lpstr>
      <vt:lpstr>Pracovní úkol:           LZE SESTROJIT?                      IA tabule</vt:lpstr>
      <vt:lpstr>Pracovní úkol:           LZE SESTROJIT? - řešení          IA tabule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37</cp:revision>
  <dcterms:created xsi:type="dcterms:W3CDTF">2013-02-22T15:23:19Z</dcterms:created>
  <dcterms:modified xsi:type="dcterms:W3CDTF">2013-04-09T18:23:29Z</dcterms:modified>
</cp:coreProperties>
</file>