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4" r:id="rId4"/>
    <p:sldId id="258" r:id="rId5"/>
    <p:sldId id="259" r:id="rId6"/>
    <p:sldId id="265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66FF33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06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23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36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657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240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266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66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813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335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818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5E4C7-0461-4D03-95F5-72C120865EDB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8E6A9-1A0B-4C7D-81B2-AE938FC5B2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5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TŘÍDĚNÍ TROJÚHELNÍKŮ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5. 10.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VY_32_INOVACE_46_SH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418753" y="3244334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Cambria Math"/>
                <a:ea typeface="Cambria Math"/>
              </a:rPr>
              <a:t>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61459"/>
          </a:xfr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TŘÍDĚNÍ TROJÚHELNÍKŮ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Naučit se rozeznávat druhy trojúhelníků podle různých kritérií. 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ZAŘAZENÍ TROJÚHELNÍKŮ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ostroúhlý, pravoúhlý, tupoúhlý, rovnostranný, různostranný, rovnoramenný trojúhelník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</a:t>
            </a:r>
            <a:r>
              <a:rPr lang="cs-CZ"/>
              <a:t>, pracovní list s </a:t>
            </a:r>
            <a:r>
              <a:rPr lang="cs-CZ" smtClean="0"/>
              <a:t>řešením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94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01419"/>
          </a:xfr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snímek </a:t>
            </a:r>
            <a:r>
              <a:rPr lang="cs-CZ" dirty="0" smtClean="0"/>
              <a:t>2, 3, 4, 5.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4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/>
              <a:t>TROJÚHELNÍK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6450" y="1124744"/>
            <a:ext cx="8229600" cy="507569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třídění podle stran: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rovnostranný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rovnoramenný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různostranný (obecný)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218534" y="2093338"/>
            <a:ext cx="2783041" cy="3612504"/>
            <a:chOff x="425638" y="1228985"/>
            <a:chExt cx="2783041" cy="3612504"/>
          </a:xfrm>
        </p:grpSpPr>
        <p:grpSp>
          <p:nvGrpSpPr>
            <p:cNvPr id="25" name="Skupina 24"/>
            <p:cNvGrpSpPr/>
            <p:nvPr/>
          </p:nvGrpSpPr>
          <p:grpSpPr>
            <a:xfrm>
              <a:off x="425638" y="2114870"/>
              <a:ext cx="2783041" cy="2726619"/>
              <a:chOff x="425638" y="2629177"/>
              <a:chExt cx="2783041" cy="2726619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425638" y="2629177"/>
                <a:ext cx="2783041" cy="2057546"/>
                <a:chOff x="443851" y="3183175"/>
                <a:chExt cx="2783041" cy="2057546"/>
              </a:xfrm>
            </p:grpSpPr>
            <p:sp>
              <p:nvSpPr>
                <p:cNvPr id="6" name="Rovnoramenný trojúhelník 5"/>
                <p:cNvSpPr/>
                <p:nvPr/>
              </p:nvSpPr>
              <p:spPr>
                <a:xfrm>
                  <a:off x="894774" y="3183175"/>
                  <a:ext cx="1958328" cy="1688214"/>
                </a:xfrm>
                <a:prstGeom prst="triangle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  <a:ln w="57150">
                  <a:solidFill>
                    <a:schemeClr val="tx2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0" name="TextovéPole 9"/>
                <p:cNvSpPr txBox="1"/>
                <p:nvPr/>
              </p:nvSpPr>
              <p:spPr>
                <a:xfrm>
                  <a:off x="1259632" y="4871389"/>
                  <a:ext cx="9836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tx2"/>
                      </a:solidFill>
                    </a:rPr>
                    <a:t>strana a</a:t>
                  </a:r>
                  <a:endParaRPr lang="cs-CZ" b="1" dirty="0">
                    <a:solidFill>
                      <a:schemeClr val="tx2"/>
                    </a:solidFill>
                  </a:endParaRPr>
                </a:p>
              </p:txBody>
            </p:sp>
            <p:sp>
              <p:nvSpPr>
                <p:cNvPr id="11" name="TextovéPole 10"/>
                <p:cNvSpPr txBox="1"/>
                <p:nvPr/>
              </p:nvSpPr>
              <p:spPr>
                <a:xfrm>
                  <a:off x="443851" y="3659927"/>
                  <a:ext cx="9836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tx2"/>
                      </a:solidFill>
                    </a:rPr>
                    <a:t>strana a</a:t>
                  </a:r>
                  <a:endParaRPr lang="cs-CZ" b="1" dirty="0">
                    <a:solidFill>
                      <a:schemeClr val="tx2"/>
                    </a:solidFill>
                  </a:endParaRPr>
                </a:p>
              </p:txBody>
            </p:sp>
            <p:sp>
              <p:nvSpPr>
                <p:cNvPr id="12" name="TextovéPole 11"/>
                <p:cNvSpPr txBox="1"/>
                <p:nvPr/>
              </p:nvSpPr>
              <p:spPr>
                <a:xfrm>
                  <a:off x="2243262" y="3659927"/>
                  <a:ext cx="9836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tx2"/>
                      </a:solidFill>
                    </a:rPr>
                    <a:t>strana a</a:t>
                  </a:r>
                  <a:endParaRPr lang="cs-CZ" b="1" dirty="0">
                    <a:solidFill>
                      <a:schemeClr val="tx2"/>
                    </a:solidFill>
                  </a:endParaRPr>
                </a:p>
              </p:txBody>
            </p:sp>
          </p:grpSp>
          <p:sp>
            <p:nvSpPr>
              <p:cNvPr id="23" name="TextovéPole 22"/>
              <p:cNvSpPr txBox="1"/>
              <p:nvPr/>
            </p:nvSpPr>
            <p:spPr>
              <a:xfrm>
                <a:off x="881379" y="4709465"/>
                <a:ext cx="1800200" cy="646331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3 stejné strany = rovnostranný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" name="Přímá spojnice se šipkou 2"/>
            <p:cNvCxnSpPr/>
            <p:nvPr/>
          </p:nvCxnSpPr>
          <p:spPr>
            <a:xfrm>
              <a:off x="1781480" y="1228985"/>
              <a:ext cx="0" cy="71616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2916341" y="2093338"/>
            <a:ext cx="3056535" cy="4271868"/>
            <a:chOff x="2916341" y="2093338"/>
            <a:chExt cx="3056535" cy="4271868"/>
          </a:xfrm>
        </p:grpSpPr>
        <p:grpSp>
          <p:nvGrpSpPr>
            <p:cNvPr id="28" name="Skupina 27"/>
            <p:cNvGrpSpPr/>
            <p:nvPr/>
          </p:nvGrpSpPr>
          <p:grpSpPr>
            <a:xfrm>
              <a:off x="2916341" y="2708920"/>
              <a:ext cx="3056535" cy="3656286"/>
              <a:chOff x="2916341" y="2708920"/>
              <a:chExt cx="3056535" cy="3656286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2916341" y="2708920"/>
                <a:ext cx="3056535" cy="3009955"/>
                <a:chOff x="2916341" y="2708920"/>
                <a:chExt cx="3056535" cy="3009955"/>
              </a:xfrm>
            </p:grpSpPr>
            <p:sp>
              <p:nvSpPr>
                <p:cNvPr id="8" name="Rovnoramenný trojúhelník 7"/>
                <p:cNvSpPr/>
                <p:nvPr/>
              </p:nvSpPr>
              <p:spPr>
                <a:xfrm>
                  <a:off x="3702384" y="2708920"/>
                  <a:ext cx="1506519" cy="2592288"/>
                </a:xfrm>
                <a:prstGeom prst="triangle">
                  <a:avLst/>
                </a:prstGeom>
                <a:solidFill>
                  <a:srgbClr val="92D050"/>
                </a:solidFill>
                <a:ln w="57150">
                  <a:solidFill>
                    <a:schemeClr val="accent3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4" name="TextovéPole 13"/>
                <p:cNvSpPr txBox="1"/>
                <p:nvPr/>
              </p:nvSpPr>
              <p:spPr>
                <a:xfrm>
                  <a:off x="3894147" y="5349543"/>
                  <a:ext cx="118190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základna z</a:t>
                  </a:r>
                  <a:endParaRPr lang="cs-CZ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4892756" y="3861048"/>
                  <a:ext cx="108012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rameno r</a:t>
                  </a:r>
                  <a:endParaRPr lang="cs-CZ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2916341" y="3861048"/>
                  <a:ext cx="108012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3">
                          <a:lumMod val="50000"/>
                        </a:schemeClr>
                      </a:solidFill>
                    </a:rPr>
                    <a:t>rameno r</a:t>
                  </a:r>
                  <a:endParaRPr lang="cs-CZ" b="1" dirty="0">
                    <a:solidFill>
                      <a:schemeClr val="accent3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26" name="TextovéPole 25"/>
              <p:cNvSpPr txBox="1"/>
              <p:nvPr/>
            </p:nvSpPr>
            <p:spPr>
              <a:xfrm>
                <a:off x="3300140" y="5718875"/>
                <a:ext cx="2411743" cy="646331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2 stejné strany, 1 různá = rovnoramenný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0" name="Přímá spojnice se šipkou 29"/>
            <p:cNvCxnSpPr/>
            <p:nvPr/>
          </p:nvCxnSpPr>
          <p:spPr>
            <a:xfrm>
              <a:off x="3563888" y="2093338"/>
              <a:ext cx="330259" cy="100743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5968003" y="2104203"/>
            <a:ext cx="2618242" cy="3503435"/>
            <a:chOff x="6058214" y="2025615"/>
            <a:chExt cx="2618242" cy="3503435"/>
          </a:xfrm>
        </p:grpSpPr>
        <p:grpSp>
          <p:nvGrpSpPr>
            <p:cNvPr id="29" name="Skupina 28"/>
            <p:cNvGrpSpPr/>
            <p:nvPr/>
          </p:nvGrpSpPr>
          <p:grpSpPr>
            <a:xfrm>
              <a:off x="6058214" y="2479992"/>
              <a:ext cx="2618242" cy="3049058"/>
              <a:chOff x="6058214" y="2479992"/>
              <a:chExt cx="2618242" cy="3049058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6058214" y="2479992"/>
                <a:ext cx="2618242" cy="2356338"/>
                <a:chOff x="6058214" y="2485151"/>
                <a:chExt cx="2618242" cy="2356338"/>
              </a:xfrm>
            </p:grpSpPr>
            <p:sp>
              <p:nvSpPr>
                <p:cNvPr id="9" name="Rovnoramenný trojúhelník 8"/>
                <p:cNvSpPr/>
                <p:nvPr/>
              </p:nvSpPr>
              <p:spPr>
                <a:xfrm>
                  <a:off x="6984268" y="2485151"/>
                  <a:ext cx="1368152" cy="1980220"/>
                </a:xfrm>
                <a:prstGeom prst="triangle">
                  <a:avLst>
                    <a:gd name="adj" fmla="val 18179"/>
                  </a:avLst>
                </a:prstGeom>
                <a:solidFill>
                  <a:schemeClr val="accent2">
                    <a:lumMod val="60000"/>
                    <a:lumOff val="40000"/>
                  </a:schemeClr>
                </a:solidFill>
                <a:ln w="57150">
                  <a:solidFill>
                    <a:schemeClr val="accent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9" name="TextovéPole 18"/>
                <p:cNvSpPr txBox="1"/>
                <p:nvPr/>
              </p:nvSpPr>
              <p:spPr>
                <a:xfrm>
                  <a:off x="7200292" y="4472157"/>
                  <a:ext cx="95731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2">
                          <a:lumMod val="50000"/>
                        </a:schemeClr>
                      </a:solidFill>
                    </a:rPr>
                    <a:t>strana a</a:t>
                  </a:r>
                  <a:endParaRPr lang="cs-CZ" b="1" dirty="0">
                    <a:solidFill>
                      <a:schemeClr val="accent2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20" name="TextovéPole 19"/>
                <p:cNvSpPr txBox="1"/>
                <p:nvPr/>
              </p:nvSpPr>
              <p:spPr>
                <a:xfrm>
                  <a:off x="6058214" y="3473495"/>
                  <a:ext cx="936104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2">
                          <a:lumMod val="50000"/>
                        </a:schemeClr>
                      </a:solidFill>
                    </a:rPr>
                    <a:t>strana c</a:t>
                  </a:r>
                  <a:endParaRPr lang="cs-CZ" b="1" dirty="0">
                    <a:solidFill>
                      <a:schemeClr val="accent2">
                        <a:lumMod val="50000"/>
                      </a:schemeClr>
                    </a:solidFill>
                  </a:endParaRPr>
                </a:p>
              </p:txBody>
            </p:sp>
            <p:sp>
              <p:nvSpPr>
                <p:cNvPr id="21" name="TextovéPole 20"/>
                <p:cNvSpPr txBox="1"/>
                <p:nvPr/>
              </p:nvSpPr>
              <p:spPr>
                <a:xfrm>
                  <a:off x="7638764" y="2921263"/>
                  <a:ext cx="103769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>
                      <a:solidFill>
                        <a:schemeClr val="accent2">
                          <a:lumMod val="50000"/>
                        </a:schemeClr>
                      </a:solidFill>
                    </a:rPr>
                    <a:t>strana b</a:t>
                  </a:r>
                  <a:endParaRPr lang="cs-CZ" b="1" dirty="0">
                    <a:solidFill>
                      <a:schemeClr val="accent2">
                        <a:lumMod val="50000"/>
                      </a:schemeClr>
                    </a:solidFill>
                  </a:endParaRPr>
                </a:p>
              </p:txBody>
            </p:sp>
          </p:grpSp>
          <p:sp>
            <p:nvSpPr>
              <p:cNvPr id="27" name="TextovéPole 26"/>
              <p:cNvSpPr txBox="1"/>
              <p:nvPr/>
            </p:nvSpPr>
            <p:spPr>
              <a:xfrm>
                <a:off x="6876256" y="4882719"/>
                <a:ext cx="1656184" cy="646331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3 různé strany = obecný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1" name="Přímá spojnice se šipkou 30"/>
            <p:cNvCxnSpPr/>
            <p:nvPr/>
          </p:nvCxnSpPr>
          <p:spPr>
            <a:xfrm>
              <a:off x="6076640" y="2025615"/>
              <a:ext cx="673803" cy="705295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02841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b="1" dirty="0" smtClean="0"/>
              <a:t>TROJÚHELNÍK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třídění podle úhlů: 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4"/>
                </a:solidFill>
              </a:rPr>
              <a:t>pravoúhlý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chemeClr val="accent4"/>
                </a:solidFill>
              </a:rPr>
              <a:t>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ostroúhlý</a:t>
            </a:r>
            <a:r>
              <a:rPr lang="cs-CZ" sz="2800" dirty="0" smtClean="0"/>
              <a:t>,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tupoúhlý</a:t>
            </a: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447260" y="2161863"/>
            <a:ext cx="3140682" cy="3307647"/>
            <a:chOff x="447260" y="2161863"/>
            <a:chExt cx="3140682" cy="3307647"/>
          </a:xfrm>
        </p:grpSpPr>
        <p:grpSp>
          <p:nvGrpSpPr>
            <p:cNvPr id="35" name="Skupina 34"/>
            <p:cNvGrpSpPr/>
            <p:nvPr/>
          </p:nvGrpSpPr>
          <p:grpSpPr>
            <a:xfrm>
              <a:off x="447260" y="2646049"/>
              <a:ext cx="3140682" cy="2823461"/>
              <a:chOff x="515749" y="3172852"/>
              <a:chExt cx="3140682" cy="2823461"/>
            </a:xfrm>
          </p:grpSpPr>
          <p:grpSp>
            <p:nvGrpSpPr>
              <p:cNvPr id="16" name="Skupina 15"/>
              <p:cNvGrpSpPr/>
              <p:nvPr/>
            </p:nvGrpSpPr>
            <p:grpSpPr>
              <a:xfrm>
                <a:off x="515749" y="3172852"/>
                <a:ext cx="3140682" cy="2092959"/>
                <a:chOff x="1071278" y="2492896"/>
                <a:chExt cx="3140682" cy="2092959"/>
              </a:xfrm>
            </p:grpSpPr>
            <p:sp>
              <p:nvSpPr>
                <p:cNvPr id="4" name="Pravoúhlý trojúhelník 3"/>
                <p:cNvSpPr/>
                <p:nvPr/>
              </p:nvSpPr>
              <p:spPr>
                <a:xfrm>
                  <a:off x="1187624" y="2492896"/>
                  <a:ext cx="3024336" cy="2088232"/>
                </a:xfrm>
                <a:prstGeom prst="rtTriangle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 w="57150">
                  <a:solidFill>
                    <a:schemeClr val="accent4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8" name="Volný tvar 7"/>
                <p:cNvSpPr/>
                <p:nvPr/>
              </p:nvSpPr>
              <p:spPr>
                <a:xfrm>
                  <a:off x="1191491" y="3006436"/>
                  <a:ext cx="748145" cy="401782"/>
                </a:xfrm>
                <a:custGeom>
                  <a:avLst/>
                  <a:gdLst>
                    <a:gd name="connsiteX0" fmla="*/ 0 w 748145"/>
                    <a:gd name="connsiteY0" fmla="*/ 401782 h 401782"/>
                    <a:gd name="connsiteX1" fmla="*/ 249382 w 748145"/>
                    <a:gd name="connsiteY1" fmla="*/ 360219 h 401782"/>
                    <a:gd name="connsiteX2" fmla="*/ 471054 w 748145"/>
                    <a:gd name="connsiteY2" fmla="*/ 249382 h 401782"/>
                    <a:gd name="connsiteX3" fmla="*/ 609600 w 748145"/>
                    <a:gd name="connsiteY3" fmla="*/ 152400 h 401782"/>
                    <a:gd name="connsiteX4" fmla="*/ 748145 w 748145"/>
                    <a:gd name="connsiteY4" fmla="*/ 0 h 4017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48145" h="401782">
                      <a:moveTo>
                        <a:pt x="0" y="401782"/>
                      </a:moveTo>
                      <a:cubicBezTo>
                        <a:pt x="85436" y="393700"/>
                        <a:pt x="170873" y="385619"/>
                        <a:pt x="249382" y="360219"/>
                      </a:cubicBezTo>
                      <a:cubicBezTo>
                        <a:pt x="327891" y="334819"/>
                        <a:pt x="411018" y="284018"/>
                        <a:pt x="471054" y="249382"/>
                      </a:cubicBezTo>
                      <a:cubicBezTo>
                        <a:pt x="531090" y="214745"/>
                        <a:pt x="563418" y="193964"/>
                        <a:pt x="609600" y="152400"/>
                      </a:cubicBezTo>
                      <a:cubicBezTo>
                        <a:pt x="655782" y="110836"/>
                        <a:pt x="701963" y="55418"/>
                        <a:pt x="748145" y="0"/>
                      </a:cubicBezTo>
                    </a:path>
                  </a:pathLst>
                </a:custGeom>
                <a:noFill/>
                <a:ln w="38100">
                  <a:solidFill>
                    <a:schemeClr val="accent4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9" name="Volný tvar 8"/>
                <p:cNvSpPr/>
                <p:nvPr/>
              </p:nvSpPr>
              <p:spPr>
                <a:xfrm>
                  <a:off x="2679784" y="3768436"/>
                  <a:ext cx="340507" cy="803564"/>
                </a:xfrm>
                <a:custGeom>
                  <a:avLst/>
                  <a:gdLst>
                    <a:gd name="connsiteX0" fmla="*/ 340507 w 340507"/>
                    <a:gd name="connsiteY0" fmla="*/ 0 h 803564"/>
                    <a:gd name="connsiteX1" fmla="*/ 215816 w 340507"/>
                    <a:gd name="connsiteY1" fmla="*/ 96982 h 803564"/>
                    <a:gd name="connsiteX2" fmla="*/ 91125 w 340507"/>
                    <a:gd name="connsiteY2" fmla="*/ 263237 h 803564"/>
                    <a:gd name="connsiteX3" fmla="*/ 7998 w 340507"/>
                    <a:gd name="connsiteY3" fmla="*/ 512619 h 803564"/>
                    <a:gd name="connsiteX4" fmla="*/ 7998 w 340507"/>
                    <a:gd name="connsiteY4" fmla="*/ 803564 h 8035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40507" h="803564">
                      <a:moveTo>
                        <a:pt x="340507" y="0"/>
                      </a:moveTo>
                      <a:cubicBezTo>
                        <a:pt x="298943" y="26554"/>
                        <a:pt x="257380" y="53109"/>
                        <a:pt x="215816" y="96982"/>
                      </a:cubicBezTo>
                      <a:cubicBezTo>
                        <a:pt x="174252" y="140855"/>
                        <a:pt x="125761" y="193964"/>
                        <a:pt x="91125" y="263237"/>
                      </a:cubicBezTo>
                      <a:cubicBezTo>
                        <a:pt x="56489" y="332510"/>
                        <a:pt x="21852" y="422565"/>
                        <a:pt x="7998" y="512619"/>
                      </a:cubicBezTo>
                      <a:cubicBezTo>
                        <a:pt x="-5856" y="602673"/>
                        <a:pt x="1071" y="703118"/>
                        <a:pt x="7998" y="803564"/>
                      </a:cubicBezTo>
                    </a:path>
                  </a:pathLst>
                </a:custGeom>
                <a:noFill/>
                <a:ln w="38100">
                  <a:solidFill>
                    <a:schemeClr val="accent4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0" name="Volný tvar 9"/>
                <p:cNvSpPr/>
                <p:nvPr/>
              </p:nvSpPr>
              <p:spPr>
                <a:xfrm>
                  <a:off x="1191491" y="4156364"/>
                  <a:ext cx="352559" cy="429491"/>
                </a:xfrm>
                <a:custGeom>
                  <a:avLst/>
                  <a:gdLst>
                    <a:gd name="connsiteX0" fmla="*/ 0 w 352559"/>
                    <a:gd name="connsiteY0" fmla="*/ 0 h 429491"/>
                    <a:gd name="connsiteX1" fmla="*/ 180109 w 352559"/>
                    <a:gd name="connsiteY1" fmla="*/ 55418 h 429491"/>
                    <a:gd name="connsiteX2" fmla="*/ 332509 w 352559"/>
                    <a:gd name="connsiteY2" fmla="*/ 221672 h 429491"/>
                    <a:gd name="connsiteX3" fmla="*/ 346364 w 352559"/>
                    <a:gd name="connsiteY3" fmla="*/ 429491 h 4294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52559" h="429491">
                      <a:moveTo>
                        <a:pt x="0" y="0"/>
                      </a:moveTo>
                      <a:cubicBezTo>
                        <a:pt x="62345" y="9236"/>
                        <a:pt x="124691" y="18473"/>
                        <a:pt x="180109" y="55418"/>
                      </a:cubicBezTo>
                      <a:cubicBezTo>
                        <a:pt x="235527" y="92363"/>
                        <a:pt x="304800" y="159326"/>
                        <a:pt x="332509" y="221672"/>
                      </a:cubicBezTo>
                      <a:cubicBezTo>
                        <a:pt x="360218" y="284018"/>
                        <a:pt x="353291" y="356754"/>
                        <a:pt x="346364" y="429491"/>
                      </a:cubicBezTo>
                    </a:path>
                  </a:pathLst>
                </a:custGeom>
                <a:noFill/>
                <a:ln w="38100">
                  <a:solidFill>
                    <a:schemeClr val="accent4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1" name="Ovál 10"/>
                <p:cNvSpPr/>
                <p:nvPr/>
              </p:nvSpPr>
              <p:spPr>
                <a:xfrm>
                  <a:off x="1328234" y="4400788"/>
                  <a:ext cx="45719" cy="45719"/>
                </a:xfrm>
                <a:prstGeom prst="ellipse">
                  <a:avLst/>
                </a:prstGeom>
                <a:ln>
                  <a:solidFill>
                    <a:schemeClr val="accent4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2" name="TextovéPole 11"/>
                    <p:cNvSpPr txBox="1"/>
                    <p:nvPr/>
                  </p:nvSpPr>
                  <p:spPr>
                    <a:xfrm>
                      <a:off x="2699792" y="4177146"/>
                      <a:ext cx="865942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𝛂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12" name="TextovéPole 11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699792" y="4177146"/>
                      <a:ext cx="865942" cy="369332"/>
                    </a:xfrm>
                    <a:prstGeom prst="rect">
                      <a:avLst/>
                    </a:prstGeom>
                    <a:blipFill rotWithShape="1">
                      <a:blip r:embed="rId5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4" name="TextovéPole 13"/>
                    <p:cNvSpPr txBox="1"/>
                    <p:nvPr/>
                  </p:nvSpPr>
                  <p:spPr>
                    <a:xfrm>
                      <a:off x="1071278" y="2906513"/>
                      <a:ext cx="87556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𝜷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14" name="TextovéPole 13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071278" y="2906513"/>
                      <a:ext cx="875560" cy="369332"/>
                    </a:xfrm>
                    <a:prstGeom prst="rect">
                      <a:avLst/>
                    </a:prstGeom>
                    <a:blipFill rotWithShape="1">
                      <a:blip r:embed="rId6"/>
                      <a:stretch>
                        <a:fillRect b="-13333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15" name="TextovéPole 14"/>
                    <p:cNvSpPr txBox="1"/>
                    <p:nvPr/>
                  </p:nvSpPr>
                  <p:spPr>
                    <a:xfrm>
                      <a:off x="1351359" y="3992480"/>
                      <a:ext cx="848309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𝛄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15" name="TextovéPole 14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351359" y="3992480"/>
                      <a:ext cx="848309" cy="369332"/>
                    </a:xfrm>
                    <a:prstGeom prst="rect">
                      <a:avLst/>
                    </a:prstGeom>
                    <a:blipFill rotWithShape="1">
                      <a:blip r:embed="rId7"/>
                      <a:stretch>
                        <a:fillRect b="-3279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sp>
            <p:nvSpPr>
              <p:cNvPr id="34" name="TextovéPole 33"/>
              <p:cNvSpPr txBox="1"/>
              <p:nvPr/>
            </p:nvSpPr>
            <p:spPr>
              <a:xfrm>
                <a:off x="759634" y="5349982"/>
                <a:ext cx="2688099" cy="646331"/>
              </a:xfrm>
              <a:prstGeom prst="rect">
                <a:avLst/>
              </a:prstGeom>
              <a:solidFill>
                <a:schemeClr val="accent4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1 pravý úhel, 2 ostré úhly = pravoúhlý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13" name="Přímá spojnice se šipkou 12"/>
            <p:cNvCxnSpPr/>
            <p:nvPr/>
          </p:nvCxnSpPr>
          <p:spPr>
            <a:xfrm flipH="1">
              <a:off x="1835697" y="2161863"/>
              <a:ext cx="1106019" cy="89595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grpSp>
        <p:nvGrpSpPr>
          <p:cNvPr id="42" name="Skupina 41"/>
          <p:cNvGrpSpPr/>
          <p:nvPr/>
        </p:nvGrpSpPr>
        <p:grpSpPr>
          <a:xfrm>
            <a:off x="3254648" y="2105871"/>
            <a:ext cx="3119611" cy="2483459"/>
            <a:chOff x="3254648" y="2105871"/>
            <a:chExt cx="3119611" cy="2483459"/>
          </a:xfrm>
        </p:grpSpPr>
        <p:grpSp>
          <p:nvGrpSpPr>
            <p:cNvPr id="33" name="Skupina 32"/>
            <p:cNvGrpSpPr/>
            <p:nvPr/>
          </p:nvGrpSpPr>
          <p:grpSpPr>
            <a:xfrm>
              <a:off x="3254648" y="2161863"/>
              <a:ext cx="3119611" cy="2427467"/>
              <a:chOff x="2344549" y="2359866"/>
              <a:chExt cx="3119611" cy="242746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2344549" y="2359866"/>
                <a:ext cx="3119611" cy="1979906"/>
                <a:chOff x="2344549" y="2359866"/>
                <a:chExt cx="3119611" cy="1979906"/>
              </a:xfrm>
            </p:grpSpPr>
            <p:sp>
              <p:nvSpPr>
                <p:cNvPr id="6" name="Rovnoramenný trojúhelník 5"/>
                <p:cNvSpPr/>
                <p:nvPr/>
              </p:nvSpPr>
              <p:spPr>
                <a:xfrm>
                  <a:off x="2344549" y="2359866"/>
                  <a:ext cx="3119611" cy="1979906"/>
                </a:xfrm>
                <a:prstGeom prst="triangle">
                  <a:avLst>
                    <a:gd name="adj" fmla="val 78860"/>
                  </a:avLst>
                </a:prstGeom>
                <a:solidFill>
                  <a:schemeClr val="accent6">
                    <a:lumMod val="60000"/>
                    <a:lumOff val="40000"/>
                  </a:schemeClr>
                </a:solidFill>
                <a:ln w="5715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7" name="Volný tvar 16"/>
                <p:cNvSpPr/>
                <p:nvPr/>
              </p:nvSpPr>
              <p:spPr>
                <a:xfrm>
                  <a:off x="3463636" y="3422073"/>
                  <a:ext cx="278423" cy="914400"/>
                </a:xfrm>
                <a:custGeom>
                  <a:avLst/>
                  <a:gdLst>
                    <a:gd name="connsiteX0" fmla="*/ 0 w 278423"/>
                    <a:gd name="connsiteY0" fmla="*/ 0 h 914400"/>
                    <a:gd name="connsiteX1" fmla="*/ 124691 w 278423"/>
                    <a:gd name="connsiteY1" fmla="*/ 152400 h 914400"/>
                    <a:gd name="connsiteX2" fmla="*/ 221673 w 278423"/>
                    <a:gd name="connsiteY2" fmla="*/ 360218 h 914400"/>
                    <a:gd name="connsiteX3" fmla="*/ 263237 w 278423"/>
                    <a:gd name="connsiteY3" fmla="*/ 595745 h 914400"/>
                    <a:gd name="connsiteX4" fmla="*/ 277091 w 278423"/>
                    <a:gd name="connsiteY4" fmla="*/ 762000 h 914400"/>
                    <a:gd name="connsiteX5" fmla="*/ 277091 w 278423"/>
                    <a:gd name="connsiteY5" fmla="*/ 914400 h 914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78423" h="914400">
                      <a:moveTo>
                        <a:pt x="0" y="0"/>
                      </a:moveTo>
                      <a:cubicBezTo>
                        <a:pt x="43873" y="46182"/>
                        <a:pt x="87746" y="92364"/>
                        <a:pt x="124691" y="152400"/>
                      </a:cubicBezTo>
                      <a:cubicBezTo>
                        <a:pt x="161636" y="212436"/>
                        <a:pt x="198582" y="286327"/>
                        <a:pt x="221673" y="360218"/>
                      </a:cubicBezTo>
                      <a:cubicBezTo>
                        <a:pt x="244764" y="434109"/>
                        <a:pt x="254001" y="528781"/>
                        <a:pt x="263237" y="595745"/>
                      </a:cubicBezTo>
                      <a:cubicBezTo>
                        <a:pt x="272473" y="662709"/>
                        <a:pt x="274782" y="708891"/>
                        <a:pt x="277091" y="762000"/>
                      </a:cubicBezTo>
                      <a:cubicBezTo>
                        <a:pt x="279400" y="815109"/>
                        <a:pt x="278245" y="864754"/>
                        <a:pt x="277091" y="914400"/>
                      </a:cubicBezTo>
                    </a:path>
                  </a:pathLst>
                </a:custGeom>
                <a:noFill/>
                <a:ln w="3810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8" name="Volný tvar 17"/>
                <p:cNvSpPr/>
                <p:nvPr/>
              </p:nvSpPr>
              <p:spPr>
                <a:xfrm>
                  <a:off x="3948545" y="3048000"/>
                  <a:ext cx="1136073" cy="207818"/>
                </a:xfrm>
                <a:custGeom>
                  <a:avLst/>
                  <a:gdLst>
                    <a:gd name="connsiteX0" fmla="*/ 0 w 1136073"/>
                    <a:gd name="connsiteY0" fmla="*/ 0 h 207818"/>
                    <a:gd name="connsiteX1" fmla="*/ 180110 w 1136073"/>
                    <a:gd name="connsiteY1" fmla="*/ 110836 h 207818"/>
                    <a:gd name="connsiteX2" fmla="*/ 457200 w 1136073"/>
                    <a:gd name="connsiteY2" fmla="*/ 180109 h 207818"/>
                    <a:gd name="connsiteX3" fmla="*/ 775855 w 1136073"/>
                    <a:gd name="connsiteY3" fmla="*/ 207818 h 207818"/>
                    <a:gd name="connsiteX4" fmla="*/ 1025237 w 1136073"/>
                    <a:gd name="connsiteY4" fmla="*/ 180109 h 207818"/>
                    <a:gd name="connsiteX5" fmla="*/ 1136073 w 1136073"/>
                    <a:gd name="connsiteY5" fmla="*/ 166255 h 207818"/>
                    <a:gd name="connsiteX6" fmla="*/ 1136073 w 1136073"/>
                    <a:gd name="connsiteY6" fmla="*/ 166255 h 207818"/>
                    <a:gd name="connsiteX7" fmla="*/ 1136073 w 1136073"/>
                    <a:gd name="connsiteY7" fmla="*/ 166255 h 2078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1136073" h="207818">
                      <a:moveTo>
                        <a:pt x="0" y="0"/>
                      </a:moveTo>
                      <a:cubicBezTo>
                        <a:pt x="51955" y="40409"/>
                        <a:pt x="103910" y="80818"/>
                        <a:pt x="180110" y="110836"/>
                      </a:cubicBezTo>
                      <a:cubicBezTo>
                        <a:pt x="256310" y="140854"/>
                        <a:pt x="357909" y="163945"/>
                        <a:pt x="457200" y="180109"/>
                      </a:cubicBezTo>
                      <a:cubicBezTo>
                        <a:pt x="556491" y="196273"/>
                        <a:pt x="681182" y="207818"/>
                        <a:pt x="775855" y="207818"/>
                      </a:cubicBezTo>
                      <a:cubicBezTo>
                        <a:pt x="870528" y="207818"/>
                        <a:pt x="1025237" y="180109"/>
                        <a:pt x="1025237" y="180109"/>
                      </a:cubicBezTo>
                      <a:lnTo>
                        <a:pt x="1136073" y="166255"/>
                      </a:lnTo>
                      <a:lnTo>
                        <a:pt x="1136073" y="166255"/>
                      </a:lnTo>
                      <a:lnTo>
                        <a:pt x="1136073" y="166255"/>
                      </a:lnTo>
                    </a:path>
                  </a:pathLst>
                </a:custGeom>
                <a:noFill/>
                <a:ln w="3810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19" name="Volný tvar 18"/>
                <p:cNvSpPr/>
                <p:nvPr/>
              </p:nvSpPr>
              <p:spPr>
                <a:xfrm>
                  <a:off x="4516581" y="3366655"/>
                  <a:ext cx="595746" cy="969818"/>
                </a:xfrm>
                <a:custGeom>
                  <a:avLst/>
                  <a:gdLst>
                    <a:gd name="connsiteX0" fmla="*/ 512618 w 512618"/>
                    <a:gd name="connsiteY0" fmla="*/ 0 h 969818"/>
                    <a:gd name="connsiteX1" fmla="*/ 249382 w 512618"/>
                    <a:gd name="connsiteY1" fmla="*/ 152400 h 969818"/>
                    <a:gd name="connsiteX2" fmla="*/ 110836 w 512618"/>
                    <a:gd name="connsiteY2" fmla="*/ 304800 h 969818"/>
                    <a:gd name="connsiteX3" fmla="*/ 27709 w 512618"/>
                    <a:gd name="connsiteY3" fmla="*/ 540327 h 969818"/>
                    <a:gd name="connsiteX4" fmla="*/ 0 w 512618"/>
                    <a:gd name="connsiteY4" fmla="*/ 969818 h 9698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12618" h="969818">
                      <a:moveTo>
                        <a:pt x="512618" y="0"/>
                      </a:moveTo>
                      <a:cubicBezTo>
                        <a:pt x="414482" y="50800"/>
                        <a:pt x="316346" y="101600"/>
                        <a:pt x="249382" y="152400"/>
                      </a:cubicBezTo>
                      <a:cubicBezTo>
                        <a:pt x="182418" y="203200"/>
                        <a:pt x="147781" y="240146"/>
                        <a:pt x="110836" y="304800"/>
                      </a:cubicBezTo>
                      <a:cubicBezTo>
                        <a:pt x="73891" y="369454"/>
                        <a:pt x="46182" y="429491"/>
                        <a:pt x="27709" y="540327"/>
                      </a:cubicBezTo>
                      <a:cubicBezTo>
                        <a:pt x="9236" y="651163"/>
                        <a:pt x="4618" y="810490"/>
                        <a:pt x="0" y="969818"/>
                      </a:cubicBezTo>
                    </a:path>
                  </a:pathLst>
                </a:custGeom>
                <a:noFill/>
                <a:ln w="38100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0" name="TextovéPole 19"/>
                    <p:cNvSpPr txBox="1"/>
                    <p:nvPr/>
                  </p:nvSpPr>
                  <p:spPr>
                    <a:xfrm>
                      <a:off x="2747795" y="3894979"/>
                      <a:ext cx="865942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𝛂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20" name="TextovéPole 19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2747795" y="3894979"/>
                      <a:ext cx="865942" cy="369332"/>
                    </a:xfrm>
                    <a:prstGeom prst="rect">
                      <a:avLst/>
                    </a:prstGeom>
                    <a:blipFill rotWithShape="1">
                      <a:blip r:embed="rId2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1" name="TextovéPole 20"/>
                    <p:cNvSpPr txBox="1"/>
                    <p:nvPr/>
                  </p:nvSpPr>
                  <p:spPr>
                    <a:xfrm>
                      <a:off x="4516581" y="3910113"/>
                      <a:ext cx="87556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𝜷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21" name="TextovéPole 20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4516581" y="3910113"/>
                      <a:ext cx="875560" cy="369332"/>
                    </a:xfrm>
                    <a:prstGeom prst="rect">
                      <a:avLst/>
                    </a:prstGeom>
                    <a:blipFill rotWithShape="1">
                      <a:blip r:embed="rId3"/>
                      <a:stretch>
                        <a:fillRect b="-11475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2" name="TextovéPole 21"/>
                    <p:cNvSpPr txBox="1"/>
                    <p:nvPr/>
                  </p:nvSpPr>
                  <p:spPr>
                    <a:xfrm>
                      <a:off x="4137350" y="2797711"/>
                      <a:ext cx="857927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𝜸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22" name="TextovéPole 21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4137350" y="2797711"/>
                      <a:ext cx="857927" cy="369332"/>
                    </a:xfrm>
                    <a:prstGeom prst="rect">
                      <a:avLst/>
                    </a:prstGeom>
                    <a:blipFill rotWithShape="1">
                      <a:blip r:embed="rId4"/>
                      <a:stretch>
                        <a:fillRect b="-3279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sp>
            <p:nvSpPr>
              <p:cNvPr id="32" name="TextovéPole 31"/>
              <p:cNvSpPr txBox="1"/>
              <p:nvPr/>
            </p:nvSpPr>
            <p:spPr>
              <a:xfrm>
                <a:off x="2659730" y="4418001"/>
                <a:ext cx="2644346" cy="369332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3 ostré úhly = ostroúhlý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b="1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8" name="Přímá spojnice se šipkou 37"/>
            <p:cNvCxnSpPr/>
            <p:nvPr/>
          </p:nvCxnSpPr>
          <p:spPr>
            <a:xfrm flipH="1">
              <a:off x="4512946" y="2105871"/>
              <a:ext cx="1" cy="678503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4814454" y="2161863"/>
            <a:ext cx="3995936" cy="4328131"/>
            <a:chOff x="4814454" y="2161863"/>
            <a:chExt cx="3995936" cy="4328131"/>
          </a:xfrm>
        </p:grpSpPr>
        <p:grpSp>
          <p:nvGrpSpPr>
            <p:cNvPr id="37" name="Skupina 36"/>
            <p:cNvGrpSpPr/>
            <p:nvPr/>
          </p:nvGrpSpPr>
          <p:grpSpPr>
            <a:xfrm>
              <a:off x="4814454" y="3360480"/>
              <a:ext cx="3995936" cy="3129514"/>
              <a:chOff x="4814454" y="3360480"/>
              <a:chExt cx="3995936" cy="3129514"/>
            </a:xfrm>
          </p:grpSpPr>
          <p:grpSp>
            <p:nvGrpSpPr>
              <p:cNvPr id="31" name="Skupina 30"/>
              <p:cNvGrpSpPr/>
              <p:nvPr/>
            </p:nvGrpSpPr>
            <p:grpSpPr>
              <a:xfrm>
                <a:off x="4814454" y="3360480"/>
                <a:ext cx="3995936" cy="2402288"/>
                <a:chOff x="4516581" y="3278076"/>
                <a:chExt cx="3995936" cy="2402288"/>
              </a:xfrm>
            </p:grpSpPr>
            <p:sp>
              <p:nvSpPr>
                <p:cNvPr id="7" name="Rovnoramenný trojúhelník 6"/>
                <p:cNvSpPr/>
                <p:nvPr/>
              </p:nvSpPr>
              <p:spPr>
                <a:xfrm>
                  <a:off x="4516581" y="3278076"/>
                  <a:ext cx="3995936" cy="2386616"/>
                </a:xfrm>
                <a:custGeom>
                  <a:avLst/>
                  <a:gdLst>
                    <a:gd name="connsiteX0" fmla="*/ 0 w 1944216"/>
                    <a:gd name="connsiteY0" fmla="*/ 1908212 h 1908212"/>
                    <a:gd name="connsiteX1" fmla="*/ 1944216 w 1944216"/>
                    <a:gd name="connsiteY1" fmla="*/ 0 h 1908212"/>
                    <a:gd name="connsiteX2" fmla="*/ 1944216 w 1944216"/>
                    <a:gd name="connsiteY2" fmla="*/ 1908212 h 1908212"/>
                    <a:gd name="connsiteX3" fmla="*/ 0 w 1944216"/>
                    <a:gd name="connsiteY3" fmla="*/ 1908212 h 1908212"/>
                    <a:gd name="connsiteX0" fmla="*/ 0 w 1944216"/>
                    <a:gd name="connsiteY0" fmla="*/ 1908212 h 1935922"/>
                    <a:gd name="connsiteX1" fmla="*/ 1944216 w 1944216"/>
                    <a:gd name="connsiteY1" fmla="*/ 0 h 1935922"/>
                    <a:gd name="connsiteX2" fmla="*/ 1196071 w 1944216"/>
                    <a:gd name="connsiteY2" fmla="*/ 1935922 h 1935922"/>
                    <a:gd name="connsiteX3" fmla="*/ 0 w 1944216"/>
                    <a:gd name="connsiteY3" fmla="*/ 1908212 h 1935922"/>
                    <a:gd name="connsiteX0" fmla="*/ 0 w 1944216"/>
                    <a:gd name="connsiteY0" fmla="*/ 1908212 h 1911418"/>
                    <a:gd name="connsiteX1" fmla="*/ 1944216 w 1944216"/>
                    <a:gd name="connsiteY1" fmla="*/ 0 h 1911418"/>
                    <a:gd name="connsiteX2" fmla="*/ 1196071 w 1944216"/>
                    <a:gd name="connsiteY2" fmla="*/ 1911418 h 1911418"/>
                    <a:gd name="connsiteX3" fmla="*/ 0 w 1944216"/>
                    <a:gd name="connsiteY3" fmla="*/ 1908212 h 19114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944216" h="1911418">
                      <a:moveTo>
                        <a:pt x="0" y="1908212"/>
                      </a:moveTo>
                      <a:lnTo>
                        <a:pt x="1944216" y="0"/>
                      </a:lnTo>
                      <a:lnTo>
                        <a:pt x="1196071" y="1911418"/>
                      </a:lnTo>
                      <a:lnTo>
                        <a:pt x="0" y="1908212"/>
                      </a:lnTo>
                      <a:close/>
                    </a:path>
                  </a:pathLst>
                </a:custGeom>
                <a:solidFill>
                  <a:schemeClr val="bg2">
                    <a:lumMod val="75000"/>
                  </a:schemeClr>
                </a:solidFill>
                <a:ln w="5715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25" name="Volný tvar 24"/>
                <p:cNvSpPr/>
                <p:nvPr/>
              </p:nvSpPr>
              <p:spPr>
                <a:xfrm>
                  <a:off x="6968836" y="4197927"/>
                  <a:ext cx="665019" cy="443346"/>
                </a:xfrm>
                <a:custGeom>
                  <a:avLst/>
                  <a:gdLst>
                    <a:gd name="connsiteX0" fmla="*/ 0 w 665019"/>
                    <a:gd name="connsiteY0" fmla="*/ 0 h 443346"/>
                    <a:gd name="connsiteX1" fmla="*/ 83128 w 665019"/>
                    <a:gd name="connsiteY1" fmla="*/ 138546 h 443346"/>
                    <a:gd name="connsiteX2" fmla="*/ 235528 w 665019"/>
                    <a:gd name="connsiteY2" fmla="*/ 277091 h 443346"/>
                    <a:gd name="connsiteX3" fmla="*/ 429491 w 665019"/>
                    <a:gd name="connsiteY3" fmla="*/ 387928 h 443346"/>
                    <a:gd name="connsiteX4" fmla="*/ 665019 w 665019"/>
                    <a:gd name="connsiteY4" fmla="*/ 443346 h 4433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65019" h="443346">
                      <a:moveTo>
                        <a:pt x="0" y="0"/>
                      </a:moveTo>
                      <a:cubicBezTo>
                        <a:pt x="21936" y="46182"/>
                        <a:pt x="43873" y="92364"/>
                        <a:pt x="83128" y="138546"/>
                      </a:cubicBezTo>
                      <a:cubicBezTo>
                        <a:pt x="122383" y="184728"/>
                        <a:pt x="177801" y="235527"/>
                        <a:pt x="235528" y="277091"/>
                      </a:cubicBezTo>
                      <a:cubicBezTo>
                        <a:pt x="293255" y="318655"/>
                        <a:pt x="357909" y="360219"/>
                        <a:pt x="429491" y="387928"/>
                      </a:cubicBezTo>
                      <a:cubicBezTo>
                        <a:pt x="501073" y="415637"/>
                        <a:pt x="583046" y="429491"/>
                        <a:pt x="665019" y="443346"/>
                      </a:cubicBezTo>
                    </a:path>
                  </a:pathLst>
                </a:custGeom>
                <a:noFill/>
                <a:ln w="3810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26" name="Volný tvar 25"/>
                <p:cNvSpPr/>
                <p:nvPr/>
              </p:nvSpPr>
              <p:spPr>
                <a:xfrm>
                  <a:off x="5874327" y="4849091"/>
                  <a:ext cx="152400" cy="831273"/>
                </a:xfrm>
                <a:custGeom>
                  <a:avLst/>
                  <a:gdLst>
                    <a:gd name="connsiteX0" fmla="*/ 0 w 152400"/>
                    <a:gd name="connsiteY0" fmla="*/ 0 h 831273"/>
                    <a:gd name="connsiteX1" fmla="*/ 124691 w 152400"/>
                    <a:gd name="connsiteY1" fmla="*/ 249382 h 831273"/>
                    <a:gd name="connsiteX2" fmla="*/ 152400 w 152400"/>
                    <a:gd name="connsiteY2" fmla="*/ 554182 h 831273"/>
                    <a:gd name="connsiteX3" fmla="*/ 124691 w 152400"/>
                    <a:gd name="connsiteY3" fmla="*/ 831273 h 8312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52400" h="831273">
                      <a:moveTo>
                        <a:pt x="0" y="0"/>
                      </a:moveTo>
                      <a:cubicBezTo>
                        <a:pt x="49645" y="78509"/>
                        <a:pt x="99291" y="157018"/>
                        <a:pt x="124691" y="249382"/>
                      </a:cubicBezTo>
                      <a:cubicBezTo>
                        <a:pt x="150091" y="341746"/>
                        <a:pt x="152400" y="457200"/>
                        <a:pt x="152400" y="554182"/>
                      </a:cubicBezTo>
                      <a:cubicBezTo>
                        <a:pt x="152400" y="651164"/>
                        <a:pt x="138545" y="741218"/>
                        <a:pt x="124691" y="831273"/>
                      </a:cubicBezTo>
                    </a:path>
                  </a:pathLst>
                </a:custGeom>
                <a:noFill/>
                <a:ln w="3810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27" name="Volný tvar 26"/>
                <p:cNvSpPr/>
                <p:nvPr/>
              </p:nvSpPr>
              <p:spPr>
                <a:xfrm>
                  <a:off x="6192982" y="4789145"/>
                  <a:ext cx="1316182" cy="877364"/>
                </a:xfrm>
                <a:custGeom>
                  <a:avLst/>
                  <a:gdLst>
                    <a:gd name="connsiteX0" fmla="*/ 1316182 w 1316182"/>
                    <a:gd name="connsiteY0" fmla="*/ 18382 h 877364"/>
                    <a:gd name="connsiteX1" fmla="*/ 955963 w 1316182"/>
                    <a:gd name="connsiteY1" fmla="*/ 4528 h 877364"/>
                    <a:gd name="connsiteX2" fmla="*/ 581891 w 1316182"/>
                    <a:gd name="connsiteY2" fmla="*/ 87655 h 877364"/>
                    <a:gd name="connsiteX3" fmla="*/ 290945 w 1316182"/>
                    <a:gd name="connsiteY3" fmla="*/ 295473 h 877364"/>
                    <a:gd name="connsiteX4" fmla="*/ 110836 w 1316182"/>
                    <a:gd name="connsiteY4" fmla="*/ 586419 h 877364"/>
                    <a:gd name="connsiteX5" fmla="*/ 0 w 1316182"/>
                    <a:gd name="connsiteY5" fmla="*/ 877364 h 8773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1316182" h="877364">
                      <a:moveTo>
                        <a:pt x="1316182" y="18382"/>
                      </a:moveTo>
                      <a:cubicBezTo>
                        <a:pt x="1197263" y="5682"/>
                        <a:pt x="1078345" y="-7017"/>
                        <a:pt x="955963" y="4528"/>
                      </a:cubicBezTo>
                      <a:cubicBezTo>
                        <a:pt x="833581" y="16073"/>
                        <a:pt x="692727" y="39164"/>
                        <a:pt x="581891" y="87655"/>
                      </a:cubicBezTo>
                      <a:cubicBezTo>
                        <a:pt x="471055" y="136146"/>
                        <a:pt x="369454" y="212346"/>
                        <a:pt x="290945" y="295473"/>
                      </a:cubicBezTo>
                      <a:cubicBezTo>
                        <a:pt x="212436" y="378600"/>
                        <a:pt x="159327" y="489437"/>
                        <a:pt x="110836" y="586419"/>
                      </a:cubicBezTo>
                      <a:cubicBezTo>
                        <a:pt x="62345" y="683401"/>
                        <a:pt x="31172" y="780382"/>
                        <a:pt x="0" y="877364"/>
                      </a:cubicBezTo>
                    </a:path>
                  </a:pathLst>
                </a:custGeom>
                <a:noFill/>
                <a:ln w="38100"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8" name="TextovéPole 27"/>
                    <p:cNvSpPr txBox="1"/>
                    <p:nvPr/>
                  </p:nvSpPr>
                  <p:spPr>
                    <a:xfrm>
                      <a:off x="5084618" y="5245980"/>
                      <a:ext cx="865942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𝛂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28" name="TextovéPole 27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5084618" y="5245980"/>
                      <a:ext cx="865942" cy="369332"/>
                    </a:xfrm>
                    <a:prstGeom prst="rect">
                      <a:avLst/>
                    </a:prstGeom>
                    <a:blipFill rotWithShape="1">
                      <a:blip r:embed="rId8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29" name="TextovéPole 28"/>
                    <p:cNvSpPr txBox="1"/>
                    <p:nvPr/>
                  </p:nvSpPr>
                  <p:spPr>
                    <a:xfrm>
                      <a:off x="6251123" y="5153561"/>
                      <a:ext cx="875560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𝜷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29" name="TextovéPole 28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6251123" y="5153561"/>
                      <a:ext cx="875560" cy="369332"/>
                    </a:xfrm>
                    <a:prstGeom prst="rect">
                      <a:avLst/>
                    </a:prstGeom>
                    <a:blipFill rotWithShape="1">
                      <a:blip r:embed="rId9"/>
                      <a:stretch>
                        <a:fillRect b="-11475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30" name="TextovéPole 29"/>
                    <p:cNvSpPr txBox="1"/>
                    <p:nvPr/>
                  </p:nvSpPr>
                  <p:spPr>
                    <a:xfrm>
                      <a:off x="7080200" y="4013261"/>
                      <a:ext cx="857927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1" i="0" smtClean="0">
                                <a:latin typeface="Cambria Math"/>
                                <a:ea typeface="Cambria Math"/>
                              </a:rPr>
                              <m:t>ú</m:t>
                            </m:r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  <a:ea typeface="Cambria Math"/>
                              </a:rPr>
                              <m:t>hel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𝜸</m:t>
                            </m:r>
                          </m:oMath>
                        </m:oMathPara>
                      </a14:m>
                      <a:endParaRPr lang="cs-CZ" b="1" dirty="0"/>
                    </a:p>
                  </p:txBody>
                </p:sp>
              </mc:Choice>
              <mc:Fallback xmlns="">
                <p:sp>
                  <p:nvSpPr>
                    <p:cNvPr id="30" name="TextovéPole 29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7080200" y="4013261"/>
                      <a:ext cx="857927" cy="369332"/>
                    </a:xfrm>
                    <a:prstGeom prst="rect">
                      <a:avLst/>
                    </a:prstGeom>
                    <a:blipFill rotWithShape="1">
                      <a:blip r:embed="rId10"/>
                      <a:stretch>
                        <a:fillRect b="-5000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</p:grpSp>
          <p:sp>
            <p:nvSpPr>
              <p:cNvPr id="36" name="TextovéPole 35"/>
              <p:cNvSpPr txBox="1"/>
              <p:nvPr/>
            </p:nvSpPr>
            <p:spPr>
              <a:xfrm>
                <a:off x="5394957" y="5843663"/>
                <a:ext cx="2565912" cy="646331"/>
              </a:xfrm>
              <a:prstGeom prst="rect">
                <a:avLst/>
              </a:prstGeom>
              <a:solidFill>
                <a:schemeClr val="bg2">
                  <a:lumMod val="2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bg1"/>
                    </a:solidFill>
                  </a:rPr>
                  <a:t>1 tupý úhel, 2 ostré úhly = tupoúhlý </a:t>
                </a:r>
                <a:r>
                  <a:rPr lang="cs-CZ" b="1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△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cxnSp>
          <p:nvCxnSpPr>
            <p:cNvPr id="39" name="Přímá spojnice se šipkou 38"/>
            <p:cNvCxnSpPr/>
            <p:nvPr/>
          </p:nvCxnSpPr>
          <p:spPr>
            <a:xfrm>
              <a:off x="6374259" y="2161863"/>
              <a:ext cx="1224959" cy="1550247"/>
            </a:xfrm>
            <a:prstGeom prst="straightConnector1">
              <a:avLst/>
            </a:prstGeom>
            <a:ln>
              <a:solidFill>
                <a:schemeClr val="bg2">
                  <a:lumMod val="50000"/>
                </a:schemeClr>
              </a:solidFill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913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465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Označení stran: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PRAVOÚHLÝ TROJÚHELNÍK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32312" y="5517232"/>
            <a:ext cx="6336703" cy="95410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1 PŘEPONA - nejdelší strana, naproti </a:t>
            </a:r>
            <a:r>
              <a:rPr lang="cs-CZ" sz="2800" b="1" dirty="0" smtClean="0">
                <a:solidFill>
                  <a:schemeClr val="bg1"/>
                </a:solidFill>
                <a:latin typeface="Cambria Math"/>
                <a:ea typeface="Cambria Math"/>
              </a:rPr>
              <a:t>⦝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 ODVĚSNY - kratší strany, svírají </a:t>
            </a:r>
            <a:r>
              <a:rPr lang="cs-CZ" sz="2800" b="1" dirty="0" smtClean="0">
                <a:solidFill>
                  <a:schemeClr val="bg1"/>
                </a:solidFill>
                <a:latin typeface="Cambria Math"/>
                <a:ea typeface="Cambria Math"/>
              </a:rPr>
              <a:t>⦝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3192592" y="2236732"/>
            <a:ext cx="3112631" cy="2092959"/>
            <a:chOff x="3679894" y="2639900"/>
            <a:chExt cx="3112631" cy="2092959"/>
          </a:xfrm>
        </p:grpSpPr>
        <p:grpSp>
          <p:nvGrpSpPr>
            <p:cNvPr id="19" name="Skupina 18"/>
            <p:cNvGrpSpPr/>
            <p:nvPr/>
          </p:nvGrpSpPr>
          <p:grpSpPr>
            <a:xfrm>
              <a:off x="3679894" y="2639900"/>
              <a:ext cx="3112631" cy="2092959"/>
              <a:chOff x="2076058" y="2761962"/>
              <a:chExt cx="3112631" cy="2092959"/>
            </a:xfrm>
          </p:grpSpPr>
          <p:sp>
            <p:nvSpPr>
              <p:cNvPr id="10" name="Pravoúhlý trojúhelník 9"/>
              <p:cNvSpPr/>
              <p:nvPr/>
            </p:nvSpPr>
            <p:spPr>
              <a:xfrm>
                <a:off x="2164353" y="2761962"/>
                <a:ext cx="3024336" cy="2088232"/>
              </a:xfrm>
              <a:prstGeom prst="rtTriangl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 w="5715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" name="Volný tvar 10"/>
              <p:cNvSpPr/>
              <p:nvPr/>
            </p:nvSpPr>
            <p:spPr>
              <a:xfrm>
                <a:off x="2168220" y="3312817"/>
                <a:ext cx="748145" cy="401782"/>
              </a:xfrm>
              <a:custGeom>
                <a:avLst/>
                <a:gdLst>
                  <a:gd name="connsiteX0" fmla="*/ 0 w 748145"/>
                  <a:gd name="connsiteY0" fmla="*/ 401782 h 401782"/>
                  <a:gd name="connsiteX1" fmla="*/ 249382 w 748145"/>
                  <a:gd name="connsiteY1" fmla="*/ 360219 h 401782"/>
                  <a:gd name="connsiteX2" fmla="*/ 471054 w 748145"/>
                  <a:gd name="connsiteY2" fmla="*/ 249382 h 401782"/>
                  <a:gd name="connsiteX3" fmla="*/ 609600 w 748145"/>
                  <a:gd name="connsiteY3" fmla="*/ 152400 h 401782"/>
                  <a:gd name="connsiteX4" fmla="*/ 748145 w 748145"/>
                  <a:gd name="connsiteY4" fmla="*/ 0 h 4017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48145" h="401782">
                    <a:moveTo>
                      <a:pt x="0" y="401782"/>
                    </a:moveTo>
                    <a:cubicBezTo>
                      <a:pt x="85436" y="393700"/>
                      <a:pt x="170873" y="385619"/>
                      <a:pt x="249382" y="360219"/>
                    </a:cubicBezTo>
                    <a:cubicBezTo>
                      <a:pt x="327891" y="334819"/>
                      <a:pt x="411018" y="284018"/>
                      <a:pt x="471054" y="249382"/>
                    </a:cubicBezTo>
                    <a:cubicBezTo>
                      <a:pt x="531090" y="214745"/>
                      <a:pt x="563418" y="193964"/>
                      <a:pt x="609600" y="152400"/>
                    </a:cubicBezTo>
                    <a:cubicBezTo>
                      <a:pt x="655782" y="110836"/>
                      <a:pt x="701963" y="55418"/>
                      <a:pt x="748145" y="0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2" name="Volný tvar 11"/>
              <p:cNvSpPr/>
              <p:nvPr/>
            </p:nvSpPr>
            <p:spPr>
              <a:xfrm>
                <a:off x="3656513" y="4037502"/>
                <a:ext cx="340507" cy="803564"/>
              </a:xfrm>
              <a:custGeom>
                <a:avLst/>
                <a:gdLst>
                  <a:gd name="connsiteX0" fmla="*/ 340507 w 340507"/>
                  <a:gd name="connsiteY0" fmla="*/ 0 h 803564"/>
                  <a:gd name="connsiteX1" fmla="*/ 215816 w 340507"/>
                  <a:gd name="connsiteY1" fmla="*/ 96982 h 803564"/>
                  <a:gd name="connsiteX2" fmla="*/ 91125 w 340507"/>
                  <a:gd name="connsiteY2" fmla="*/ 263237 h 803564"/>
                  <a:gd name="connsiteX3" fmla="*/ 7998 w 340507"/>
                  <a:gd name="connsiteY3" fmla="*/ 512619 h 803564"/>
                  <a:gd name="connsiteX4" fmla="*/ 7998 w 340507"/>
                  <a:gd name="connsiteY4" fmla="*/ 803564 h 8035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40507" h="803564">
                    <a:moveTo>
                      <a:pt x="340507" y="0"/>
                    </a:moveTo>
                    <a:cubicBezTo>
                      <a:pt x="298943" y="26554"/>
                      <a:pt x="257380" y="53109"/>
                      <a:pt x="215816" y="96982"/>
                    </a:cubicBezTo>
                    <a:cubicBezTo>
                      <a:pt x="174252" y="140855"/>
                      <a:pt x="125761" y="193964"/>
                      <a:pt x="91125" y="263237"/>
                    </a:cubicBezTo>
                    <a:cubicBezTo>
                      <a:pt x="56489" y="332510"/>
                      <a:pt x="21852" y="422565"/>
                      <a:pt x="7998" y="512619"/>
                    </a:cubicBezTo>
                    <a:cubicBezTo>
                      <a:pt x="-5856" y="602673"/>
                      <a:pt x="1071" y="703118"/>
                      <a:pt x="7998" y="803564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2168220" y="4425430"/>
                <a:ext cx="352559" cy="429491"/>
              </a:xfrm>
              <a:custGeom>
                <a:avLst/>
                <a:gdLst>
                  <a:gd name="connsiteX0" fmla="*/ 0 w 352559"/>
                  <a:gd name="connsiteY0" fmla="*/ 0 h 429491"/>
                  <a:gd name="connsiteX1" fmla="*/ 180109 w 352559"/>
                  <a:gd name="connsiteY1" fmla="*/ 55418 h 429491"/>
                  <a:gd name="connsiteX2" fmla="*/ 332509 w 352559"/>
                  <a:gd name="connsiteY2" fmla="*/ 221672 h 429491"/>
                  <a:gd name="connsiteX3" fmla="*/ 346364 w 352559"/>
                  <a:gd name="connsiteY3" fmla="*/ 429491 h 4294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2559" h="429491">
                    <a:moveTo>
                      <a:pt x="0" y="0"/>
                    </a:moveTo>
                    <a:cubicBezTo>
                      <a:pt x="62345" y="9236"/>
                      <a:pt x="124691" y="18473"/>
                      <a:pt x="180109" y="55418"/>
                    </a:cubicBezTo>
                    <a:cubicBezTo>
                      <a:pt x="235527" y="92363"/>
                      <a:pt x="304800" y="159326"/>
                      <a:pt x="332509" y="221672"/>
                    </a:cubicBezTo>
                    <a:cubicBezTo>
                      <a:pt x="360218" y="284018"/>
                      <a:pt x="353291" y="356754"/>
                      <a:pt x="346364" y="429491"/>
                    </a:cubicBezTo>
                  </a:path>
                </a:pathLst>
              </a:custGeom>
              <a:noFill/>
              <a:ln w="38100">
                <a:solidFill>
                  <a:schemeClr val="accent4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3676521" y="4446212"/>
                    <a:ext cx="865942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ú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hel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𝛂</m:t>
                          </m:r>
                        </m:oMath>
                      </m:oMathPara>
                    </a14:m>
                    <a:endParaRPr lang="cs-CZ" b="1" dirty="0"/>
                  </a:p>
                </p:txBody>
              </p:sp>
            </mc:Choice>
            <mc:Fallback xmlns="">
              <p:sp>
                <p:nvSpPr>
                  <p:cNvPr id="15" name="TextovéPole 1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76521" y="4446212"/>
                    <a:ext cx="865942" cy="369332"/>
                  </a:xfrm>
                  <a:prstGeom prst="rect">
                    <a:avLst/>
                  </a:prstGeom>
                  <a:blipFill rotWithShape="1">
                    <a:blip r:embed="rId2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2076058" y="3182454"/>
                    <a:ext cx="875560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ú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hel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oMath>
                      </m:oMathPara>
                    </a14:m>
                    <a:endParaRPr lang="cs-CZ" b="1" dirty="0"/>
                  </a:p>
                </p:txBody>
              </p:sp>
            </mc:Choice>
            <mc:Fallback xmlns="">
              <p:sp>
                <p:nvSpPr>
                  <p:cNvPr id="16" name="TextovéPole 1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076058" y="3182454"/>
                    <a:ext cx="875560" cy="369332"/>
                  </a:xfrm>
                  <a:prstGeom prst="rect">
                    <a:avLst/>
                  </a:prstGeom>
                  <a:blipFill rotWithShape="1">
                    <a:blip r:embed="rId3"/>
                    <a:stretch>
                      <a:fillRect b="-13333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7" name="TextovéPole 16"/>
                  <p:cNvSpPr txBox="1"/>
                  <p:nvPr/>
                </p:nvSpPr>
                <p:spPr>
                  <a:xfrm>
                    <a:off x="2328088" y="4261546"/>
                    <a:ext cx="848309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ú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hel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𝛄</m:t>
                          </m:r>
                        </m:oMath>
                      </m:oMathPara>
                    </a14:m>
                    <a:endParaRPr lang="cs-CZ" b="1" dirty="0"/>
                  </a:p>
                </p:txBody>
              </p:sp>
            </mc:Choice>
            <mc:Fallback xmlns="">
              <p:sp>
                <p:nvSpPr>
                  <p:cNvPr id="17" name="TextovéPole 1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328088" y="4261546"/>
                    <a:ext cx="848309" cy="369332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 b="-5000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14" name="Ovál 13"/>
            <p:cNvSpPr/>
            <p:nvPr/>
          </p:nvSpPr>
          <p:spPr>
            <a:xfrm>
              <a:off x="3886205" y="4508816"/>
              <a:ext cx="45719" cy="45719"/>
            </a:xfrm>
            <a:prstGeom prst="ellipse">
              <a:avLst/>
            </a:prstGeom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910135" y="1867400"/>
            <a:ext cx="3683821" cy="2909001"/>
            <a:chOff x="2910135" y="2578795"/>
            <a:chExt cx="3683821" cy="2909001"/>
          </a:xfrm>
        </p:grpSpPr>
        <p:sp>
          <p:nvSpPr>
            <p:cNvPr id="21" name="TextovéPole 20"/>
            <p:cNvSpPr txBox="1"/>
            <p:nvPr/>
          </p:nvSpPr>
          <p:spPr>
            <a:xfrm>
              <a:off x="3023253" y="4972526"/>
              <a:ext cx="4377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248785" y="5118464"/>
              <a:ext cx="2812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910135" y="3645669"/>
              <a:ext cx="3048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530018" y="3445893"/>
              <a:ext cx="3691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035506" y="2578795"/>
              <a:ext cx="4377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56176" y="4972526"/>
              <a:ext cx="4377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4562841" y="4443426"/>
            <a:ext cx="139128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= ODVĚSNA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18202" y="2749608"/>
            <a:ext cx="1401804" cy="369332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= PŘEPONA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84729" y="2934274"/>
            <a:ext cx="1344826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ODVĚSNA =</a:t>
            </a:r>
            <a:endParaRPr lang="cs-CZ" b="1" dirty="0"/>
          </a:p>
        </p:txBody>
      </p:sp>
      <p:cxnSp>
        <p:nvCxnSpPr>
          <p:cNvPr id="32" name="Přímá spojnice 31"/>
          <p:cNvCxnSpPr>
            <a:stCxn id="10" idx="0"/>
            <a:endCxn id="10" idx="4"/>
          </p:cNvCxnSpPr>
          <p:nvPr/>
        </p:nvCxnSpPr>
        <p:spPr>
          <a:xfrm>
            <a:off x="3280887" y="2236732"/>
            <a:ext cx="3024336" cy="208823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10" idx="0"/>
            <a:endCxn id="10" idx="2"/>
          </p:cNvCxnSpPr>
          <p:nvPr/>
        </p:nvCxnSpPr>
        <p:spPr>
          <a:xfrm>
            <a:off x="3280887" y="2236732"/>
            <a:ext cx="0" cy="2088232"/>
          </a:xfrm>
          <a:prstGeom prst="line">
            <a:avLst/>
          </a:prstGeom>
          <a:ln w="5715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10" idx="2"/>
            <a:endCxn id="10" idx="4"/>
          </p:cNvCxnSpPr>
          <p:nvPr/>
        </p:nvCxnSpPr>
        <p:spPr>
          <a:xfrm>
            <a:off x="3280887" y="4324964"/>
            <a:ext cx="3024336" cy="0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800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list: </a:t>
            </a:r>
            <a:r>
              <a:rPr lang="cs-CZ" sz="4000" b="1" dirty="0" smtClean="0"/>
              <a:t>ZAŘAZENÍ TROJÚHELNÍKŮ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                    tisk pro žáka nebo IA tabule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Zařaď trojúhelníky do tabulky podle obou hledisek:</a:t>
            </a:r>
            <a:endParaRPr lang="cs-CZ" sz="2400" dirty="0"/>
          </a:p>
        </p:txBody>
      </p:sp>
      <p:grpSp>
        <p:nvGrpSpPr>
          <p:cNvPr id="73" name="Skupina 72"/>
          <p:cNvGrpSpPr/>
          <p:nvPr/>
        </p:nvGrpSpPr>
        <p:grpSpPr>
          <a:xfrm>
            <a:off x="823331" y="1463188"/>
            <a:ext cx="1228386" cy="1967429"/>
            <a:chOff x="5647870" y="1617611"/>
            <a:chExt cx="1228386" cy="1967429"/>
          </a:xfrm>
        </p:grpSpPr>
        <p:grpSp>
          <p:nvGrpSpPr>
            <p:cNvPr id="49" name="Skupina 48"/>
            <p:cNvGrpSpPr/>
            <p:nvPr/>
          </p:nvGrpSpPr>
          <p:grpSpPr>
            <a:xfrm>
              <a:off x="5647870" y="1617611"/>
              <a:ext cx="1228386" cy="1967429"/>
              <a:chOff x="5647870" y="1617611"/>
              <a:chExt cx="1228386" cy="1967429"/>
            </a:xfrm>
          </p:grpSpPr>
          <p:sp>
            <p:nvSpPr>
              <p:cNvPr id="15" name="Rovnoramenný trojúhelník 14"/>
              <p:cNvSpPr/>
              <p:nvPr/>
            </p:nvSpPr>
            <p:spPr>
              <a:xfrm rot="10800000">
                <a:off x="5652120" y="1984840"/>
                <a:ext cx="1224136" cy="1600200"/>
              </a:xfrm>
              <a:prstGeom prst="triangle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5647870" y="259916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6516216" y="266827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6084168" y="161761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</p:grpSp>
        <p:sp>
          <p:nvSpPr>
            <p:cNvPr id="62" name="Obdélník 61"/>
            <p:cNvSpPr/>
            <p:nvPr/>
          </p:nvSpPr>
          <p:spPr>
            <a:xfrm>
              <a:off x="6033195" y="2217586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①</a:t>
              </a:r>
              <a:endParaRPr lang="cs-CZ" b="1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436653" y="3377321"/>
            <a:ext cx="916354" cy="2013266"/>
            <a:chOff x="3293360" y="1620180"/>
            <a:chExt cx="916354" cy="2013266"/>
          </a:xfrm>
        </p:grpSpPr>
        <p:grpSp>
          <p:nvGrpSpPr>
            <p:cNvPr id="51" name="Skupina 50"/>
            <p:cNvGrpSpPr/>
            <p:nvPr/>
          </p:nvGrpSpPr>
          <p:grpSpPr>
            <a:xfrm>
              <a:off x="3293360" y="1620180"/>
              <a:ext cx="916354" cy="2013266"/>
              <a:chOff x="3293360" y="1620180"/>
              <a:chExt cx="916354" cy="2013266"/>
            </a:xfrm>
          </p:grpSpPr>
          <p:sp>
            <p:nvSpPr>
              <p:cNvPr id="12" name="Rovnoramenný trojúhelník 11"/>
              <p:cNvSpPr/>
              <p:nvPr/>
            </p:nvSpPr>
            <p:spPr>
              <a:xfrm rot="16200000">
                <a:off x="2571777" y="2355549"/>
                <a:ext cx="2013266" cy="542528"/>
              </a:xfrm>
              <a:prstGeom prst="triangle">
                <a:avLst>
                  <a:gd name="adj" fmla="val 33484"/>
                </a:avLst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849674" y="238787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3293360" y="22032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307145" y="308407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</p:grpSp>
        <p:sp>
          <p:nvSpPr>
            <p:cNvPr id="63" name="Obdélník 62"/>
            <p:cNvSpPr/>
            <p:nvPr/>
          </p:nvSpPr>
          <p:spPr>
            <a:xfrm>
              <a:off x="3387688" y="2614448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②</a:t>
              </a:r>
              <a:endParaRPr lang="cs-CZ" b="1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1590019" y="3450194"/>
            <a:ext cx="1237712" cy="1152354"/>
            <a:chOff x="4074084" y="3961528"/>
            <a:chExt cx="1237712" cy="1152354"/>
          </a:xfrm>
        </p:grpSpPr>
        <p:grpSp>
          <p:nvGrpSpPr>
            <p:cNvPr id="54" name="Skupina 53"/>
            <p:cNvGrpSpPr/>
            <p:nvPr/>
          </p:nvGrpSpPr>
          <p:grpSpPr>
            <a:xfrm>
              <a:off x="4074084" y="3961528"/>
              <a:ext cx="1237712" cy="1152354"/>
              <a:chOff x="4074084" y="3961528"/>
              <a:chExt cx="1237712" cy="1152354"/>
            </a:xfrm>
          </p:grpSpPr>
          <p:sp>
            <p:nvSpPr>
              <p:cNvPr id="30" name="TextovéPole 29"/>
              <p:cNvSpPr txBox="1"/>
              <p:nvPr/>
            </p:nvSpPr>
            <p:spPr>
              <a:xfrm>
                <a:off x="4951756" y="44137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4148852" y="474455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4341427" y="396152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53" name="Rovnoramenný trojúhelník 52"/>
              <p:cNvSpPr/>
              <p:nvPr/>
            </p:nvSpPr>
            <p:spPr>
              <a:xfrm rot="16710571">
                <a:off x="4002506" y="4087091"/>
                <a:ext cx="1037883" cy="894727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4" name="Obdélník 63"/>
            <p:cNvSpPr/>
            <p:nvPr/>
          </p:nvSpPr>
          <p:spPr>
            <a:xfrm>
              <a:off x="4401210" y="4341243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latin typeface="Cambria Math"/>
                  <a:ea typeface="Cambria Math"/>
                </a:rPr>
                <a:t>③</a:t>
              </a:r>
              <a:endParaRPr lang="cs-CZ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2248321" y="4863033"/>
            <a:ext cx="798779" cy="1717476"/>
            <a:chOff x="7699412" y="4044380"/>
            <a:chExt cx="798779" cy="1717476"/>
          </a:xfrm>
        </p:grpSpPr>
        <p:grpSp>
          <p:nvGrpSpPr>
            <p:cNvPr id="61" name="Skupina 60"/>
            <p:cNvGrpSpPr/>
            <p:nvPr/>
          </p:nvGrpSpPr>
          <p:grpSpPr>
            <a:xfrm>
              <a:off x="7699412" y="4044380"/>
              <a:ext cx="798779" cy="1717476"/>
              <a:chOff x="7699412" y="4044380"/>
              <a:chExt cx="798779" cy="1717476"/>
            </a:xfrm>
          </p:grpSpPr>
          <p:sp>
            <p:nvSpPr>
              <p:cNvPr id="11" name="Rovnoramenný trojúhelník 10"/>
              <p:cNvSpPr/>
              <p:nvPr/>
            </p:nvSpPr>
            <p:spPr>
              <a:xfrm rot="5400000">
                <a:off x="7310059" y="4573724"/>
                <a:ext cx="1656184" cy="720080"/>
              </a:xfrm>
              <a:prstGeom prst="triangle">
                <a:avLst>
                  <a:gd name="adj" fmla="val 0"/>
                </a:avLst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Volný tvar 40"/>
              <p:cNvSpPr/>
              <p:nvPr/>
            </p:nvSpPr>
            <p:spPr>
              <a:xfrm>
                <a:off x="7772400" y="4087091"/>
                <a:ext cx="209150" cy="238193"/>
              </a:xfrm>
              <a:custGeom>
                <a:avLst/>
                <a:gdLst>
                  <a:gd name="connsiteX0" fmla="*/ 207818 w 209150"/>
                  <a:gd name="connsiteY0" fmla="*/ 0 h 238193"/>
                  <a:gd name="connsiteX1" fmla="*/ 207818 w 209150"/>
                  <a:gd name="connsiteY1" fmla="*/ 69273 h 238193"/>
                  <a:gd name="connsiteX2" fmla="*/ 193964 w 209150"/>
                  <a:gd name="connsiteY2" fmla="*/ 138545 h 238193"/>
                  <a:gd name="connsiteX3" fmla="*/ 152400 w 209150"/>
                  <a:gd name="connsiteY3" fmla="*/ 207818 h 238193"/>
                  <a:gd name="connsiteX4" fmla="*/ 83127 w 209150"/>
                  <a:gd name="connsiteY4" fmla="*/ 235527 h 238193"/>
                  <a:gd name="connsiteX5" fmla="*/ 0 w 209150"/>
                  <a:gd name="connsiteY5" fmla="*/ 235527 h 238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9150" h="238193">
                    <a:moveTo>
                      <a:pt x="207818" y="0"/>
                    </a:moveTo>
                    <a:cubicBezTo>
                      <a:pt x="208972" y="23091"/>
                      <a:pt x="210127" y="46182"/>
                      <a:pt x="207818" y="69273"/>
                    </a:cubicBezTo>
                    <a:cubicBezTo>
                      <a:pt x="205509" y="92364"/>
                      <a:pt x="203200" y="115454"/>
                      <a:pt x="193964" y="138545"/>
                    </a:cubicBezTo>
                    <a:cubicBezTo>
                      <a:pt x="184728" y="161636"/>
                      <a:pt x="170873" y="191654"/>
                      <a:pt x="152400" y="207818"/>
                    </a:cubicBezTo>
                    <a:cubicBezTo>
                      <a:pt x="133927" y="223982"/>
                      <a:pt x="108527" y="230909"/>
                      <a:pt x="83127" y="235527"/>
                    </a:cubicBezTo>
                    <a:cubicBezTo>
                      <a:pt x="57727" y="240145"/>
                      <a:pt x="28863" y="237836"/>
                      <a:pt x="0" y="235527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7837512" y="4183327"/>
                <a:ext cx="45719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7699412" y="498181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𝛽</a:t>
                </a:r>
                <a:endParaRPr lang="cs-CZ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8081806" y="404438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</p:grpSp>
        <p:sp>
          <p:nvSpPr>
            <p:cNvPr id="65" name="Obdélník 64"/>
            <p:cNvSpPr/>
            <p:nvPr/>
          </p:nvSpPr>
          <p:spPr>
            <a:xfrm>
              <a:off x="7772400" y="4413712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④</a:t>
              </a:r>
              <a:endParaRPr lang="cs-CZ" b="1" dirty="0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3541061" y="3961571"/>
            <a:ext cx="1565715" cy="1433592"/>
            <a:chOff x="4020135" y="2040414"/>
            <a:chExt cx="1565715" cy="1433592"/>
          </a:xfrm>
        </p:grpSpPr>
        <p:grpSp>
          <p:nvGrpSpPr>
            <p:cNvPr id="50" name="Skupina 49"/>
            <p:cNvGrpSpPr/>
            <p:nvPr/>
          </p:nvGrpSpPr>
          <p:grpSpPr>
            <a:xfrm>
              <a:off x="4020135" y="2040414"/>
              <a:ext cx="1565715" cy="1433592"/>
              <a:chOff x="3995936" y="2039144"/>
              <a:chExt cx="1565715" cy="1433592"/>
            </a:xfrm>
          </p:grpSpPr>
          <p:sp>
            <p:nvSpPr>
              <p:cNvPr id="13" name="Rovnoramenný trojúhelník 12"/>
              <p:cNvSpPr/>
              <p:nvPr/>
            </p:nvSpPr>
            <p:spPr>
              <a:xfrm>
                <a:off x="3995936" y="2039144"/>
                <a:ext cx="1224136" cy="1152128"/>
              </a:xfrm>
              <a:prstGeom prst="triangle">
                <a:avLst>
                  <a:gd name="adj" fmla="val 100000"/>
                </a:avLst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4427984" y="310340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5201611" y="238787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3" name="Volný tvar 42"/>
              <p:cNvSpPr/>
              <p:nvPr/>
            </p:nvSpPr>
            <p:spPr>
              <a:xfrm>
                <a:off x="5040389" y="2951018"/>
                <a:ext cx="182775" cy="235527"/>
              </a:xfrm>
              <a:custGeom>
                <a:avLst/>
                <a:gdLst>
                  <a:gd name="connsiteX0" fmla="*/ 182775 w 182775"/>
                  <a:gd name="connsiteY0" fmla="*/ 0 h 235527"/>
                  <a:gd name="connsiteX1" fmla="*/ 113502 w 182775"/>
                  <a:gd name="connsiteY1" fmla="*/ 13855 h 235527"/>
                  <a:gd name="connsiteX2" fmla="*/ 30375 w 182775"/>
                  <a:gd name="connsiteY2" fmla="*/ 69273 h 235527"/>
                  <a:gd name="connsiteX3" fmla="*/ 2666 w 182775"/>
                  <a:gd name="connsiteY3" fmla="*/ 138546 h 235527"/>
                  <a:gd name="connsiteX4" fmla="*/ 2666 w 182775"/>
                  <a:gd name="connsiteY4" fmla="*/ 235527 h 235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775" h="235527">
                    <a:moveTo>
                      <a:pt x="182775" y="0"/>
                    </a:moveTo>
                    <a:cubicBezTo>
                      <a:pt x="160838" y="1154"/>
                      <a:pt x="138902" y="2309"/>
                      <a:pt x="113502" y="13855"/>
                    </a:cubicBezTo>
                    <a:cubicBezTo>
                      <a:pt x="88102" y="25401"/>
                      <a:pt x="48848" y="48491"/>
                      <a:pt x="30375" y="69273"/>
                    </a:cubicBezTo>
                    <a:cubicBezTo>
                      <a:pt x="11902" y="90055"/>
                      <a:pt x="7284" y="110837"/>
                      <a:pt x="2666" y="138546"/>
                    </a:cubicBezTo>
                    <a:cubicBezTo>
                      <a:pt x="-1952" y="166255"/>
                      <a:pt x="357" y="200891"/>
                      <a:pt x="2666" y="235527"/>
                    </a:cubicBezTo>
                  </a:path>
                </a:pathLst>
              </a:custGeom>
              <a:noFill/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5140781" y="3084076"/>
                <a:ext cx="45719" cy="45719"/>
              </a:xfrm>
              <a:prstGeom prst="ellips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6" name="Obdélník 65"/>
            <p:cNvSpPr/>
            <p:nvPr/>
          </p:nvSpPr>
          <p:spPr>
            <a:xfrm>
              <a:off x="4621233" y="2625881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⑤</a:t>
              </a:r>
              <a:endParaRPr lang="cs-CZ" b="1" dirty="0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860032" y="4790244"/>
            <a:ext cx="1368152" cy="1575792"/>
            <a:chOff x="6876256" y="2039144"/>
            <a:chExt cx="1368152" cy="1575792"/>
          </a:xfrm>
        </p:grpSpPr>
        <p:grpSp>
          <p:nvGrpSpPr>
            <p:cNvPr id="48" name="Skupina 47"/>
            <p:cNvGrpSpPr/>
            <p:nvPr/>
          </p:nvGrpSpPr>
          <p:grpSpPr>
            <a:xfrm>
              <a:off x="6876256" y="2039144"/>
              <a:ext cx="1368152" cy="1575792"/>
              <a:chOff x="6876256" y="2039144"/>
              <a:chExt cx="1368152" cy="1575792"/>
            </a:xfrm>
          </p:grpSpPr>
          <p:sp>
            <p:nvSpPr>
              <p:cNvPr id="16" name="Rovnoramenný trojúhelník 15"/>
              <p:cNvSpPr/>
              <p:nvPr/>
            </p:nvSpPr>
            <p:spPr>
              <a:xfrm rot="19859448">
                <a:off x="6876256" y="2039144"/>
                <a:ext cx="1368152" cy="1389856"/>
              </a:xfrm>
              <a:prstGeom prst="triangle">
                <a:avLst>
                  <a:gd name="adj" fmla="val 77341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7128284" y="272494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7879432" y="209237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7837512" y="324560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</p:grpSp>
        <p:sp>
          <p:nvSpPr>
            <p:cNvPr id="67" name="Obdélník 66"/>
            <p:cNvSpPr/>
            <p:nvPr/>
          </p:nvSpPr>
          <p:spPr>
            <a:xfrm>
              <a:off x="7519564" y="2683747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⑥</a:t>
              </a:r>
              <a:endParaRPr lang="cs-CZ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6835254" y="3819526"/>
            <a:ext cx="756419" cy="1751444"/>
            <a:chOff x="927215" y="1602867"/>
            <a:chExt cx="756419" cy="1751444"/>
          </a:xfrm>
        </p:grpSpPr>
        <p:grpSp>
          <p:nvGrpSpPr>
            <p:cNvPr id="60" name="Skupina 59"/>
            <p:cNvGrpSpPr/>
            <p:nvPr/>
          </p:nvGrpSpPr>
          <p:grpSpPr>
            <a:xfrm>
              <a:off x="927215" y="1602867"/>
              <a:ext cx="756419" cy="1751444"/>
              <a:chOff x="927215" y="1602867"/>
              <a:chExt cx="756419" cy="1751444"/>
            </a:xfrm>
          </p:grpSpPr>
          <p:sp>
            <p:nvSpPr>
              <p:cNvPr id="7" name="Rovnoramenný trojúhelník 6"/>
              <p:cNvSpPr/>
              <p:nvPr/>
            </p:nvSpPr>
            <p:spPr>
              <a:xfrm rot="17532536">
                <a:off x="285988" y="2244094"/>
                <a:ext cx="1751444" cy="468990"/>
              </a:xfrm>
              <a:prstGeom prst="triangle">
                <a:avLst/>
              </a:prstGeom>
            </p:spPr>
            <p:style>
              <a:lnRef idx="2">
                <a:schemeClr val="accent6">
                  <a:shade val="50000"/>
                </a:schemeClr>
              </a:lnRef>
              <a:fillRef idx="1">
                <a:schemeClr val="accent6"/>
              </a:fillRef>
              <a:effectRef idx="0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1323594" y="188523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981690" y="270919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</p:grpSp>
        <p:sp>
          <p:nvSpPr>
            <p:cNvPr id="68" name="Obdélník 67"/>
            <p:cNvSpPr/>
            <p:nvPr/>
          </p:nvSpPr>
          <p:spPr>
            <a:xfrm>
              <a:off x="930717" y="2277042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⑦</a:t>
              </a:r>
              <a:endParaRPr lang="cs-CZ" b="1" dirty="0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7449112" y="4999261"/>
            <a:ext cx="1343000" cy="1169885"/>
            <a:chOff x="1812814" y="1808998"/>
            <a:chExt cx="1343000" cy="1169885"/>
          </a:xfrm>
        </p:grpSpPr>
        <p:grpSp>
          <p:nvGrpSpPr>
            <p:cNvPr id="59" name="Skupina 58"/>
            <p:cNvGrpSpPr/>
            <p:nvPr/>
          </p:nvGrpSpPr>
          <p:grpSpPr>
            <a:xfrm>
              <a:off x="1812814" y="1808998"/>
              <a:ext cx="1343000" cy="1169885"/>
              <a:chOff x="1812814" y="1808998"/>
              <a:chExt cx="1343000" cy="1169885"/>
            </a:xfrm>
          </p:grpSpPr>
          <p:sp>
            <p:nvSpPr>
              <p:cNvPr id="34" name="Rovnoramenný trojúhelník 33"/>
              <p:cNvSpPr/>
              <p:nvPr/>
            </p:nvSpPr>
            <p:spPr>
              <a:xfrm>
                <a:off x="1812814" y="1808998"/>
                <a:ext cx="1343000" cy="1157759"/>
              </a:xfrm>
              <a:prstGeom prst="triangl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1889839" y="260955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2339752" y="190771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2699792" y="260955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69" name="Obdélník 68"/>
            <p:cNvSpPr/>
            <p:nvPr/>
          </p:nvSpPr>
          <p:spPr>
            <a:xfrm>
              <a:off x="2237806" y="2335154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  <a:latin typeface="Cambria Math"/>
                  <a:ea typeface="Cambria Math"/>
                </a:rPr>
                <a:t>⑧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aphicFrame>
        <p:nvGraphicFramePr>
          <p:cNvPr id="78" name="Tabulka 7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2599"/>
              </p:ext>
            </p:extLst>
          </p:nvPr>
        </p:nvGraphicFramePr>
        <p:xfrm>
          <a:off x="2630716" y="1937776"/>
          <a:ext cx="6161396" cy="1483360"/>
        </p:xfrm>
        <a:graphic>
          <a:graphicData uri="http://schemas.openxmlformats.org/drawingml/2006/table">
            <a:tbl>
              <a:tblPr firstRow="1">
                <a:tableStyleId>{5940675A-B579-460E-94D1-54222C63F5DA}</a:tableStyleId>
              </a:tblPr>
              <a:tblGrid>
                <a:gridCol w="1293212"/>
                <a:gridCol w="1584176"/>
                <a:gridCol w="1743659"/>
                <a:gridCol w="15403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+mn-lt"/>
                          <a:ea typeface="Cambria Math"/>
                        </a:rPr>
                        <a:t>trojúhelník</a:t>
                      </a:r>
                      <a:endParaRPr lang="cs-CZ" b="1" dirty="0">
                        <a:latin typeface="+mn-lt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obecný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rovnoramenný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rovnostranný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ostroúhlý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pravoúhlý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tupoúhlý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ZS SLOVAN\AppData\Local\Microsoft\Windows\Temporary Internet Files\Content.IE5\FY2TJY9V\MC9004378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891" y="1072696"/>
            <a:ext cx="782318" cy="7809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67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5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0" tmFilter="0, 0; 0.125,0.2665; 0.25,0.4; 0.375,0.465; 0.5,0.5;  0.625,0.535; 0.75,0.6; 0.875,0.7335; 1,1">
                                          <p:stCondLst>
                                            <p:cond delay="166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0" tmFilter="0, 0; 0.125,0.2665; 0.25,0.4; 0.375,0.465; 0.5,0.5;  0.625,0.535; 0.75,0.6; 0.875,0.7335; 1,1">
                                          <p:stCondLst>
                                            <p:cond delay="331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0" tmFilter="0, 0; 0.125,0.2665; 0.25,0.4; 0.375,0.465; 0.5,0.5;  0.625,0.535; 0.75,0.6; 0.875,0.7335; 1,1">
                                          <p:stCondLst>
                                            <p:cond delay="414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65">
                                          <p:stCondLst>
                                            <p:cond delay="162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15" decel="50000">
                                          <p:stCondLst>
                                            <p:cond delay="169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65">
                                          <p:stCondLst>
                                            <p:cond delay="328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15" decel="50000">
                                          <p:stCondLst>
                                            <p:cond delay="334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65">
                                          <p:stCondLst>
                                            <p:cond delay="410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15" decel="50000">
                                          <p:stCondLst>
                                            <p:cond delay="417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65">
                                          <p:stCondLst>
                                            <p:cond delay="452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15" decel="50000">
                                          <p:stCondLst>
                                            <p:cond delay="4585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" presetClass="emph" presetSubtype="10" repeatCount="5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cw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0"/>
                            </p:stCondLst>
                            <p:childTnLst>
                              <p:par>
                                <p:cTn id="27" presetID="31" presetClass="exit" presetSubtype="0" repeatCount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C0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Pracovní </a:t>
            </a:r>
            <a:r>
              <a:rPr lang="cs-CZ" sz="2400" dirty="0"/>
              <a:t>list: </a:t>
            </a:r>
            <a:r>
              <a:rPr lang="cs-CZ" sz="4000" b="1" dirty="0"/>
              <a:t>ZAŘAZENÍ </a:t>
            </a:r>
            <a:r>
              <a:rPr lang="cs-CZ" sz="4000" b="1" dirty="0" smtClean="0"/>
              <a:t>TROJÚHELNÍKŮ </a:t>
            </a:r>
            <a:r>
              <a:rPr lang="cs-CZ" sz="4000" dirty="0" smtClean="0"/>
              <a:t>- řešení</a:t>
            </a:r>
            <a:br>
              <a:rPr lang="cs-CZ" sz="4000" dirty="0" smtClean="0"/>
            </a:br>
            <a:r>
              <a:rPr lang="cs-CZ" sz="1800" dirty="0" smtClean="0"/>
              <a:t>                                                                                                                                                             IA tabule</a:t>
            </a:r>
            <a:endParaRPr lang="cs-CZ" sz="1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Zařaď trojúhelníky do tabulky podle obou hledisek: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924099"/>
              </p:ext>
            </p:extLst>
          </p:nvPr>
        </p:nvGraphicFramePr>
        <p:xfrm>
          <a:off x="2630716" y="1937776"/>
          <a:ext cx="6161396" cy="1483360"/>
        </p:xfrm>
        <a:graphic>
          <a:graphicData uri="http://schemas.openxmlformats.org/drawingml/2006/table">
            <a:tbl>
              <a:tblPr firstRow="1">
                <a:tableStyleId>{5940675A-B579-460E-94D1-54222C63F5DA}</a:tableStyleId>
              </a:tblPr>
              <a:tblGrid>
                <a:gridCol w="1293212"/>
                <a:gridCol w="1584176"/>
                <a:gridCol w="1743659"/>
                <a:gridCol w="15403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+mn-lt"/>
                          <a:ea typeface="Cambria Math"/>
                        </a:rPr>
                        <a:t>trojúhelník</a:t>
                      </a:r>
                      <a:endParaRPr lang="cs-CZ" b="1" dirty="0">
                        <a:latin typeface="+mn-lt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obecný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rovnoramenný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rovnostranný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ostroúhlý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pravoúhlý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tupoúhlý 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823331" y="1463188"/>
            <a:ext cx="1228386" cy="1967429"/>
            <a:chOff x="5647870" y="1617611"/>
            <a:chExt cx="1228386" cy="1967429"/>
          </a:xfrm>
        </p:grpSpPr>
        <p:grpSp>
          <p:nvGrpSpPr>
            <p:cNvPr id="8" name="Skupina 7"/>
            <p:cNvGrpSpPr/>
            <p:nvPr/>
          </p:nvGrpSpPr>
          <p:grpSpPr>
            <a:xfrm>
              <a:off x="5647870" y="1617611"/>
              <a:ext cx="1228386" cy="1967429"/>
              <a:chOff x="5647870" y="1617611"/>
              <a:chExt cx="1228386" cy="1967429"/>
            </a:xfrm>
          </p:grpSpPr>
          <p:sp>
            <p:nvSpPr>
              <p:cNvPr id="10" name="Rovnoramenný trojúhelník 9"/>
              <p:cNvSpPr/>
              <p:nvPr/>
            </p:nvSpPr>
            <p:spPr>
              <a:xfrm rot="10800000">
                <a:off x="5652120" y="1984840"/>
                <a:ext cx="1224136" cy="1600200"/>
              </a:xfrm>
              <a:prstGeom prst="triangle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5647870" y="259916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6516216" y="266827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084168" y="161761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</p:grpSp>
        <p:sp>
          <p:nvSpPr>
            <p:cNvPr id="9" name="Obdélník 8"/>
            <p:cNvSpPr/>
            <p:nvPr/>
          </p:nvSpPr>
          <p:spPr>
            <a:xfrm>
              <a:off x="6033195" y="2217586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①</a:t>
              </a:r>
              <a:endParaRPr lang="cs-CZ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36653" y="3377321"/>
            <a:ext cx="916354" cy="2013266"/>
            <a:chOff x="3293360" y="1620180"/>
            <a:chExt cx="916354" cy="2013266"/>
          </a:xfrm>
        </p:grpSpPr>
        <p:grpSp>
          <p:nvGrpSpPr>
            <p:cNvPr id="15" name="Skupina 14"/>
            <p:cNvGrpSpPr/>
            <p:nvPr/>
          </p:nvGrpSpPr>
          <p:grpSpPr>
            <a:xfrm>
              <a:off x="3293360" y="1620180"/>
              <a:ext cx="916354" cy="2013266"/>
              <a:chOff x="3293360" y="1620180"/>
              <a:chExt cx="916354" cy="2013266"/>
            </a:xfrm>
          </p:grpSpPr>
          <p:sp>
            <p:nvSpPr>
              <p:cNvPr id="17" name="Rovnoramenný trojúhelník 16"/>
              <p:cNvSpPr/>
              <p:nvPr/>
            </p:nvSpPr>
            <p:spPr>
              <a:xfrm rot="16200000">
                <a:off x="2571777" y="2355549"/>
                <a:ext cx="2013266" cy="542528"/>
              </a:xfrm>
              <a:prstGeom prst="triangle">
                <a:avLst>
                  <a:gd name="adj" fmla="val 33484"/>
                </a:avLst>
              </a:prstGeom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3849674" y="238787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3293360" y="22032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3307145" y="308407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b</a:t>
                </a:r>
              </a:p>
            </p:txBody>
          </p:sp>
        </p:grpSp>
        <p:sp>
          <p:nvSpPr>
            <p:cNvPr id="16" name="Obdélník 15"/>
            <p:cNvSpPr/>
            <p:nvPr/>
          </p:nvSpPr>
          <p:spPr>
            <a:xfrm>
              <a:off x="3387688" y="2614448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②</a:t>
              </a:r>
              <a:endParaRPr lang="cs-CZ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590019" y="3450194"/>
            <a:ext cx="1237712" cy="1152354"/>
            <a:chOff x="4074084" y="3961528"/>
            <a:chExt cx="1237712" cy="1152354"/>
          </a:xfrm>
        </p:grpSpPr>
        <p:grpSp>
          <p:nvGrpSpPr>
            <p:cNvPr id="22" name="Skupina 21"/>
            <p:cNvGrpSpPr/>
            <p:nvPr/>
          </p:nvGrpSpPr>
          <p:grpSpPr>
            <a:xfrm>
              <a:off x="4074084" y="3961528"/>
              <a:ext cx="1237712" cy="1152354"/>
              <a:chOff x="4074084" y="3961528"/>
              <a:chExt cx="1237712" cy="1152354"/>
            </a:xfrm>
          </p:grpSpPr>
          <p:sp>
            <p:nvSpPr>
              <p:cNvPr id="24" name="TextovéPole 23"/>
              <p:cNvSpPr txBox="1"/>
              <p:nvPr/>
            </p:nvSpPr>
            <p:spPr>
              <a:xfrm>
                <a:off x="4951756" y="44137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4148852" y="474455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4341427" y="396152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7" name="Rovnoramenný trojúhelník 26"/>
              <p:cNvSpPr/>
              <p:nvPr/>
            </p:nvSpPr>
            <p:spPr>
              <a:xfrm rot="16710571">
                <a:off x="4002506" y="4087091"/>
                <a:ext cx="1037883" cy="894727"/>
              </a:xfrm>
              <a:prstGeom prst="triangle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3" name="Obdélník 22"/>
            <p:cNvSpPr/>
            <p:nvPr/>
          </p:nvSpPr>
          <p:spPr>
            <a:xfrm>
              <a:off x="4401210" y="4341243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 smtClean="0">
                  <a:latin typeface="Cambria Math"/>
                  <a:ea typeface="Cambria Math"/>
                </a:rPr>
                <a:t>③</a:t>
              </a:r>
              <a:endParaRPr lang="cs-CZ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48321" y="4863033"/>
            <a:ext cx="798779" cy="1717476"/>
            <a:chOff x="7699412" y="4044380"/>
            <a:chExt cx="798779" cy="1717476"/>
          </a:xfrm>
        </p:grpSpPr>
        <p:grpSp>
          <p:nvGrpSpPr>
            <p:cNvPr id="29" name="Skupina 28"/>
            <p:cNvGrpSpPr/>
            <p:nvPr/>
          </p:nvGrpSpPr>
          <p:grpSpPr>
            <a:xfrm>
              <a:off x="7699412" y="4044380"/>
              <a:ext cx="798779" cy="1717476"/>
              <a:chOff x="7699412" y="4044380"/>
              <a:chExt cx="798779" cy="1717476"/>
            </a:xfrm>
          </p:grpSpPr>
          <p:sp>
            <p:nvSpPr>
              <p:cNvPr id="31" name="Rovnoramenný trojúhelník 30"/>
              <p:cNvSpPr/>
              <p:nvPr/>
            </p:nvSpPr>
            <p:spPr>
              <a:xfrm rot="5400000">
                <a:off x="7310059" y="4573724"/>
                <a:ext cx="1656184" cy="720080"/>
              </a:xfrm>
              <a:prstGeom prst="triangle">
                <a:avLst>
                  <a:gd name="adj" fmla="val 0"/>
                </a:avLst>
              </a:prstGeom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Volný tvar 31"/>
              <p:cNvSpPr/>
              <p:nvPr/>
            </p:nvSpPr>
            <p:spPr>
              <a:xfrm>
                <a:off x="7772400" y="4087091"/>
                <a:ext cx="209150" cy="238193"/>
              </a:xfrm>
              <a:custGeom>
                <a:avLst/>
                <a:gdLst>
                  <a:gd name="connsiteX0" fmla="*/ 207818 w 209150"/>
                  <a:gd name="connsiteY0" fmla="*/ 0 h 238193"/>
                  <a:gd name="connsiteX1" fmla="*/ 207818 w 209150"/>
                  <a:gd name="connsiteY1" fmla="*/ 69273 h 238193"/>
                  <a:gd name="connsiteX2" fmla="*/ 193964 w 209150"/>
                  <a:gd name="connsiteY2" fmla="*/ 138545 h 238193"/>
                  <a:gd name="connsiteX3" fmla="*/ 152400 w 209150"/>
                  <a:gd name="connsiteY3" fmla="*/ 207818 h 238193"/>
                  <a:gd name="connsiteX4" fmla="*/ 83127 w 209150"/>
                  <a:gd name="connsiteY4" fmla="*/ 235527 h 238193"/>
                  <a:gd name="connsiteX5" fmla="*/ 0 w 209150"/>
                  <a:gd name="connsiteY5" fmla="*/ 235527 h 2381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209150" h="238193">
                    <a:moveTo>
                      <a:pt x="207818" y="0"/>
                    </a:moveTo>
                    <a:cubicBezTo>
                      <a:pt x="208972" y="23091"/>
                      <a:pt x="210127" y="46182"/>
                      <a:pt x="207818" y="69273"/>
                    </a:cubicBezTo>
                    <a:cubicBezTo>
                      <a:pt x="205509" y="92364"/>
                      <a:pt x="203200" y="115454"/>
                      <a:pt x="193964" y="138545"/>
                    </a:cubicBezTo>
                    <a:cubicBezTo>
                      <a:pt x="184728" y="161636"/>
                      <a:pt x="170873" y="191654"/>
                      <a:pt x="152400" y="207818"/>
                    </a:cubicBezTo>
                    <a:cubicBezTo>
                      <a:pt x="133927" y="223982"/>
                      <a:pt x="108527" y="230909"/>
                      <a:pt x="83127" y="235527"/>
                    </a:cubicBezTo>
                    <a:cubicBezTo>
                      <a:pt x="57727" y="240145"/>
                      <a:pt x="28863" y="237836"/>
                      <a:pt x="0" y="235527"/>
                    </a:cubicBezTo>
                  </a:path>
                </a:pathLst>
              </a:cu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7837512" y="4183327"/>
                <a:ext cx="45719" cy="4571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7699412" y="498181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𝛽</a:t>
                </a:r>
                <a:endParaRPr lang="cs-CZ" dirty="0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8081806" y="404438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</p:grpSp>
        <p:sp>
          <p:nvSpPr>
            <p:cNvPr id="30" name="Obdélník 29"/>
            <p:cNvSpPr/>
            <p:nvPr/>
          </p:nvSpPr>
          <p:spPr>
            <a:xfrm>
              <a:off x="7772400" y="4413712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④</a:t>
              </a:r>
              <a:endParaRPr lang="cs-CZ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41061" y="3961571"/>
            <a:ext cx="1565715" cy="1433592"/>
            <a:chOff x="4020135" y="2040414"/>
            <a:chExt cx="1565715" cy="1433592"/>
          </a:xfrm>
        </p:grpSpPr>
        <p:grpSp>
          <p:nvGrpSpPr>
            <p:cNvPr id="37" name="Skupina 36"/>
            <p:cNvGrpSpPr/>
            <p:nvPr/>
          </p:nvGrpSpPr>
          <p:grpSpPr>
            <a:xfrm>
              <a:off x="4020135" y="2040414"/>
              <a:ext cx="1565715" cy="1433592"/>
              <a:chOff x="3995936" y="2039144"/>
              <a:chExt cx="1565715" cy="1433592"/>
            </a:xfrm>
          </p:grpSpPr>
          <p:sp>
            <p:nvSpPr>
              <p:cNvPr id="39" name="Rovnoramenný trojúhelník 38"/>
              <p:cNvSpPr/>
              <p:nvPr/>
            </p:nvSpPr>
            <p:spPr>
              <a:xfrm>
                <a:off x="3995936" y="2039144"/>
                <a:ext cx="1224136" cy="1152128"/>
              </a:xfrm>
              <a:prstGeom prst="triangle">
                <a:avLst>
                  <a:gd name="adj" fmla="val 100000"/>
                </a:avLst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4427984" y="310340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5201611" y="238787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2" name="Volný tvar 41"/>
              <p:cNvSpPr/>
              <p:nvPr/>
            </p:nvSpPr>
            <p:spPr>
              <a:xfrm>
                <a:off x="5040389" y="2951018"/>
                <a:ext cx="182775" cy="235527"/>
              </a:xfrm>
              <a:custGeom>
                <a:avLst/>
                <a:gdLst>
                  <a:gd name="connsiteX0" fmla="*/ 182775 w 182775"/>
                  <a:gd name="connsiteY0" fmla="*/ 0 h 235527"/>
                  <a:gd name="connsiteX1" fmla="*/ 113502 w 182775"/>
                  <a:gd name="connsiteY1" fmla="*/ 13855 h 235527"/>
                  <a:gd name="connsiteX2" fmla="*/ 30375 w 182775"/>
                  <a:gd name="connsiteY2" fmla="*/ 69273 h 235527"/>
                  <a:gd name="connsiteX3" fmla="*/ 2666 w 182775"/>
                  <a:gd name="connsiteY3" fmla="*/ 138546 h 235527"/>
                  <a:gd name="connsiteX4" fmla="*/ 2666 w 182775"/>
                  <a:gd name="connsiteY4" fmla="*/ 235527 h 2355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775" h="235527">
                    <a:moveTo>
                      <a:pt x="182775" y="0"/>
                    </a:moveTo>
                    <a:cubicBezTo>
                      <a:pt x="160838" y="1154"/>
                      <a:pt x="138902" y="2309"/>
                      <a:pt x="113502" y="13855"/>
                    </a:cubicBezTo>
                    <a:cubicBezTo>
                      <a:pt x="88102" y="25401"/>
                      <a:pt x="48848" y="48491"/>
                      <a:pt x="30375" y="69273"/>
                    </a:cubicBezTo>
                    <a:cubicBezTo>
                      <a:pt x="11902" y="90055"/>
                      <a:pt x="7284" y="110837"/>
                      <a:pt x="2666" y="138546"/>
                    </a:cubicBezTo>
                    <a:cubicBezTo>
                      <a:pt x="-1952" y="166255"/>
                      <a:pt x="357" y="200891"/>
                      <a:pt x="2666" y="235527"/>
                    </a:cubicBezTo>
                  </a:path>
                </a:pathLst>
              </a:custGeom>
              <a:noFill/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 42"/>
              <p:cNvSpPr/>
              <p:nvPr/>
            </p:nvSpPr>
            <p:spPr>
              <a:xfrm>
                <a:off x="5140781" y="3084076"/>
                <a:ext cx="45719" cy="45719"/>
              </a:xfrm>
              <a:prstGeom prst="ellipse">
                <a:avLst/>
              </a:prstGeom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8" name="Obdélník 37"/>
            <p:cNvSpPr/>
            <p:nvPr/>
          </p:nvSpPr>
          <p:spPr>
            <a:xfrm>
              <a:off x="4621233" y="2625881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⑤</a:t>
              </a:r>
              <a:endParaRPr lang="cs-CZ" b="1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860032" y="4790244"/>
            <a:ext cx="1368152" cy="1575792"/>
            <a:chOff x="6876256" y="2039144"/>
            <a:chExt cx="1368152" cy="1575792"/>
          </a:xfrm>
        </p:grpSpPr>
        <p:grpSp>
          <p:nvGrpSpPr>
            <p:cNvPr id="45" name="Skupina 44"/>
            <p:cNvGrpSpPr/>
            <p:nvPr/>
          </p:nvGrpSpPr>
          <p:grpSpPr>
            <a:xfrm>
              <a:off x="6876256" y="2039144"/>
              <a:ext cx="1368152" cy="1575792"/>
              <a:chOff x="6876256" y="2039144"/>
              <a:chExt cx="1368152" cy="1575792"/>
            </a:xfrm>
          </p:grpSpPr>
          <p:sp>
            <p:nvSpPr>
              <p:cNvPr id="47" name="Rovnoramenný trojúhelník 46"/>
              <p:cNvSpPr/>
              <p:nvPr/>
            </p:nvSpPr>
            <p:spPr>
              <a:xfrm rot="19859448">
                <a:off x="6876256" y="2039144"/>
                <a:ext cx="1368152" cy="1389856"/>
              </a:xfrm>
              <a:prstGeom prst="triangle">
                <a:avLst>
                  <a:gd name="adj" fmla="val 77341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7128284" y="272494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879432" y="209237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7837512" y="324560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</p:grpSp>
        <p:sp>
          <p:nvSpPr>
            <p:cNvPr id="46" name="Obdélník 45"/>
            <p:cNvSpPr/>
            <p:nvPr/>
          </p:nvSpPr>
          <p:spPr>
            <a:xfrm>
              <a:off x="7519564" y="2683747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⑥</a:t>
              </a:r>
              <a:endParaRPr lang="cs-CZ" b="1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835254" y="3819526"/>
            <a:ext cx="756419" cy="1751444"/>
            <a:chOff x="927215" y="1602867"/>
            <a:chExt cx="756419" cy="1751444"/>
          </a:xfrm>
        </p:grpSpPr>
        <p:grpSp>
          <p:nvGrpSpPr>
            <p:cNvPr id="52" name="Skupina 51"/>
            <p:cNvGrpSpPr/>
            <p:nvPr/>
          </p:nvGrpSpPr>
          <p:grpSpPr>
            <a:xfrm>
              <a:off x="927215" y="1602867"/>
              <a:ext cx="756419" cy="1751444"/>
              <a:chOff x="927215" y="1602867"/>
              <a:chExt cx="756419" cy="175144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17532536">
                <a:off x="285988" y="2244094"/>
                <a:ext cx="1751444" cy="468990"/>
              </a:xfrm>
              <a:prstGeom prst="triangle">
                <a:avLst/>
              </a:prstGeom>
            </p:spPr>
            <p:style>
              <a:lnRef idx="2">
                <a:schemeClr val="accent6">
                  <a:shade val="50000"/>
                </a:schemeClr>
              </a:lnRef>
              <a:fillRef idx="1">
                <a:schemeClr val="accent6"/>
              </a:fillRef>
              <a:effectRef idx="0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1323594" y="188523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  <p:sp>
            <p:nvSpPr>
              <p:cNvPr id="56" name="TextovéPole 55"/>
              <p:cNvSpPr txBox="1"/>
              <p:nvPr/>
            </p:nvSpPr>
            <p:spPr>
              <a:xfrm>
                <a:off x="981690" y="270919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Cambria Math"/>
                    <a:ea typeface="Cambria Math"/>
                  </a:rPr>
                  <a:t>𝛼</a:t>
                </a:r>
                <a:endParaRPr lang="cs-CZ" dirty="0"/>
              </a:p>
            </p:txBody>
          </p:sp>
        </p:grpSp>
        <p:sp>
          <p:nvSpPr>
            <p:cNvPr id="53" name="Obdélník 52"/>
            <p:cNvSpPr/>
            <p:nvPr/>
          </p:nvSpPr>
          <p:spPr>
            <a:xfrm>
              <a:off x="930717" y="2277042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latin typeface="Cambria Math"/>
                  <a:ea typeface="Cambria Math"/>
                </a:rPr>
                <a:t>⑦</a:t>
              </a:r>
              <a:endParaRPr lang="cs-CZ" b="1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7449112" y="4999261"/>
            <a:ext cx="1343000" cy="1169885"/>
            <a:chOff x="1812814" y="1808998"/>
            <a:chExt cx="1343000" cy="1169885"/>
          </a:xfrm>
        </p:grpSpPr>
        <p:grpSp>
          <p:nvGrpSpPr>
            <p:cNvPr id="58" name="Skupina 57"/>
            <p:cNvGrpSpPr/>
            <p:nvPr/>
          </p:nvGrpSpPr>
          <p:grpSpPr>
            <a:xfrm>
              <a:off x="1812814" y="1808998"/>
              <a:ext cx="1343000" cy="1169885"/>
              <a:chOff x="1812814" y="1808998"/>
              <a:chExt cx="1343000" cy="1169885"/>
            </a:xfrm>
          </p:grpSpPr>
          <p:sp>
            <p:nvSpPr>
              <p:cNvPr id="60" name="Rovnoramenný trojúhelník 59"/>
              <p:cNvSpPr/>
              <p:nvPr/>
            </p:nvSpPr>
            <p:spPr>
              <a:xfrm>
                <a:off x="1812814" y="1808998"/>
                <a:ext cx="1343000" cy="1157759"/>
              </a:xfrm>
              <a:prstGeom prst="triangl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TextovéPole 60"/>
              <p:cNvSpPr txBox="1"/>
              <p:nvPr/>
            </p:nvSpPr>
            <p:spPr>
              <a:xfrm>
                <a:off x="1889839" y="260955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2" name="TextovéPole 61"/>
              <p:cNvSpPr txBox="1"/>
              <p:nvPr/>
            </p:nvSpPr>
            <p:spPr>
              <a:xfrm>
                <a:off x="2339752" y="190771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63" name="TextovéPole 62"/>
              <p:cNvSpPr txBox="1"/>
              <p:nvPr/>
            </p:nvSpPr>
            <p:spPr>
              <a:xfrm>
                <a:off x="2699792" y="2609551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  <a:latin typeface="Cambria Math"/>
                    <a:ea typeface="Cambria Math"/>
                  </a:rPr>
                  <a:t>𝛼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59" name="Obdélník 58"/>
            <p:cNvSpPr/>
            <p:nvPr/>
          </p:nvSpPr>
          <p:spPr>
            <a:xfrm>
              <a:off x="2237806" y="2335154"/>
              <a:ext cx="4619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  <a:latin typeface="Cambria Math"/>
                  <a:ea typeface="Cambria Math"/>
                </a:rPr>
                <a:t>⑧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64" name="Obdélník 63"/>
          <p:cNvSpPr/>
          <p:nvPr/>
        </p:nvSpPr>
        <p:spPr>
          <a:xfrm>
            <a:off x="5719342" y="2314511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①</a:t>
            </a:r>
            <a:endParaRPr lang="cs-CZ" b="1" dirty="0"/>
          </a:p>
        </p:txBody>
      </p:sp>
      <p:sp>
        <p:nvSpPr>
          <p:cNvPr id="65" name="Obdélník 64"/>
          <p:cNvSpPr/>
          <p:nvPr/>
        </p:nvSpPr>
        <p:spPr>
          <a:xfrm>
            <a:off x="4131244" y="3061285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②</a:t>
            </a:r>
            <a:endParaRPr lang="cs-CZ" b="1" dirty="0"/>
          </a:p>
        </p:txBody>
      </p:sp>
      <p:sp>
        <p:nvSpPr>
          <p:cNvPr id="66" name="Obdélník 65"/>
          <p:cNvSpPr/>
          <p:nvPr/>
        </p:nvSpPr>
        <p:spPr>
          <a:xfrm>
            <a:off x="7319319" y="2333046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Cambria Math"/>
                <a:ea typeface="Cambria Math"/>
              </a:rPr>
              <a:t>③</a:t>
            </a:r>
            <a:endParaRPr lang="cs-CZ" b="1" dirty="0"/>
          </a:p>
        </p:txBody>
      </p:sp>
      <p:sp>
        <p:nvSpPr>
          <p:cNvPr id="67" name="Obdélník 66"/>
          <p:cNvSpPr/>
          <p:nvPr/>
        </p:nvSpPr>
        <p:spPr>
          <a:xfrm>
            <a:off x="4154533" y="2683843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④</a:t>
            </a:r>
            <a:endParaRPr lang="cs-CZ" b="1" dirty="0"/>
          </a:p>
        </p:txBody>
      </p:sp>
      <p:sp>
        <p:nvSpPr>
          <p:cNvPr id="68" name="Obdélník 67"/>
          <p:cNvSpPr/>
          <p:nvPr/>
        </p:nvSpPr>
        <p:spPr>
          <a:xfrm>
            <a:off x="5707688" y="2684141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⑤</a:t>
            </a:r>
            <a:endParaRPr lang="cs-CZ" b="1" dirty="0"/>
          </a:p>
        </p:txBody>
      </p:sp>
      <p:sp>
        <p:nvSpPr>
          <p:cNvPr id="69" name="Obdélník 68"/>
          <p:cNvSpPr/>
          <p:nvPr/>
        </p:nvSpPr>
        <p:spPr>
          <a:xfrm>
            <a:off x="4144449" y="2314511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atin typeface="Cambria Math"/>
                <a:ea typeface="Cambria Math"/>
              </a:rPr>
              <a:t>⑥</a:t>
            </a:r>
            <a:endParaRPr lang="cs-CZ" b="1" dirty="0"/>
          </a:p>
        </p:txBody>
      </p:sp>
      <p:sp>
        <p:nvSpPr>
          <p:cNvPr id="70" name="Obdélník 69"/>
          <p:cNvSpPr/>
          <p:nvPr/>
        </p:nvSpPr>
        <p:spPr>
          <a:xfrm>
            <a:off x="5707688" y="3057412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⑦</a:t>
            </a:r>
            <a:endParaRPr lang="cs-CZ" b="1" dirty="0"/>
          </a:p>
        </p:txBody>
      </p:sp>
      <p:sp>
        <p:nvSpPr>
          <p:cNvPr id="71" name="Obdélník 70"/>
          <p:cNvSpPr/>
          <p:nvPr/>
        </p:nvSpPr>
        <p:spPr>
          <a:xfrm>
            <a:off x="7832377" y="2333046"/>
            <a:ext cx="4619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Cambria Math"/>
                <a:ea typeface="Cambria Math"/>
              </a:rPr>
              <a:t>⑧</a:t>
            </a:r>
            <a:endParaRPr lang="cs-CZ" b="1" dirty="0"/>
          </a:p>
        </p:txBody>
      </p:sp>
      <p:pic>
        <p:nvPicPr>
          <p:cNvPr id="2050" name="Picture 2" descr="C:\Users\ZS SLOVAN\AppData\Local\Microsoft\Windows\Temporary Internet Files\Content.IE5\532LQ6TG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377" y="3529077"/>
            <a:ext cx="1166347" cy="13121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83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ln>
            <a:noFill/>
          </a:ln>
          <a:effectLst>
            <a:glow rad="1397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5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451</Words>
  <Application>Microsoft Office PowerPoint</Application>
  <PresentationFormat>Předvádění na obrazovce (4:3)</PresentationFormat>
  <Paragraphs>165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PILOTÁŽ  (doporučení – upozornění – zpětná vazba)</vt:lpstr>
      <vt:lpstr>TROJÚHELNÍK</vt:lpstr>
      <vt:lpstr>TROJÚHELNÍK</vt:lpstr>
      <vt:lpstr>PRAVOÚHLÝ TROJÚHELNÍK</vt:lpstr>
      <vt:lpstr>Pracovní list: ZAŘAZENÍ TROJÚHELNÍKŮ                                                                                                                             tisk pro žáka nebo IA tabule</vt:lpstr>
      <vt:lpstr>Pracovní list: ZAŘAZENÍ TROJÚHELNÍKŮ - řešení                                                                                                                                              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27</cp:revision>
  <dcterms:created xsi:type="dcterms:W3CDTF">2013-02-22T15:33:07Z</dcterms:created>
  <dcterms:modified xsi:type="dcterms:W3CDTF">2013-04-09T18:24:04Z</dcterms:modified>
</cp:coreProperties>
</file>