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5" r:id="rId3"/>
    <p:sldId id="266" r:id="rId4"/>
    <p:sldId id="262" r:id="rId5"/>
    <p:sldId id="259" r:id="rId6"/>
    <p:sldId id="260" r:id="rId7"/>
    <p:sldId id="261" r:id="rId8"/>
    <p:sldId id="263" r:id="rId9"/>
    <p:sldId id="26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  <a:srgbClr val="66CCFF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622AD-6D33-4EF9-9BC8-8098092D311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920E6-FAF2-4A09-9433-6017D56E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619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622AD-6D33-4EF9-9BC8-8098092D311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920E6-FAF2-4A09-9433-6017D56E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69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622AD-6D33-4EF9-9BC8-8098092D311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920E6-FAF2-4A09-9433-6017D56E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442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622AD-6D33-4EF9-9BC8-8098092D311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920E6-FAF2-4A09-9433-6017D56E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283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622AD-6D33-4EF9-9BC8-8098092D311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920E6-FAF2-4A09-9433-6017D56E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715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622AD-6D33-4EF9-9BC8-8098092D311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920E6-FAF2-4A09-9433-6017D56E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742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622AD-6D33-4EF9-9BC8-8098092D311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920E6-FAF2-4A09-9433-6017D56E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641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622AD-6D33-4EF9-9BC8-8098092D311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920E6-FAF2-4A09-9433-6017D56E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352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622AD-6D33-4EF9-9BC8-8098092D311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920E6-FAF2-4A09-9433-6017D56E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330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622AD-6D33-4EF9-9BC8-8098092D311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920E6-FAF2-4A09-9433-6017D56E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494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622AD-6D33-4EF9-9BC8-8098092D311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920E6-FAF2-4A09-9433-6017D56E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122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2622AD-6D33-4EF9-9BC8-8098092D311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3920E6-FAF2-4A09-9433-6017D56E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848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rgbClr val="66CCFF">
                  <a:tint val="66000"/>
                  <a:satMod val="160000"/>
                </a:srgbClr>
              </a:gs>
              <a:gs pos="50000">
                <a:srgbClr val="66CCFF">
                  <a:tint val="44500"/>
                  <a:satMod val="160000"/>
                </a:srgbClr>
              </a:gs>
              <a:gs pos="100000">
                <a:srgbClr val="66CC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VÝŠKY TROJÚHELNÍKU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10. 10.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VY_32_INOVACE_47_SH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00B0F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361459"/>
          </a:xfrm>
          <a:ln w="28575">
            <a:solidFill>
              <a:srgbClr val="00FFFF"/>
            </a:solidFill>
          </a:ln>
        </p:spPr>
        <p:txBody>
          <a:bodyPr>
            <a:normAutofit fontScale="850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VÝŠKY TROJÚHELNÍKU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Zvládnout sestrojení výšky v trojúhelníku a rozlišit způsoby sestrojení v různých typech trojúhelníků. 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úkol - PRŮSEČÍK VÝŠEK V RR</a:t>
            </a:r>
            <a:r>
              <a:rPr lang="cs-CZ" dirty="0" smtClean="0">
                <a:latin typeface="Cambria Math"/>
                <a:ea typeface="Cambria Math"/>
              </a:rPr>
              <a:t> </a:t>
            </a:r>
            <a:r>
              <a:rPr lang="cs-CZ" dirty="0" smtClean="0">
                <a:ln>
                  <a:solidFill>
                    <a:schemeClr val="accent6"/>
                  </a:solidFill>
                </a:ln>
                <a:latin typeface="Cambria Math"/>
                <a:ea typeface="Cambria Math"/>
              </a:rPr>
              <a:t>△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dirty="0">
              <a:latin typeface="Cambria Math"/>
              <a:ea typeface="Cambria Math"/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</a:t>
            </a:r>
            <a:r>
              <a:rPr lang="cs-CZ" dirty="0" smtClean="0"/>
              <a:t> </a:t>
            </a:r>
            <a:r>
              <a:rPr lang="cs-CZ" b="1" dirty="0" smtClean="0"/>
              <a:t>trojúhelník, výška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/>
              <a:t>pracovní úkol s </a:t>
            </a:r>
            <a:r>
              <a:rPr lang="cs-CZ" smtClean="0"/>
              <a:t>řešením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2327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00B0F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b="1" dirty="0" smtClean="0"/>
              <a:t>PILOTÁŽ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608512"/>
          </a:xfrm>
          <a:ln w="28575">
            <a:solidFill>
              <a:srgbClr val="00FFFF"/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snímek </a:t>
            </a:r>
            <a:r>
              <a:rPr lang="cs-CZ" dirty="0" smtClean="0"/>
              <a:t>5, 6, 7.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47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00B0F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 smtClean="0"/>
              <a:t>VÝŠKA TROJÚHELNÍKU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7"/>
            <a:ext cx="4038600" cy="2887981"/>
          </a:xfrm>
        </p:spPr>
        <p:txBody>
          <a:bodyPr/>
          <a:lstStyle/>
          <a:p>
            <a:r>
              <a:rPr lang="cs-CZ" dirty="0" smtClean="0"/>
              <a:t>Výška </a:t>
            </a:r>
            <a:r>
              <a:rPr lang="cs-CZ" dirty="0">
                <a:latin typeface="Cambria Math"/>
                <a:ea typeface="Cambria Math"/>
              </a:rPr>
              <a:t>△</a:t>
            </a:r>
            <a:r>
              <a:rPr lang="cs-CZ" dirty="0" smtClean="0"/>
              <a:t> je </a:t>
            </a:r>
            <a:r>
              <a:rPr lang="cs-CZ" b="1" dirty="0" smtClean="0">
                <a:solidFill>
                  <a:srgbClr val="FF0000"/>
                </a:solidFill>
              </a:rPr>
              <a:t>kolmice</a:t>
            </a:r>
            <a:r>
              <a:rPr lang="cs-CZ" dirty="0" smtClean="0"/>
              <a:t> spuštěná z vrcholu k protější straně.</a:t>
            </a:r>
          </a:p>
          <a:p>
            <a:r>
              <a:rPr lang="cs-CZ" dirty="0"/>
              <a:t>Výška </a:t>
            </a:r>
            <a:r>
              <a:rPr lang="cs-CZ" dirty="0">
                <a:latin typeface="Cambria Math"/>
                <a:ea typeface="Cambria Math"/>
              </a:rPr>
              <a:t>△</a:t>
            </a:r>
            <a:r>
              <a:rPr lang="cs-CZ" dirty="0"/>
              <a:t> je </a:t>
            </a:r>
            <a:r>
              <a:rPr lang="cs-CZ" b="1" dirty="0">
                <a:solidFill>
                  <a:srgbClr val="FF0000"/>
                </a:solidFill>
              </a:rPr>
              <a:t>vzdálenost</a:t>
            </a:r>
            <a:r>
              <a:rPr lang="cs-CZ" dirty="0"/>
              <a:t> vrcholu od protější strany.</a:t>
            </a:r>
          </a:p>
          <a:p>
            <a:pPr marL="0" indent="0">
              <a:buNone/>
            </a:pPr>
            <a:endParaRPr lang="cs-CZ" baseline="-25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13273" y="1412776"/>
            <a:ext cx="4273527" cy="4713387"/>
          </a:xfrm>
        </p:spPr>
        <p:txBody>
          <a:bodyPr/>
          <a:lstStyle/>
          <a:p>
            <a:r>
              <a:rPr lang="cs-CZ" dirty="0" smtClean="0"/>
              <a:t>výška     ... </a:t>
            </a:r>
            <a:r>
              <a:rPr lang="cs-CZ" dirty="0" smtClean="0">
                <a:latin typeface="Cambria Math"/>
                <a:ea typeface="Cambria Math"/>
              </a:rPr>
              <a:t>𝓋</a:t>
            </a:r>
            <a:r>
              <a:rPr lang="cs-CZ" baseline="-25000" dirty="0" smtClean="0">
                <a:latin typeface="Cambria Math"/>
                <a:ea typeface="Cambria Math"/>
              </a:rPr>
              <a:t>𝒶</a:t>
            </a:r>
            <a:endParaRPr lang="cs-CZ" dirty="0" smtClean="0"/>
          </a:p>
          <a:p>
            <a:r>
              <a:rPr lang="cs-CZ" dirty="0" smtClean="0"/>
              <a:t>pata kolmice      </a:t>
            </a:r>
            <a:r>
              <a:rPr lang="cs-CZ" dirty="0"/>
              <a:t>... </a:t>
            </a:r>
            <a:r>
              <a:rPr lang="cs-CZ" dirty="0" smtClean="0"/>
              <a:t>A</a:t>
            </a:r>
            <a:r>
              <a:rPr lang="cs-CZ" baseline="-25000" dirty="0" smtClean="0"/>
              <a:t>0</a:t>
            </a:r>
          </a:p>
          <a:p>
            <a:r>
              <a:rPr lang="cs-CZ" dirty="0" smtClean="0"/>
              <a:t>průsečík všech výšek ... V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baseline="-25000" dirty="0"/>
          </a:p>
          <a:p>
            <a:pPr marL="0" indent="0">
              <a:buNone/>
            </a:pPr>
            <a:endParaRPr lang="cs-CZ" baseline="-25000" dirty="0" smtClean="0"/>
          </a:p>
          <a:p>
            <a:pPr marL="0" indent="0">
              <a:buNone/>
            </a:pPr>
            <a:endParaRPr lang="cs-CZ" baseline="-25000" dirty="0"/>
          </a:p>
        </p:txBody>
      </p:sp>
      <p:sp>
        <p:nvSpPr>
          <p:cNvPr id="13" name="Ovál 12"/>
          <p:cNvSpPr/>
          <p:nvPr/>
        </p:nvSpPr>
        <p:spPr>
          <a:xfrm>
            <a:off x="6788015" y="2132856"/>
            <a:ext cx="180020" cy="1800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5796136" y="1412776"/>
            <a:ext cx="0" cy="46307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027298" y="5150093"/>
            <a:ext cx="420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 Math"/>
                <a:ea typeface="Cambria Math"/>
              </a:rPr>
              <a:t>𝒶</a:t>
            </a:r>
            <a:endParaRPr lang="cs-CZ" baseline="-25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591449"/>
            <a:ext cx="3456384" cy="1815882"/>
          </a:xfrm>
          <a:prstGeom prst="rect">
            <a:avLst/>
          </a:prstGeom>
          <a:solidFill>
            <a:srgbClr val="00FFCC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 prst="artDeco"/>
          </a:sp3d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PLATÍ: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Cambria Math"/>
                <a:ea typeface="Cambria Math"/>
              </a:rPr>
              <a:t>𝓋</a:t>
            </a:r>
            <a:r>
              <a:rPr lang="cs-CZ" sz="2800" baseline="-25000" dirty="0" smtClean="0">
                <a:latin typeface="Cambria Math"/>
                <a:ea typeface="Cambria Math"/>
              </a:rPr>
              <a:t>𝒶 </a:t>
            </a:r>
            <a:r>
              <a:rPr lang="cs-CZ" sz="2800" dirty="0" smtClean="0">
                <a:latin typeface="Cambria Math"/>
                <a:ea typeface="Cambria Math"/>
              </a:rPr>
              <a:t> ⟘ 𝒶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Cambria Math"/>
                <a:ea typeface="Cambria Math"/>
              </a:rPr>
              <a:t>𝓋</a:t>
            </a:r>
            <a:r>
              <a:rPr lang="cs-CZ" sz="2800" baseline="-25000" dirty="0" smtClean="0">
                <a:latin typeface="Cambria Math"/>
                <a:ea typeface="Cambria Math"/>
              </a:rPr>
              <a:t>𝒶</a:t>
            </a:r>
            <a:r>
              <a:rPr lang="cs-CZ" sz="2800" dirty="0" smtClean="0">
                <a:latin typeface="Cambria Math"/>
                <a:ea typeface="Cambria Math"/>
              </a:rPr>
              <a:t> = </a:t>
            </a:r>
            <a:r>
              <a:rPr lang="cs-CZ" sz="2800" b="1" dirty="0" smtClean="0">
                <a:latin typeface="Cambria Math"/>
                <a:ea typeface="Cambria Math"/>
              </a:rPr>
              <a:t>|</a:t>
            </a:r>
            <a:r>
              <a:rPr lang="cs-CZ" sz="2800" dirty="0" smtClean="0">
                <a:latin typeface="Cambria Math"/>
                <a:ea typeface="Cambria Math"/>
              </a:rPr>
              <a:t>A A</a:t>
            </a:r>
            <a:r>
              <a:rPr lang="cs-CZ" sz="2800" baseline="-25000" dirty="0" smtClean="0">
                <a:latin typeface="Cambria Math"/>
                <a:ea typeface="Cambria Math"/>
              </a:rPr>
              <a:t>0</a:t>
            </a:r>
            <a:r>
              <a:rPr lang="cs-CZ" sz="2800" b="1" dirty="0" smtClean="0">
                <a:latin typeface="Cambria Math"/>
                <a:ea typeface="Cambria Math"/>
              </a:rPr>
              <a:t>|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Cambria Math"/>
                <a:ea typeface="Cambria Math"/>
              </a:rPr>
              <a:t>𝓋</a:t>
            </a:r>
            <a:r>
              <a:rPr lang="cs-CZ" sz="2800" baseline="-25000" dirty="0" smtClean="0">
                <a:latin typeface="Cambria Math"/>
                <a:ea typeface="Cambria Math"/>
              </a:rPr>
              <a:t>𝒶 </a:t>
            </a:r>
            <a:r>
              <a:rPr lang="cs-CZ" sz="2800" dirty="0" smtClean="0">
                <a:latin typeface="Cambria Math"/>
                <a:ea typeface="Cambria Math"/>
              </a:rPr>
              <a:t>∩</a:t>
            </a:r>
            <a:r>
              <a:rPr lang="cs-CZ" sz="2800" baseline="-25000" dirty="0" smtClean="0">
                <a:latin typeface="Cambria Math"/>
                <a:ea typeface="Cambria Math"/>
              </a:rPr>
              <a:t>  </a:t>
            </a:r>
            <a:r>
              <a:rPr lang="cs-CZ" sz="2800" dirty="0" smtClean="0">
                <a:latin typeface="Cambria Math"/>
                <a:ea typeface="Cambria Math"/>
              </a:rPr>
              <a:t>𝓋</a:t>
            </a:r>
            <a:r>
              <a:rPr lang="cs-CZ" sz="2800" baseline="-25000" dirty="0" smtClean="0">
                <a:latin typeface="Cambria Math"/>
                <a:ea typeface="Cambria Math"/>
              </a:rPr>
              <a:t>𝒷 </a:t>
            </a:r>
            <a:r>
              <a:rPr lang="cs-CZ" sz="2800" dirty="0">
                <a:latin typeface="Cambria Math"/>
                <a:ea typeface="Cambria Math"/>
              </a:rPr>
              <a:t>∩</a:t>
            </a:r>
            <a:r>
              <a:rPr lang="cs-CZ" sz="2800" baseline="-25000" dirty="0" smtClean="0">
                <a:latin typeface="Cambria Math"/>
                <a:ea typeface="Cambria Math"/>
              </a:rPr>
              <a:t>  </a:t>
            </a:r>
            <a:r>
              <a:rPr lang="cs-CZ" sz="2800" dirty="0" smtClean="0">
                <a:latin typeface="Cambria Math"/>
                <a:ea typeface="Cambria Math"/>
              </a:rPr>
              <a:t>𝓋</a:t>
            </a:r>
            <a:r>
              <a:rPr lang="cs-CZ" sz="2800" baseline="-25000" dirty="0" smtClean="0">
                <a:latin typeface="Cambria Math"/>
                <a:ea typeface="Cambria Math"/>
              </a:rPr>
              <a:t>𝒸</a:t>
            </a:r>
            <a:r>
              <a:rPr lang="cs-CZ" sz="2800" dirty="0" smtClean="0">
                <a:latin typeface="Cambria Math"/>
                <a:ea typeface="Cambria Math"/>
              </a:rPr>
              <a:t> ∊ V</a:t>
            </a:r>
            <a:endParaRPr lang="cs-CZ" sz="2800" b="1" baseline="-25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4413273" y="3410030"/>
            <a:ext cx="4069549" cy="3061857"/>
            <a:chOff x="4427984" y="2637588"/>
            <a:chExt cx="4069549" cy="3061857"/>
          </a:xfrm>
        </p:grpSpPr>
        <p:grpSp>
          <p:nvGrpSpPr>
            <p:cNvPr id="16" name="Skupina 15"/>
            <p:cNvGrpSpPr/>
            <p:nvPr/>
          </p:nvGrpSpPr>
          <p:grpSpPr>
            <a:xfrm>
              <a:off x="4427984" y="2637588"/>
              <a:ext cx="4069549" cy="3061857"/>
              <a:chOff x="4427984" y="2637588"/>
              <a:chExt cx="4069549" cy="3061857"/>
            </a:xfrm>
          </p:grpSpPr>
          <p:grpSp>
            <p:nvGrpSpPr>
              <p:cNvPr id="24" name="Skupina 23"/>
              <p:cNvGrpSpPr/>
              <p:nvPr/>
            </p:nvGrpSpPr>
            <p:grpSpPr>
              <a:xfrm>
                <a:off x="5148064" y="2637588"/>
                <a:ext cx="2304256" cy="3061857"/>
                <a:chOff x="5148064" y="2637588"/>
                <a:chExt cx="2304256" cy="3061857"/>
              </a:xfrm>
            </p:grpSpPr>
            <p:grpSp>
              <p:nvGrpSpPr>
                <p:cNvPr id="22" name="Skupina 21"/>
                <p:cNvGrpSpPr/>
                <p:nvPr/>
              </p:nvGrpSpPr>
              <p:grpSpPr>
                <a:xfrm>
                  <a:off x="5148064" y="2985801"/>
                  <a:ext cx="2304256" cy="2713644"/>
                  <a:chOff x="5148064" y="2985801"/>
                  <a:chExt cx="2304256" cy="2713644"/>
                </a:xfrm>
              </p:grpSpPr>
              <p:grpSp>
                <p:nvGrpSpPr>
                  <p:cNvPr id="19" name="Skupina 18"/>
                  <p:cNvGrpSpPr/>
                  <p:nvPr/>
                </p:nvGrpSpPr>
                <p:grpSpPr>
                  <a:xfrm>
                    <a:off x="5148064" y="2985801"/>
                    <a:ext cx="2304256" cy="2344312"/>
                    <a:chOff x="1835696" y="3849897"/>
                    <a:chExt cx="2304256" cy="2344312"/>
                  </a:xfrm>
                </p:grpSpPr>
                <p:sp>
                  <p:nvSpPr>
                    <p:cNvPr id="5" name="Rovnoramenný trojúhelník 4"/>
                    <p:cNvSpPr/>
                    <p:nvPr/>
                  </p:nvSpPr>
                  <p:spPr>
                    <a:xfrm>
                      <a:off x="1835696" y="3849897"/>
                      <a:ext cx="2304256" cy="2232248"/>
                    </a:xfrm>
                    <a:prstGeom prst="triangle">
                      <a:avLst>
                        <a:gd name="adj" fmla="val 79094"/>
                      </a:avLst>
                    </a:prstGeom>
                  </p:spPr>
                  <p:style>
                    <a:lnRef idx="2">
                      <a:schemeClr val="dk1"/>
                    </a:lnRef>
                    <a:fillRef idx="1">
                      <a:schemeClr val="lt1"/>
                    </a:fillRef>
                    <a:effectRef idx="0">
                      <a:schemeClr val="dk1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 baseline="-25000" dirty="0"/>
                    </a:p>
                    <a:p>
                      <a:pPr algn="ctr"/>
                      <a:endParaRPr lang="cs-CZ" dirty="0"/>
                    </a:p>
                  </p:txBody>
                </p:sp>
                <p:cxnSp>
                  <p:nvCxnSpPr>
                    <p:cNvPr id="7" name="Přímá spojnice 6"/>
                    <p:cNvCxnSpPr>
                      <a:stCxn id="5" idx="0"/>
                      <a:endCxn id="5" idx="3"/>
                    </p:cNvCxnSpPr>
                    <p:nvPr/>
                  </p:nvCxnSpPr>
                  <p:spPr>
                    <a:xfrm>
                      <a:off x="3658224" y="3849897"/>
                      <a:ext cx="0" cy="2232248"/>
                    </a:xfrm>
                    <a:prstGeom prst="line">
                      <a:avLst/>
                    </a:prstGeom>
                    <a:ln w="57150">
                      <a:solidFill>
                        <a:srgbClr val="FF000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8" name="Volný tvar 7"/>
                    <p:cNvSpPr/>
                    <p:nvPr/>
                  </p:nvSpPr>
                  <p:spPr>
                    <a:xfrm>
                      <a:off x="3420533" y="5805055"/>
                      <a:ext cx="209358" cy="277090"/>
                    </a:xfrm>
                    <a:custGeom>
                      <a:avLst/>
                      <a:gdLst>
                        <a:gd name="connsiteX0" fmla="*/ 209358 w 209358"/>
                        <a:gd name="connsiteY0" fmla="*/ 0 h 277090"/>
                        <a:gd name="connsiteX1" fmla="*/ 112376 w 209358"/>
                        <a:gd name="connsiteY1" fmla="*/ 41563 h 277090"/>
                        <a:gd name="connsiteX2" fmla="*/ 15394 w 209358"/>
                        <a:gd name="connsiteY2" fmla="*/ 152400 h 277090"/>
                        <a:gd name="connsiteX3" fmla="*/ 1540 w 209358"/>
                        <a:gd name="connsiteY3" fmla="*/ 277090 h 27709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209358" h="277090">
                          <a:moveTo>
                            <a:pt x="209358" y="0"/>
                          </a:moveTo>
                          <a:cubicBezTo>
                            <a:pt x="177030" y="8081"/>
                            <a:pt x="144703" y="16163"/>
                            <a:pt x="112376" y="41563"/>
                          </a:cubicBezTo>
                          <a:cubicBezTo>
                            <a:pt x="80049" y="66963"/>
                            <a:pt x="33867" y="113146"/>
                            <a:pt x="15394" y="152400"/>
                          </a:cubicBezTo>
                          <a:cubicBezTo>
                            <a:pt x="-3079" y="191654"/>
                            <a:pt x="-770" y="234372"/>
                            <a:pt x="1540" y="277090"/>
                          </a:cubicBezTo>
                        </a:path>
                      </a:pathLst>
                    </a:custGeom>
                  </p:spPr>
                  <p:style>
                    <a:lnRef idx="1">
                      <a:schemeClr val="dk1"/>
                    </a:lnRef>
                    <a:fillRef idx="0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tx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9" name="Ovál 8"/>
                    <p:cNvSpPr/>
                    <p:nvPr/>
                  </p:nvSpPr>
                  <p:spPr>
                    <a:xfrm>
                      <a:off x="3515696" y="5953348"/>
                      <a:ext cx="45719" cy="45719"/>
                    </a:xfrm>
                    <a:prstGeom prst="ellipse">
                      <a:avLst/>
                    </a:prstGeom>
                  </p:spPr>
                  <p:style>
                    <a:lnRef idx="2">
                      <a:schemeClr val="dk1"/>
                    </a:lnRef>
                    <a:fillRef idx="1">
                      <a:schemeClr val="lt1"/>
                    </a:fillRef>
                    <a:effectRef idx="0">
                      <a:schemeClr val="dk1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1" name="Ovál 10"/>
                    <p:cNvSpPr/>
                    <p:nvPr/>
                  </p:nvSpPr>
                  <p:spPr>
                    <a:xfrm>
                      <a:off x="3559138" y="6014189"/>
                      <a:ext cx="180020" cy="180020"/>
                    </a:xfrm>
                    <a:prstGeom prst="ellipse">
                      <a:avLst/>
                    </a:prstGeom>
                  </p:spPr>
                  <p:style>
                    <a:lnRef idx="0">
                      <a:schemeClr val="accent3"/>
                    </a:lnRef>
                    <a:fillRef idx="3">
                      <a:schemeClr val="accent3"/>
                    </a:fillRef>
                    <a:effectRef idx="3">
                      <a:schemeClr val="accent3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20" name="Obdélník 19"/>
                  <p:cNvSpPr/>
                  <p:nvPr/>
                </p:nvSpPr>
                <p:spPr>
                  <a:xfrm>
                    <a:off x="6517313" y="4116092"/>
                    <a:ext cx="455574" cy="369332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r>
                      <a:rPr lang="cs-CZ" dirty="0" smtClean="0">
                        <a:latin typeface="Cambria Math"/>
                        <a:ea typeface="Cambria Math"/>
                      </a:rPr>
                      <a:t>𝓋</a:t>
                    </a:r>
                    <a:r>
                      <a:rPr lang="cs-CZ" baseline="-25000" dirty="0" smtClean="0">
                        <a:latin typeface="Cambria Math"/>
                        <a:ea typeface="Cambria Math"/>
                      </a:rPr>
                      <a:t>𝒶</a:t>
                    </a:r>
                    <a:endParaRPr lang="cs-CZ" baseline="-25000" dirty="0"/>
                  </a:p>
                </p:txBody>
              </p:sp>
              <p:sp>
                <p:nvSpPr>
                  <p:cNvPr id="21" name="TextovéPole 20"/>
                  <p:cNvSpPr txBox="1"/>
                  <p:nvPr/>
                </p:nvSpPr>
                <p:spPr>
                  <a:xfrm>
                    <a:off x="6837580" y="5330113"/>
                    <a:ext cx="42075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/>
                      <a:t>A</a:t>
                    </a:r>
                    <a:r>
                      <a:rPr lang="cs-CZ" baseline="-25000" dirty="0" smtClean="0"/>
                      <a:t>0</a:t>
                    </a:r>
                    <a:endParaRPr lang="cs-CZ" baseline="-25000" dirty="0"/>
                  </a:p>
                </p:txBody>
              </p:sp>
            </p:grpSp>
            <p:sp>
              <p:nvSpPr>
                <p:cNvPr id="23" name="TextovéPole 22"/>
                <p:cNvSpPr txBox="1"/>
                <p:nvPr/>
              </p:nvSpPr>
              <p:spPr>
                <a:xfrm>
                  <a:off x="6762512" y="2637588"/>
                  <a:ext cx="42075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A</a:t>
                  </a:r>
                  <a:endParaRPr lang="cs-CZ" baseline="-25000" dirty="0"/>
                </a:p>
              </p:txBody>
            </p:sp>
          </p:grpSp>
          <p:cxnSp>
            <p:nvCxnSpPr>
              <p:cNvPr id="15" name="Přímá spojnice 14"/>
              <p:cNvCxnSpPr/>
              <p:nvPr/>
            </p:nvCxnSpPr>
            <p:spPr>
              <a:xfrm>
                <a:off x="4427984" y="5218049"/>
                <a:ext cx="3960440" cy="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4537093" y="3006920"/>
                <a:ext cx="3960440" cy="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>
                <a:off x="8028384" y="3019671"/>
                <a:ext cx="0" cy="2232248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>
                <a:off x="5652120" y="3007855"/>
                <a:ext cx="0" cy="2232248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8" name="Přímá spojnice 17"/>
            <p:cNvCxnSpPr/>
            <p:nvPr/>
          </p:nvCxnSpPr>
          <p:spPr>
            <a:xfrm flipH="1">
              <a:off x="4782375" y="2893332"/>
              <a:ext cx="144016" cy="2271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 flipH="1">
              <a:off x="4862767" y="2893332"/>
              <a:ext cx="144016" cy="2271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H="1">
              <a:off x="4537093" y="5123698"/>
              <a:ext cx="144016" cy="2271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H="1">
              <a:off x="4636632" y="5094448"/>
              <a:ext cx="144016" cy="2271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908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00B0F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r>
              <a:rPr lang="cs-CZ" sz="4000" b="1" dirty="0" smtClean="0"/>
              <a:t>VÝŠKY TROJÚHELNÍKU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/>
          <a:lstStyle/>
          <a:p>
            <a:r>
              <a:rPr lang="cs-CZ" b="1" dirty="0" smtClean="0">
                <a:latin typeface="Cambria Math"/>
                <a:ea typeface="Cambria Math"/>
              </a:rPr>
              <a:t>△ OSTROÚHLÝ  OBECNÝ</a:t>
            </a:r>
            <a:endParaRPr lang="cs-CZ" dirty="0" smtClean="0"/>
          </a:p>
          <a:p>
            <a:endParaRPr lang="cs-CZ" b="1" dirty="0" smtClean="0">
              <a:latin typeface="Cambria Math"/>
              <a:ea typeface="Cambria Math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95831" y="50849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Cambria Math"/>
                <a:ea typeface="Cambria Math"/>
              </a:rPr>
              <a:t>𝓿</a:t>
            </a:r>
            <a:r>
              <a:rPr lang="cs-CZ" sz="1400" b="1" dirty="0" smtClean="0">
                <a:solidFill>
                  <a:schemeClr val="accent3">
                    <a:lumMod val="75000"/>
                  </a:schemeClr>
                </a:solidFill>
                <a:latin typeface="Cambria Math"/>
                <a:ea typeface="Cambria Math"/>
              </a:rPr>
              <a:t>𝓪</a:t>
            </a:r>
            <a:endParaRPr lang="cs-CZ" sz="1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20072" y="365775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Cambria Math"/>
                <a:ea typeface="Cambria Math"/>
              </a:rPr>
              <a:t>𝓿</a:t>
            </a:r>
            <a:r>
              <a:rPr lang="cs-CZ" sz="1400" b="1" dirty="0" smtClean="0">
                <a:solidFill>
                  <a:schemeClr val="accent6">
                    <a:lumMod val="75000"/>
                  </a:schemeClr>
                </a:solidFill>
                <a:latin typeface="Cambria Math"/>
                <a:ea typeface="Cambria Math"/>
              </a:rPr>
              <a:t>𝓫</a:t>
            </a:r>
            <a:endParaRPr lang="cs-CZ" sz="1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88770" y="4147134"/>
            <a:ext cx="517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Cambria Math"/>
                <a:ea typeface="Cambria Math"/>
              </a:rPr>
              <a:t>𝓿</a:t>
            </a:r>
            <a:r>
              <a:rPr lang="cs-CZ" sz="1400" b="1" dirty="0" smtClean="0">
                <a:solidFill>
                  <a:srgbClr val="0070C0"/>
                </a:solidFill>
                <a:latin typeface="Cambria Math"/>
                <a:ea typeface="Cambria Math"/>
              </a:rPr>
              <a:t>𝓬</a:t>
            </a:r>
            <a:endParaRPr lang="cs-CZ" sz="1400" b="1" dirty="0">
              <a:solidFill>
                <a:srgbClr val="0070C0"/>
              </a:solidFill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1942906" y="1929035"/>
            <a:ext cx="5365398" cy="4389577"/>
            <a:chOff x="1942906" y="1929035"/>
            <a:chExt cx="5365398" cy="4389577"/>
          </a:xfrm>
        </p:grpSpPr>
        <p:sp>
          <p:nvSpPr>
            <p:cNvPr id="4" name="Rovnoramenný trojúhelník 3"/>
            <p:cNvSpPr/>
            <p:nvPr/>
          </p:nvSpPr>
          <p:spPr>
            <a:xfrm>
              <a:off x="2267744" y="2276872"/>
              <a:ext cx="4752528" cy="3672408"/>
            </a:xfrm>
            <a:prstGeom prst="triangle">
              <a:avLst>
                <a:gd name="adj" fmla="val 82504"/>
              </a:avLst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012160" y="1929035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942906" y="594928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020272" y="594928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706591" y="3789127"/>
              <a:ext cx="3136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511467" y="594928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023823" y="3657759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267744" y="4641273"/>
            <a:ext cx="5040560" cy="1308007"/>
            <a:chOff x="2267744" y="4641273"/>
            <a:chExt cx="5040560" cy="1308007"/>
          </a:xfrm>
        </p:grpSpPr>
        <p:grpSp>
          <p:nvGrpSpPr>
            <p:cNvPr id="25" name="Skupina 24"/>
            <p:cNvGrpSpPr/>
            <p:nvPr/>
          </p:nvGrpSpPr>
          <p:grpSpPr>
            <a:xfrm>
              <a:off x="2267744" y="4641273"/>
              <a:ext cx="4499698" cy="1308007"/>
              <a:chOff x="2267744" y="4641273"/>
              <a:chExt cx="4499698" cy="1308007"/>
            </a:xfrm>
          </p:grpSpPr>
          <p:cxnSp>
            <p:nvCxnSpPr>
              <p:cNvPr id="11" name="Přímá spojnice 10"/>
              <p:cNvCxnSpPr>
                <a:stCxn id="4" idx="2"/>
              </p:cNvCxnSpPr>
              <p:nvPr/>
            </p:nvCxnSpPr>
            <p:spPr>
              <a:xfrm flipV="1">
                <a:off x="2267744" y="4941168"/>
                <a:ext cx="4499698" cy="1008112"/>
              </a:xfrm>
              <a:prstGeom prst="line">
                <a:avLst/>
              </a:prstGeom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sp>
            <p:nvSpPr>
              <p:cNvPr id="20" name="Volný tvar 19"/>
              <p:cNvSpPr/>
              <p:nvPr/>
            </p:nvSpPr>
            <p:spPr>
              <a:xfrm>
                <a:off x="6567055" y="4641273"/>
                <a:ext cx="152400" cy="360218"/>
              </a:xfrm>
              <a:custGeom>
                <a:avLst/>
                <a:gdLst>
                  <a:gd name="connsiteX0" fmla="*/ 152400 w 152400"/>
                  <a:gd name="connsiteY0" fmla="*/ 0 h 360218"/>
                  <a:gd name="connsiteX1" fmla="*/ 83127 w 152400"/>
                  <a:gd name="connsiteY1" fmla="*/ 41563 h 360218"/>
                  <a:gd name="connsiteX2" fmla="*/ 13854 w 152400"/>
                  <a:gd name="connsiteY2" fmla="*/ 110836 h 360218"/>
                  <a:gd name="connsiteX3" fmla="*/ 0 w 152400"/>
                  <a:gd name="connsiteY3" fmla="*/ 207818 h 360218"/>
                  <a:gd name="connsiteX4" fmla="*/ 0 w 152400"/>
                  <a:gd name="connsiteY4" fmla="*/ 290945 h 360218"/>
                  <a:gd name="connsiteX5" fmla="*/ 13854 w 152400"/>
                  <a:gd name="connsiteY5" fmla="*/ 360218 h 3602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2400" h="360218">
                    <a:moveTo>
                      <a:pt x="152400" y="0"/>
                    </a:moveTo>
                    <a:cubicBezTo>
                      <a:pt x="129309" y="11545"/>
                      <a:pt x="106218" y="23090"/>
                      <a:pt x="83127" y="41563"/>
                    </a:cubicBezTo>
                    <a:cubicBezTo>
                      <a:pt x="60036" y="60036"/>
                      <a:pt x="27708" y="83127"/>
                      <a:pt x="13854" y="110836"/>
                    </a:cubicBezTo>
                    <a:cubicBezTo>
                      <a:pt x="0" y="138545"/>
                      <a:pt x="2309" y="177800"/>
                      <a:pt x="0" y="207818"/>
                    </a:cubicBezTo>
                    <a:cubicBezTo>
                      <a:pt x="-2309" y="237836"/>
                      <a:pt x="-2309" y="265545"/>
                      <a:pt x="0" y="290945"/>
                    </a:cubicBezTo>
                    <a:cubicBezTo>
                      <a:pt x="2309" y="316345"/>
                      <a:pt x="8081" y="338281"/>
                      <a:pt x="13854" y="360218"/>
                    </a:cubicBezTo>
                  </a:path>
                </a:pathLst>
              </a:cu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2" name="Ovál 21"/>
              <p:cNvSpPr/>
              <p:nvPr/>
            </p:nvSpPr>
            <p:spPr>
              <a:xfrm>
                <a:off x="6662297" y="4798522"/>
                <a:ext cx="45719" cy="45719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29" name="TextovéPole 28"/>
            <p:cNvSpPr txBox="1"/>
            <p:nvPr/>
          </p:nvSpPr>
          <p:spPr>
            <a:xfrm>
              <a:off x="6863431" y="4761148"/>
              <a:ext cx="44487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r>
                <a:rPr lang="cs-CZ" sz="1200" dirty="0" smtClean="0"/>
                <a:t>0</a:t>
              </a:r>
              <a:endParaRPr lang="cs-CZ" sz="12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363112" y="3198868"/>
            <a:ext cx="2657160" cy="2750412"/>
            <a:chOff x="4363112" y="3198868"/>
            <a:chExt cx="2657160" cy="2750412"/>
          </a:xfrm>
        </p:grpSpPr>
        <p:grpSp>
          <p:nvGrpSpPr>
            <p:cNvPr id="26" name="Skupina 25"/>
            <p:cNvGrpSpPr/>
            <p:nvPr/>
          </p:nvGrpSpPr>
          <p:grpSpPr>
            <a:xfrm>
              <a:off x="4788024" y="3394364"/>
              <a:ext cx="2232248" cy="2554916"/>
              <a:chOff x="4788024" y="3394364"/>
              <a:chExt cx="2232248" cy="2554916"/>
            </a:xfrm>
          </p:grpSpPr>
          <p:cxnSp>
            <p:nvCxnSpPr>
              <p:cNvPr id="14" name="Přímá spojnice 13"/>
              <p:cNvCxnSpPr>
                <a:stCxn id="4" idx="4"/>
              </p:cNvCxnSpPr>
              <p:nvPr/>
            </p:nvCxnSpPr>
            <p:spPr>
              <a:xfrm flipH="1" flipV="1">
                <a:off x="4788024" y="3573016"/>
                <a:ext cx="2232248" cy="2376264"/>
              </a:xfrm>
              <a:prstGeom prst="line">
                <a:avLst/>
              </a:prstGeom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  <p:sp>
            <p:nvSpPr>
              <p:cNvPr id="19" name="Volný tvar 18"/>
              <p:cNvSpPr/>
              <p:nvPr/>
            </p:nvSpPr>
            <p:spPr>
              <a:xfrm>
                <a:off x="4987636" y="3394364"/>
                <a:ext cx="103163" cy="387927"/>
              </a:xfrm>
              <a:custGeom>
                <a:avLst/>
                <a:gdLst>
                  <a:gd name="connsiteX0" fmla="*/ 0 w 103163"/>
                  <a:gd name="connsiteY0" fmla="*/ 0 h 387927"/>
                  <a:gd name="connsiteX1" fmla="*/ 83128 w 103163"/>
                  <a:gd name="connsiteY1" fmla="*/ 110836 h 387927"/>
                  <a:gd name="connsiteX2" fmla="*/ 96982 w 103163"/>
                  <a:gd name="connsiteY2" fmla="*/ 290945 h 387927"/>
                  <a:gd name="connsiteX3" fmla="*/ 0 w 103163"/>
                  <a:gd name="connsiteY3" fmla="*/ 387927 h 3879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3163" h="387927">
                    <a:moveTo>
                      <a:pt x="0" y="0"/>
                    </a:moveTo>
                    <a:cubicBezTo>
                      <a:pt x="33482" y="31172"/>
                      <a:pt x="66964" y="62345"/>
                      <a:pt x="83128" y="110836"/>
                    </a:cubicBezTo>
                    <a:cubicBezTo>
                      <a:pt x="99292" y="159327"/>
                      <a:pt x="110837" y="244763"/>
                      <a:pt x="96982" y="290945"/>
                    </a:cubicBezTo>
                    <a:cubicBezTo>
                      <a:pt x="83127" y="337127"/>
                      <a:pt x="41563" y="362527"/>
                      <a:pt x="0" y="387927"/>
                    </a:cubicBezTo>
                  </a:path>
                </a:pathLst>
              </a:cu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4964776" y="3581614"/>
                <a:ext cx="45719" cy="45719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0" name="TextovéPole 29"/>
            <p:cNvSpPr txBox="1"/>
            <p:nvPr/>
          </p:nvSpPr>
          <p:spPr>
            <a:xfrm>
              <a:off x="4363112" y="3198868"/>
              <a:ext cx="44487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r>
                <a:rPr lang="cs-CZ" sz="1200" dirty="0" smtClean="0"/>
                <a:t>0</a:t>
              </a:r>
              <a:endParaRPr lang="cs-CZ" sz="1200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5902036" y="2298367"/>
            <a:ext cx="545643" cy="4029284"/>
            <a:chOff x="5902036" y="2298367"/>
            <a:chExt cx="545643" cy="4029284"/>
          </a:xfrm>
        </p:grpSpPr>
        <p:grpSp>
          <p:nvGrpSpPr>
            <p:cNvPr id="27" name="Skupina 26"/>
            <p:cNvGrpSpPr/>
            <p:nvPr/>
          </p:nvGrpSpPr>
          <p:grpSpPr>
            <a:xfrm>
              <a:off x="5902036" y="2298367"/>
              <a:ext cx="286734" cy="3650913"/>
              <a:chOff x="5902036" y="2298367"/>
              <a:chExt cx="286734" cy="3650913"/>
            </a:xfrm>
          </p:grpSpPr>
          <p:cxnSp>
            <p:nvCxnSpPr>
              <p:cNvPr id="9" name="Přímá spojnice 8"/>
              <p:cNvCxnSpPr>
                <a:stCxn id="5" idx="2"/>
                <a:endCxn id="4" idx="3"/>
              </p:cNvCxnSpPr>
              <p:nvPr/>
            </p:nvCxnSpPr>
            <p:spPr>
              <a:xfrm>
                <a:off x="6156176" y="2298367"/>
                <a:ext cx="32594" cy="3650913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sp>
            <p:nvSpPr>
              <p:cNvPr id="21" name="Volný tvar 20"/>
              <p:cNvSpPr/>
              <p:nvPr/>
            </p:nvSpPr>
            <p:spPr>
              <a:xfrm>
                <a:off x="5902036" y="5624945"/>
                <a:ext cx="277091" cy="318655"/>
              </a:xfrm>
              <a:custGeom>
                <a:avLst/>
                <a:gdLst>
                  <a:gd name="connsiteX0" fmla="*/ 277091 w 277091"/>
                  <a:gd name="connsiteY0" fmla="*/ 0 h 318655"/>
                  <a:gd name="connsiteX1" fmla="*/ 180109 w 277091"/>
                  <a:gd name="connsiteY1" fmla="*/ 13855 h 318655"/>
                  <a:gd name="connsiteX2" fmla="*/ 55419 w 277091"/>
                  <a:gd name="connsiteY2" fmla="*/ 83128 h 318655"/>
                  <a:gd name="connsiteX3" fmla="*/ 13855 w 277091"/>
                  <a:gd name="connsiteY3" fmla="*/ 207819 h 318655"/>
                  <a:gd name="connsiteX4" fmla="*/ 13855 w 277091"/>
                  <a:gd name="connsiteY4" fmla="*/ 318655 h 318655"/>
                  <a:gd name="connsiteX5" fmla="*/ 13855 w 277091"/>
                  <a:gd name="connsiteY5" fmla="*/ 318655 h 318655"/>
                  <a:gd name="connsiteX6" fmla="*/ 0 w 277091"/>
                  <a:gd name="connsiteY6" fmla="*/ 304800 h 3186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77091" h="318655">
                    <a:moveTo>
                      <a:pt x="277091" y="0"/>
                    </a:moveTo>
                    <a:cubicBezTo>
                      <a:pt x="247072" y="0"/>
                      <a:pt x="217054" y="0"/>
                      <a:pt x="180109" y="13855"/>
                    </a:cubicBezTo>
                    <a:cubicBezTo>
                      <a:pt x="143164" y="27710"/>
                      <a:pt x="83128" y="50801"/>
                      <a:pt x="55419" y="83128"/>
                    </a:cubicBezTo>
                    <a:cubicBezTo>
                      <a:pt x="27710" y="115455"/>
                      <a:pt x="20782" y="168565"/>
                      <a:pt x="13855" y="207819"/>
                    </a:cubicBezTo>
                    <a:cubicBezTo>
                      <a:pt x="6928" y="247073"/>
                      <a:pt x="13855" y="318655"/>
                      <a:pt x="13855" y="318655"/>
                    </a:cubicBezTo>
                    <a:lnTo>
                      <a:pt x="13855" y="318655"/>
                    </a:lnTo>
                    <a:lnTo>
                      <a:pt x="0" y="304800"/>
                    </a:lnTo>
                  </a:path>
                </a:pathLst>
              </a:cu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3" name="Ovál 22"/>
              <p:cNvSpPr/>
              <p:nvPr/>
            </p:nvSpPr>
            <p:spPr>
              <a:xfrm>
                <a:off x="6040581" y="5784272"/>
                <a:ext cx="45719" cy="45719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1" name="TextovéPole 30"/>
            <p:cNvSpPr txBox="1"/>
            <p:nvPr/>
          </p:nvSpPr>
          <p:spPr>
            <a:xfrm>
              <a:off x="5950036" y="5958319"/>
              <a:ext cx="49764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</a:t>
              </a:r>
              <a:r>
                <a:rPr lang="cs-CZ" sz="1200" dirty="0" smtClean="0"/>
                <a:t>0</a:t>
              </a:r>
              <a:endParaRPr lang="cs-CZ" sz="1200" dirty="0"/>
            </a:p>
          </p:txBody>
        </p:sp>
      </p:grpSp>
      <p:pic>
        <p:nvPicPr>
          <p:cNvPr id="37" name="Picture 3" descr="C:\Users\ZS SLOVAN\AppData\Local\Microsoft\Windows\Temporary Internet Files\Content.IE5\0R7O1ENB\MC900411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86" y="1821047"/>
            <a:ext cx="1944216" cy="15624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5877690" y="5036421"/>
            <a:ext cx="360040" cy="393430"/>
            <a:chOff x="5889581" y="5051794"/>
            <a:chExt cx="360040" cy="393430"/>
          </a:xfrm>
        </p:grpSpPr>
        <p:sp>
          <p:nvSpPr>
            <p:cNvPr id="15" name="TextovéPole 14"/>
            <p:cNvSpPr txBox="1"/>
            <p:nvPr/>
          </p:nvSpPr>
          <p:spPr>
            <a:xfrm>
              <a:off x="5889581" y="507589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V</a:t>
              </a:r>
              <a:endParaRPr lang="cs-CZ" b="1" dirty="0"/>
            </a:p>
          </p:txBody>
        </p:sp>
        <p:sp>
          <p:nvSpPr>
            <p:cNvPr id="38" name="Ovál 37"/>
            <p:cNvSpPr/>
            <p:nvPr/>
          </p:nvSpPr>
          <p:spPr>
            <a:xfrm>
              <a:off x="6135090" y="5051794"/>
              <a:ext cx="88073" cy="97518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843800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00B0F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r>
              <a:rPr lang="cs-CZ" sz="4000" b="1" dirty="0"/>
              <a:t>VÝŠKY TROJÚHELNÍKU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2246"/>
            <a:ext cx="8229600" cy="4963918"/>
          </a:xfrm>
        </p:spPr>
        <p:txBody>
          <a:bodyPr/>
          <a:lstStyle/>
          <a:p>
            <a:r>
              <a:rPr lang="cs-CZ" b="1" dirty="0" smtClean="0">
                <a:latin typeface="Cambria Math"/>
                <a:ea typeface="Cambria Math"/>
              </a:rPr>
              <a:t>△ TUPOÚHLÝ OBECNÝ</a:t>
            </a:r>
            <a:endParaRPr lang="cs-CZ" dirty="0"/>
          </a:p>
        </p:txBody>
      </p:sp>
      <p:grpSp>
        <p:nvGrpSpPr>
          <p:cNvPr id="86" name="Skupina 85"/>
          <p:cNvGrpSpPr/>
          <p:nvPr/>
        </p:nvGrpSpPr>
        <p:grpSpPr>
          <a:xfrm>
            <a:off x="2105472" y="1162245"/>
            <a:ext cx="4311085" cy="3608184"/>
            <a:chOff x="2105472" y="1162245"/>
            <a:chExt cx="4311085" cy="3608184"/>
          </a:xfrm>
        </p:grpSpPr>
        <p:sp>
          <p:nvSpPr>
            <p:cNvPr id="4" name="Rovnoramenný trojúhelník 3"/>
            <p:cNvSpPr/>
            <p:nvPr/>
          </p:nvSpPr>
          <p:spPr>
            <a:xfrm>
              <a:off x="2375756" y="1487884"/>
              <a:ext cx="3636404" cy="2818703"/>
            </a:xfrm>
            <a:custGeom>
              <a:avLst/>
              <a:gdLst>
                <a:gd name="connsiteX0" fmla="*/ 0 w 4248472"/>
                <a:gd name="connsiteY0" fmla="*/ 3456384 h 3456384"/>
                <a:gd name="connsiteX1" fmla="*/ 4248472 w 4248472"/>
                <a:gd name="connsiteY1" fmla="*/ 0 h 3456384"/>
                <a:gd name="connsiteX2" fmla="*/ 4248472 w 4248472"/>
                <a:gd name="connsiteY2" fmla="*/ 3456384 h 3456384"/>
                <a:gd name="connsiteX3" fmla="*/ 0 w 4248472"/>
                <a:gd name="connsiteY3" fmla="*/ 3456384 h 3456384"/>
                <a:gd name="connsiteX0" fmla="*/ 0 w 4248472"/>
                <a:gd name="connsiteY0" fmla="*/ 3456384 h 3456384"/>
                <a:gd name="connsiteX1" fmla="*/ 4248472 w 4248472"/>
                <a:gd name="connsiteY1" fmla="*/ 0 h 3456384"/>
                <a:gd name="connsiteX2" fmla="*/ 2613636 w 4248472"/>
                <a:gd name="connsiteY2" fmla="*/ 3179293 h 3456384"/>
                <a:gd name="connsiteX3" fmla="*/ 0 w 4248472"/>
                <a:gd name="connsiteY3" fmla="*/ 3456384 h 3456384"/>
                <a:gd name="connsiteX0" fmla="*/ 0 w 4248472"/>
                <a:gd name="connsiteY0" fmla="*/ 3456384 h 3456384"/>
                <a:gd name="connsiteX1" fmla="*/ 4248472 w 4248472"/>
                <a:gd name="connsiteY1" fmla="*/ 0 h 3456384"/>
                <a:gd name="connsiteX2" fmla="*/ 2613636 w 4248472"/>
                <a:gd name="connsiteY2" fmla="*/ 3418017 h 3456384"/>
                <a:gd name="connsiteX3" fmla="*/ 0 w 4248472"/>
                <a:gd name="connsiteY3" fmla="*/ 3456384 h 3456384"/>
                <a:gd name="connsiteX0" fmla="*/ 0 w 4248472"/>
                <a:gd name="connsiteY0" fmla="*/ 3456384 h 3469173"/>
                <a:gd name="connsiteX1" fmla="*/ 4248472 w 4248472"/>
                <a:gd name="connsiteY1" fmla="*/ 0 h 3469173"/>
                <a:gd name="connsiteX2" fmla="*/ 2627491 w 4248472"/>
                <a:gd name="connsiteY2" fmla="*/ 3469173 h 3469173"/>
                <a:gd name="connsiteX3" fmla="*/ 0 w 4248472"/>
                <a:gd name="connsiteY3" fmla="*/ 3456384 h 3469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8472" h="3469173">
                  <a:moveTo>
                    <a:pt x="0" y="3456384"/>
                  </a:moveTo>
                  <a:lnTo>
                    <a:pt x="4248472" y="0"/>
                  </a:lnTo>
                  <a:lnTo>
                    <a:pt x="2627491" y="3469173"/>
                  </a:lnTo>
                  <a:lnTo>
                    <a:pt x="0" y="3456384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105472" y="4283088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470134" y="430876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B</a:t>
              </a:r>
              <a:endParaRPr lang="cs-CZ" sz="24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56517" y="1162245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C</a:t>
              </a:r>
              <a:endParaRPr lang="cs-CZ" sz="24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152767" y="3168222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858632" y="261585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302188" y="4283088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</p:grpSp>
      <p:cxnSp>
        <p:nvCxnSpPr>
          <p:cNvPr id="14" name="Přímá spojnice 13"/>
          <p:cNvCxnSpPr>
            <a:stCxn id="4" idx="2"/>
          </p:cNvCxnSpPr>
          <p:nvPr/>
        </p:nvCxnSpPr>
        <p:spPr>
          <a:xfrm flipH="1">
            <a:off x="3707904" y="4306587"/>
            <a:ext cx="916806" cy="2005833"/>
          </a:xfrm>
          <a:prstGeom prst="line">
            <a:avLst/>
          </a:prstGeom>
          <a:ln>
            <a:prstDash val="lg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4" idx="2"/>
          </p:cNvCxnSpPr>
          <p:nvPr/>
        </p:nvCxnSpPr>
        <p:spPr>
          <a:xfrm>
            <a:off x="4624710" y="4306587"/>
            <a:ext cx="3223654" cy="0"/>
          </a:xfrm>
          <a:prstGeom prst="line">
            <a:avLst/>
          </a:prstGeom>
          <a:ln>
            <a:prstDash val="lg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012160" y="4306587"/>
            <a:ext cx="0" cy="230205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4" idx="2"/>
            <a:endCxn id="4" idx="2"/>
          </p:cNvCxnSpPr>
          <p:nvPr/>
        </p:nvCxnSpPr>
        <p:spPr>
          <a:xfrm>
            <a:off x="4624710" y="4306587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>
            <a:stCxn id="4" idx="2"/>
          </p:cNvCxnSpPr>
          <p:nvPr/>
        </p:nvCxnSpPr>
        <p:spPr>
          <a:xfrm>
            <a:off x="4624710" y="4306587"/>
            <a:ext cx="1603474" cy="2159142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4193958" y="5195040"/>
            <a:ext cx="2355221" cy="1270689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94" name="Skupina 93"/>
          <p:cNvGrpSpPr/>
          <p:nvPr/>
        </p:nvGrpSpPr>
        <p:grpSpPr>
          <a:xfrm>
            <a:off x="2375756" y="4296196"/>
            <a:ext cx="2172287" cy="1387104"/>
            <a:chOff x="2375756" y="4296196"/>
            <a:chExt cx="2172287" cy="1387104"/>
          </a:xfrm>
        </p:grpSpPr>
        <p:cxnSp>
          <p:nvCxnSpPr>
            <p:cNvPr id="59" name="Přímá spojnice 58"/>
            <p:cNvCxnSpPr>
              <a:stCxn id="4" idx="0"/>
            </p:cNvCxnSpPr>
            <p:nvPr/>
          </p:nvCxnSpPr>
          <p:spPr>
            <a:xfrm>
              <a:off x="2375756" y="4296196"/>
              <a:ext cx="1833941" cy="898844"/>
            </a:xfrm>
            <a:prstGeom prst="line">
              <a:avLst/>
            </a:prstGeom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sp>
          <p:nvSpPr>
            <p:cNvPr id="77" name="TextovéPole 76"/>
            <p:cNvSpPr txBox="1"/>
            <p:nvPr/>
          </p:nvSpPr>
          <p:spPr>
            <a:xfrm>
              <a:off x="3063280" y="4802849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3">
                      <a:lumMod val="75000"/>
                    </a:schemeClr>
                  </a:solidFill>
                  <a:latin typeface="Cambria Math"/>
                  <a:ea typeface="Cambria Math"/>
                </a:rPr>
                <a:t>𝓿</a:t>
              </a:r>
              <a:r>
                <a:rPr lang="cs-CZ" sz="1400" b="1" dirty="0" smtClean="0">
                  <a:solidFill>
                    <a:schemeClr val="accent3">
                      <a:lumMod val="75000"/>
                    </a:schemeClr>
                  </a:solidFill>
                  <a:latin typeface="Cambria Math"/>
                  <a:ea typeface="Cambria Math"/>
                </a:rPr>
                <a:t>𝓪</a:t>
              </a:r>
              <a:endParaRPr lang="cs-CZ" sz="1400" dirty="0"/>
            </a:p>
          </p:txBody>
        </p:sp>
        <p:sp>
          <p:nvSpPr>
            <p:cNvPr id="82" name="Volný tvar 81"/>
            <p:cNvSpPr/>
            <p:nvPr/>
          </p:nvSpPr>
          <p:spPr>
            <a:xfrm>
              <a:off x="3992511" y="4921055"/>
              <a:ext cx="360219" cy="132919"/>
            </a:xfrm>
            <a:custGeom>
              <a:avLst/>
              <a:gdLst>
                <a:gd name="connsiteX0" fmla="*/ 0 w 360219"/>
                <a:gd name="connsiteY0" fmla="*/ 132919 h 132919"/>
                <a:gd name="connsiteX1" fmla="*/ 138546 w 360219"/>
                <a:gd name="connsiteY1" fmla="*/ 8229 h 132919"/>
                <a:gd name="connsiteX2" fmla="*/ 360219 w 360219"/>
                <a:gd name="connsiteY2" fmla="*/ 22083 h 132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0219" h="132919">
                  <a:moveTo>
                    <a:pt x="0" y="132919"/>
                  </a:moveTo>
                  <a:cubicBezTo>
                    <a:pt x="39255" y="79810"/>
                    <a:pt x="78510" y="26702"/>
                    <a:pt x="138546" y="8229"/>
                  </a:cubicBezTo>
                  <a:cubicBezTo>
                    <a:pt x="198583" y="-10244"/>
                    <a:pt x="279401" y="5919"/>
                    <a:pt x="360219" y="22083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5" name="Ovál 84"/>
            <p:cNvSpPr/>
            <p:nvPr/>
          </p:nvSpPr>
          <p:spPr>
            <a:xfrm>
              <a:off x="4155668" y="5031114"/>
              <a:ext cx="45719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4103170" y="5313968"/>
              <a:ext cx="44487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r>
                <a:rPr lang="cs-CZ" sz="1200" dirty="0" smtClean="0"/>
                <a:t>0</a:t>
              </a:r>
              <a:endParaRPr lang="cs-CZ" sz="1200" dirty="0"/>
            </a:p>
          </p:txBody>
        </p:sp>
      </p:grpSp>
      <p:grpSp>
        <p:nvGrpSpPr>
          <p:cNvPr id="97" name="Skupina 96"/>
          <p:cNvGrpSpPr/>
          <p:nvPr/>
        </p:nvGrpSpPr>
        <p:grpSpPr>
          <a:xfrm>
            <a:off x="3396327" y="2816031"/>
            <a:ext cx="1209414" cy="1471421"/>
            <a:chOff x="3396327" y="2816031"/>
            <a:chExt cx="1209414" cy="1471421"/>
          </a:xfrm>
        </p:grpSpPr>
        <p:sp>
          <p:nvSpPr>
            <p:cNvPr id="78" name="TextovéPole 77"/>
            <p:cNvSpPr txBox="1"/>
            <p:nvPr/>
          </p:nvSpPr>
          <p:spPr>
            <a:xfrm>
              <a:off x="4040262" y="3288427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6">
                      <a:lumMod val="75000"/>
                    </a:schemeClr>
                  </a:solidFill>
                  <a:latin typeface="Cambria Math"/>
                  <a:ea typeface="Cambria Math"/>
                </a:rPr>
                <a:t>𝓿</a:t>
              </a:r>
              <a:r>
                <a:rPr lang="cs-CZ" sz="1400" b="1" dirty="0" smtClean="0">
                  <a:solidFill>
                    <a:schemeClr val="accent6">
                      <a:lumMod val="75000"/>
                    </a:schemeClr>
                  </a:solidFill>
                  <a:latin typeface="Cambria Math"/>
                  <a:ea typeface="Cambria Math"/>
                </a:rPr>
                <a:t>𝓫</a:t>
              </a:r>
              <a:endParaRPr lang="cs-CZ" sz="14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grpSp>
          <p:nvGrpSpPr>
            <p:cNvPr id="95" name="Skupina 94"/>
            <p:cNvGrpSpPr/>
            <p:nvPr/>
          </p:nvGrpSpPr>
          <p:grpSpPr>
            <a:xfrm>
              <a:off x="3396327" y="2816031"/>
              <a:ext cx="1209414" cy="1471421"/>
              <a:chOff x="3396327" y="2816031"/>
              <a:chExt cx="1209414" cy="1471421"/>
            </a:xfrm>
          </p:grpSpPr>
          <p:cxnSp>
            <p:nvCxnSpPr>
              <p:cNvPr id="34" name="Přímá spojnice 33"/>
              <p:cNvCxnSpPr/>
              <p:nvPr/>
            </p:nvCxnSpPr>
            <p:spPr>
              <a:xfrm>
                <a:off x="3813653" y="3207881"/>
                <a:ext cx="792088" cy="1079571"/>
              </a:xfrm>
              <a:prstGeom prst="line">
                <a:avLst/>
              </a:prstGeom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  <p:sp>
            <p:nvSpPr>
              <p:cNvPr id="80" name="Volný tvar 79"/>
              <p:cNvSpPr/>
              <p:nvPr/>
            </p:nvSpPr>
            <p:spPr>
              <a:xfrm>
                <a:off x="3962400" y="3048000"/>
                <a:ext cx="100699" cy="351331"/>
              </a:xfrm>
              <a:custGeom>
                <a:avLst/>
                <a:gdLst>
                  <a:gd name="connsiteX0" fmla="*/ 13855 w 100699"/>
                  <a:gd name="connsiteY0" fmla="*/ 0 h 351331"/>
                  <a:gd name="connsiteX1" fmla="*/ 83127 w 100699"/>
                  <a:gd name="connsiteY1" fmla="*/ 96982 h 351331"/>
                  <a:gd name="connsiteX2" fmla="*/ 96982 w 100699"/>
                  <a:gd name="connsiteY2" fmla="*/ 193964 h 351331"/>
                  <a:gd name="connsiteX3" fmla="*/ 27709 w 100699"/>
                  <a:gd name="connsiteY3" fmla="*/ 332509 h 351331"/>
                  <a:gd name="connsiteX4" fmla="*/ 0 w 100699"/>
                  <a:gd name="connsiteY4" fmla="*/ 346364 h 3513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0699" h="351331">
                    <a:moveTo>
                      <a:pt x="13855" y="0"/>
                    </a:moveTo>
                    <a:cubicBezTo>
                      <a:pt x="41564" y="32327"/>
                      <a:pt x="69273" y="64655"/>
                      <a:pt x="83127" y="96982"/>
                    </a:cubicBezTo>
                    <a:cubicBezTo>
                      <a:pt x="96981" y="129309"/>
                      <a:pt x="106218" y="154709"/>
                      <a:pt x="96982" y="193964"/>
                    </a:cubicBezTo>
                    <a:cubicBezTo>
                      <a:pt x="87746" y="233219"/>
                      <a:pt x="43873" y="307109"/>
                      <a:pt x="27709" y="332509"/>
                    </a:cubicBezTo>
                    <a:cubicBezTo>
                      <a:pt x="11545" y="357909"/>
                      <a:pt x="5772" y="352136"/>
                      <a:pt x="0" y="346364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83" name="Ovál 82"/>
              <p:cNvSpPr/>
              <p:nvPr/>
            </p:nvSpPr>
            <p:spPr>
              <a:xfrm>
                <a:off x="3922766" y="3218521"/>
                <a:ext cx="45719" cy="45719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92" name="TextovéPole 91"/>
              <p:cNvSpPr txBox="1"/>
              <p:nvPr/>
            </p:nvSpPr>
            <p:spPr>
              <a:xfrm>
                <a:off x="3396327" y="2816031"/>
                <a:ext cx="44487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B</a:t>
                </a:r>
                <a:r>
                  <a:rPr lang="cs-CZ" sz="1200" dirty="0" smtClean="0"/>
                  <a:t>0</a:t>
                </a:r>
                <a:endParaRPr lang="cs-CZ" sz="1200" dirty="0"/>
              </a:p>
            </p:txBody>
          </p:sp>
        </p:grpSp>
      </p:grpSp>
      <p:grpSp>
        <p:nvGrpSpPr>
          <p:cNvPr id="96" name="Skupina 95"/>
          <p:cNvGrpSpPr/>
          <p:nvPr/>
        </p:nvGrpSpPr>
        <p:grpSpPr>
          <a:xfrm>
            <a:off x="5774679" y="1499226"/>
            <a:ext cx="737821" cy="3225036"/>
            <a:chOff x="5774679" y="1499226"/>
            <a:chExt cx="737821" cy="3225036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6012160" y="1499226"/>
              <a:ext cx="0" cy="2794968"/>
            </a:xfrm>
            <a:prstGeom prst="line">
              <a:avLst/>
            </a:pr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79" name="TextovéPole 78"/>
            <p:cNvSpPr txBox="1"/>
            <p:nvPr/>
          </p:nvSpPr>
          <p:spPr>
            <a:xfrm>
              <a:off x="5994679" y="2803437"/>
              <a:ext cx="51782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  <a:latin typeface="Cambria Math"/>
                  <a:ea typeface="Cambria Math"/>
                </a:rPr>
                <a:t>𝓿</a:t>
              </a:r>
              <a:r>
                <a:rPr lang="cs-CZ" sz="1400" b="1" dirty="0" smtClean="0">
                  <a:solidFill>
                    <a:srgbClr val="0070C0"/>
                  </a:solidFill>
                  <a:latin typeface="Cambria Math"/>
                  <a:ea typeface="Cambria Math"/>
                </a:rPr>
                <a:t>𝓬</a:t>
              </a:r>
              <a:endParaRPr lang="cs-CZ" sz="1400" b="1" dirty="0">
                <a:solidFill>
                  <a:srgbClr val="0070C0"/>
                </a:solidFill>
              </a:endParaRPr>
            </a:p>
          </p:txBody>
        </p:sp>
        <p:sp>
          <p:nvSpPr>
            <p:cNvPr id="81" name="Volný tvar 80"/>
            <p:cNvSpPr/>
            <p:nvPr/>
          </p:nvSpPr>
          <p:spPr>
            <a:xfrm>
              <a:off x="5774679" y="4031077"/>
              <a:ext cx="238194" cy="277687"/>
            </a:xfrm>
            <a:custGeom>
              <a:avLst/>
              <a:gdLst>
                <a:gd name="connsiteX0" fmla="*/ 238194 w 238194"/>
                <a:gd name="connsiteY0" fmla="*/ 596 h 277687"/>
                <a:gd name="connsiteX1" fmla="*/ 141212 w 238194"/>
                <a:gd name="connsiteY1" fmla="*/ 14450 h 277687"/>
                <a:gd name="connsiteX2" fmla="*/ 30376 w 238194"/>
                <a:gd name="connsiteY2" fmla="*/ 97578 h 277687"/>
                <a:gd name="connsiteX3" fmla="*/ 2666 w 238194"/>
                <a:gd name="connsiteY3" fmla="*/ 180705 h 277687"/>
                <a:gd name="connsiteX4" fmla="*/ 2666 w 238194"/>
                <a:gd name="connsiteY4" fmla="*/ 277687 h 27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8194" h="277687">
                  <a:moveTo>
                    <a:pt x="238194" y="596"/>
                  </a:moveTo>
                  <a:cubicBezTo>
                    <a:pt x="207021" y="-559"/>
                    <a:pt x="175848" y="-1714"/>
                    <a:pt x="141212" y="14450"/>
                  </a:cubicBezTo>
                  <a:cubicBezTo>
                    <a:pt x="106576" y="30614"/>
                    <a:pt x="53467" y="69869"/>
                    <a:pt x="30376" y="97578"/>
                  </a:cubicBezTo>
                  <a:cubicBezTo>
                    <a:pt x="7285" y="125287"/>
                    <a:pt x="7284" y="150687"/>
                    <a:pt x="2666" y="180705"/>
                  </a:cubicBezTo>
                  <a:cubicBezTo>
                    <a:pt x="-1952" y="210723"/>
                    <a:pt x="357" y="244205"/>
                    <a:pt x="2666" y="277687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4" name="Ovál 83"/>
            <p:cNvSpPr/>
            <p:nvPr/>
          </p:nvSpPr>
          <p:spPr>
            <a:xfrm>
              <a:off x="5870916" y="4180560"/>
              <a:ext cx="45719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5979362" y="4354930"/>
              <a:ext cx="49764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</a:t>
              </a:r>
              <a:r>
                <a:rPr lang="cs-CZ" sz="1200" dirty="0" smtClean="0"/>
                <a:t>0</a:t>
              </a:r>
              <a:endParaRPr lang="cs-CZ" sz="12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969780" y="5887616"/>
            <a:ext cx="546436" cy="461665"/>
            <a:chOff x="5969780" y="5887616"/>
            <a:chExt cx="546436" cy="461665"/>
          </a:xfrm>
        </p:grpSpPr>
        <p:sp>
          <p:nvSpPr>
            <p:cNvPr id="75" name="TextovéPole 74"/>
            <p:cNvSpPr txBox="1"/>
            <p:nvPr/>
          </p:nvSpPr>
          <p:spPr>
            <a:xfrm>
              <a:off x="6084168" y="588761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V</a:t>
              </a:r>
              <a:endParaRPr lang="cs-CZ" sz="2400" b="1" dirty="0"/>
            </a:p>
          </p:txBody>
        </p:sp>
        <p:sp>
          <p:nvSpPr>
            <p:cNvPr id="40" name="Ovál 39"/>
            <p:cNvSpPr/>
            <p:nvPr/>
          </p:nvSpPr>
          <p:spPr>
            <a:xfrm>
              <a:off x="5969780" y="6123425"/>
              <a:ext cx="88073" cy="97518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23652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00B0F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r>
              <a:rPr lang="cs-CZ" sz="4000" b="1" dirty="0"/>
              <a:t>VÝŠKY TROJÚHELNÍKU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b="1" dirty="0" smtClean="0">
                <a:latin typeface="Cambria Math"/>
                <a:ea typeface="Cambria Math"/>
              </a:rPr>
              <a:t>△ PRAVOÚHLÝ OBECNÝ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4736875"/>
            <a:ext cx="270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2" name="Volný tvar 21"/>
          <p:cNvSpPr/>
          <p:nvPr/>
        </p:nvSpPr>
        <p:spPr>
          <a:xfrm>
            <a:off x="2505058" y="4199206"/>
            <a:ext cx="389467" cy="401782"/>
          </a:xfrm>
          <a:custGeom>
            <a:avLst/>
            <a:gdLst>
              <a:gd name="connsiteX0" fmla="*/ 0 w 389467"/>
              <a:gd name="connsiteY0" fmla="*/ 0 h 401782"/>
              <a:gd name="connsiteX1" fmla="*/ 277091 w 389467"/>
              <a:gd name="connsiteY1" fmla="*/ 55418 h 401782"/>
              <a:gd name="connsiteX2" fmla="*/ 374073 w 389467"/>
              <a:gd name="connsiteY2" fmla="*/ 221673 h 401782"/>
              <a:gd name="connsiteX3" fmla="*/ 387928 w 389467"/>
              <a:gd name="connsiteY3" fmla="*/ 401782 h 401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9467" h="401782">
                <a:moveTo>
                  <a:pt x="0" y="0"/>
                </a:moveTo>
                <a:cubicBezTo>
                  <a:pt x="107373" y="9236"/>
                  <a:pt x="214746" y="18473"/>
                  <a:pt x="277091" y="55418"/>
                </a:cubicBezTo>
                <a:cubicBezTo>
                  <a:pt x="339436" y="92363"/>
                  <a:pt x="355600" y="163946"/>
                  <a:pt x="374073" y="221673"/>
                </a:cubicBezTo>
                <a:cubicBezTo>
                  <a:pt x="392546" y="279400"/>
                  <a:pt x="390237" y="340591"/>
                  <a:pt x="387928" y="4017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 flipH="1">
            <a:off x="2695956" y="4440382"/>
            <a:ext cx="45719" cy="45719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2495155" y="2728780"/>
            <a:ext cx="4176464" cy="1872208"/>
          </a:xfrm>
          <a:prstGeom prst="rtTriangl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4644776"/>
            <a:ext cx="356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5236" y="3480218"/>
            <a:ext cx="340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30888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235944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01277" y="4616733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grpSp>
        <p:nvGrpSpPr>
          <p:cNvPr id="46" name="Skupina 45"/>
          <p:cNvGrpSpPr/>
          <p:nvPr/>
        </p:nvGrpSpPr>
        <p:grpSpPr>
          <a:xfrm>
            <a:off x="1971354" y="4555159"/>
            <a:ext cx="4616870" cy="551282"/>
            <a:chOff x="1971354" y="4555159"/>
            <a:chExt cx="4616870" cy="551282"/>
          </a:xfrm>
        </p:grpSpPr>
        <p:grpSp>
          <p:nvGrpSpPr>
            <p:cNvPr id="44" name="Skupina 43"/>
            <p:cNvGrpSpPr/>
            <p:nvPr/>
          </p:nvGrpSpPr>
          <p:grpSpPr>
            <a:xfrm>
              <a:off x="2517854" y="4555159"/>
              <a:ext cx="4070370" cy="551282"/>
              <a:chOff x="2517854" y="4555159"/>
              <a:chExt cx="4070370" cy="551282"/>
            </a:xfrm>
          </p:grpSpPr>
          <p:cxnSp>
            <p:nvCxnSpPr>
              <p:cNvPr id="17" name="Přímá spojnice 16"/>
              <p:cNvCxnSpPr/>
              <p:nvPr/>
            </p:nvCxnSpPr>
            <p:spPr>
              <a:xfrm>
                <a:off x="2517854" y="4555159"/>
                <a:ext cx="4070370" cy="0"/>
              </a:xfrm>
              <a:prstGeom prst="line">
                <a:avLst/>
              </a:prstGeom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sp>
            <p:nvSpPr>
              <p:cNvPr id="31" name="TextovéPole 30"/>
              <p:cNvSpPr txBox="1"/>
              <p:nvPr/>
            </p:nvSpPr>
            <p:spPr>
              <a:xfrm>
                <a:off x="4103331" y="4737109"/>
                <a:ext cx="6431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>
                    <a:latin typeface="Cambria Math"/>
                    <a:ea typeface="Cambria Math"/>
                  </a:rPr>
                  <a:t>=</a:t>
                </a:r>
                <a:r>
                  <a:rPr lang="cs-CZ" b="1" dirty="0" smtClean="0">
                    <a:solidFill>
                      <a:schemeClr val="accent3">
                        <a:lumMod val="75000"/>
                      </a:schemeClr>
                    </a:solidFill>
                    <a:latin typeface="Cambria Math"/>
                    <a:ea typeface="Cambria Math"/>
                  </a:rPr>
                  <a:t>𝓿</a:t>
                </a:r>
                <a:r>
                  <a:rPr lang="cs-CZ" sz="1400" b="1" dirty="0" smtClean="0">
                    <a:solidFill>
                      <a:schemeClr val="accent3">
                        <a:lumMod val="75000"/>
                      </a:schemeClr>
                    </a:solidFill>
                    <a:latin typeface="Cambria Math"/>
                    <a:ea typeface="Cambria Math"/>
                  </a:rPr>
                  <a:t>𝓪</a:t>
                </a:r>
                <a:endParaRPr lang="cs-CZ" dirty="0"/>
              </a:p>
            </p:txBody>
          </p:sp>
        </p:grpSp>
        <p:sp>
          <p:nvSpPr>
            <p:cNvPr id="45" name="TextovéPole 44"/>
            <p:cNvSpPr txBox="1"/>
            <p:nvPr/>
          </p:nvSpPr>
          <p:spPr>
            <a:xfrm>
              <a:off x="1971354" y="4684727"/>
              <a:ext cx="5484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r>
                <a:rPr lang="cs-CZ" sz="1200" dirty="0" smtClean="0"/>
                <a:t>0 =</a:t>
              </a:r>
              <a:endParaRPr lang="cs-CZ" sz="1200" dirty="0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1595331" y="2728780"/>
            <a:ext cx="924441" cy="2325279"/>
            <a:chOff x="1595331" y="2728780"/>
            <a:chExt cx="924441" cy="2325279"/>
          </a:xfrm>
        </p:grpSpPr>
        <p:grpSp>
          <p:nvGrpSpPr>
            <p:cNvPr id="42" name="Skupina 41"/>
            <p:cNvGrpSpPr/>
            <p:nvPr/>
          </p:nvGrpSpPr>
          <p:grpSpPr>
            <a:xfrm>
              <a:off x="1595331" y="2728780"/>
              <a:ext cx="924441" cy="1872208"/>
              <a:chOff x="1595331" y="2728780"/>
              <a:chExt cx="924441" cy="1872208"/>
            </a:xfrm>
          </p:grpSpPr>
          <p:cxnSp>
            <p:nvCxnSpPr>
              <p:cNvPr id="12" name="Přímá spojnice 11"/>
              <p:cNvCxnSpPr/>
              <p:nvPr/>
            </p:nvCxnSpPr>
            <p:spPr>
              <a:xfrm>
                <a:off x="2519772" y="2728780"/>
                <a:ext cx="0" cy="1872208"/>
              </a:xfrm>
              <a:prstGeom prst="line">
                <a:avLst/>
              </a:prstGeom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  <p:sp>
            <p:nvSpPr>
              <p:cNvPr id="30" name="TextovéPole 29"/>
              <p:cNvSpPr txBox="1"/>
              <p:nvPr/>
            </p:nvSpPr>
            <p:spPr>
              <a:xfrm>
                <a:off x="1595331" y="3480218"/>
                <a:ext cx="66958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accent6">
                        <a:lumMod val="75000"/>
                      </a:schemeClr>
                    </a:solidFill>
                    <a:latin typeface="Cambria Math"/>
                    <a:ea typeface="Cambria Math"/>
                  </a:rPr>
                  <a:t>𝓿</a:t>
                </a:r>
                <a:r>
                  <a:rPr lang="cs-CZ" sz="1400" b="1" dirty="0" smtClean="0">
                    <a:solidFill>
                      <a:schemeClr val="accent6">
                        <a:lumMod val="75000"/>
                      </a:schemeClr>
                    </a:solidFill>
                    <a:latin typeface="Cambria Math"/>
                    <a:ea typeface="Cambria Math"/>
                  </a:rPr>
                  <a:t>𝓫 </a:t>
                </a:r>
                <a:r>
                  <a:rPr lang="cs-CZ" sz="1400" b="1" dirty="0" smtClean="0">
                    <a:latin typeface="Cambria Math"/>
                    <a:ea typeface="Cambria Math"/>
                  </a:rPr>
                  <a:t>=</a:t>
                </a:r>
                <a:endParaRPr lang="cs-CZ" dirty="0"/>
              </a:p>
            </p:txBody>
          </p:sp>
        </p:grpSp>
        <p:sp>
          <p:nvSpPr>
            <p:cNvPr id="47" name="TextovéPole 46"/>
            <p:cNvSpPr txBox="1"/>
            <p:nvPr/>
          </p:nvSpPr>
          <p:spPr>
            <a:xfrm>
              <a:off x="1605177" y="4684727"/>
              <a:ext cx="56770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r>
                <a:rPr lang="cs-CZ" sz="1200" dirty="0" smtClean="0"/>
                <a:t>0 =</a:t>
              </a:r>
              <a:endParaRPr lang="cs-CZ" sz="1200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2495155" y="2719488"/>
            <a:ext cx="1140129" cy="1881500"/>
            <a:chOff x="2495155" y="2719488"/>
            <a:chExt cx="1140129" cy="1881500"/>
          </a:xfrm>
        </p:grpSpPr>
        <p:grpSp>
          <p:nvGrpSpPr>
            <p:cNvPr id="43" name="Skupina 42"/>
            <p:cNvGrpSpPr/>
            <p:nvPr/>
          </p:nvGrpSpPr>
          <p:grpSpPr>
            <a:xfrm>
              <a:off x="2495155" y="3088820"/>
              <a:ext cx="1003596" cy="1512168"/>
              <a:chOff x="2495155" y="3088820"/>
              <a:chExt cx="1003596" cy="1512168"/>
            </a:xfrm>
          </p:grpSpPr>
          <p:cxnSp>
            <p:nvCxnSpPr>
              <p:cNvPr id="19" name="Přímá spojnice 18"/>
              <p:cNvCxnSpPr>
                <a:stCxn id="4" idx="2"/>
              </p:cNvCxnSpPr>
              <p:nvPr/>
            </p:nvCxnSpPr>
            <p:spPr>
              <a:xfrm flipV="1">
                <a:off x="2495155" y="3088820"/>
                <a:ext cx="720080" cy="1512168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sp>
            <p:nvSpPr>
              <p:cNvPr id="23" name="Volný tvar 22"/>
              <p:cNvSpPr/>
              <p:nvPr/>
            </p:nvSpPr>
            <p:spPr>
              <a:xfrm>
                <a:off x="3110823" y="3219940"/>
                <a:ext cx="387928" cy="166490"/>
              </a:xfrm>
              <a:custGeom>
                <a:avLst/>
                <a:gdLst>
                  <a:gd name="connsiteX0" fmla="*/ 0 w 387928"/>
                  <a:gd name="connsiteY0" fmla="*/ 138545 h 166490"/>
                  <a:gd name="connsiteX1" fmla="*/ 166255 w 387928"/>
                  <a:gd name="connsiteY1" fmla="*/ 166254 h 166490"/>
                  <a:gd name="connsiteX2" fmla="*/ 290946 w 387928"/>
                  <a:gd name="connsiteY2" fmla="*/ 124691 h 166490"/>
                  <a:gd name="connsiteX3" fmla="*/ 387928 w 387928"/>
                  <a:gd name="connsiteY3" fmla="*/ 0 h 1664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928" h="166490">
                    <a:moveTo>
                      <a:pt x="0" y="138545"/>
                    </a:moveTo>
                    <a:cubicBezTo>
                      <a:pt x="58882" y="153554"/>
                      <a:pt x="117764" y="168563"/>
                      <a:pt x="166255" y="166254"/>
                    </a:cubicBezTo>
                    <a:cubicBezTo>
                      <a:pt x="214746" y="163945"/>
                      <a:pt x="254001" y="152400"/>
                      <a:pt x="290946" y="124691"/>
                    </a:cubicBezTo>
                    <a:cubicBezTo>
                      <a:pt x="327892" y="96982"/>
                      <a:pt x="357910" y="48491"/>
                      <a:pt x="387928" y="0"/>
                    </a:cubicBezTo>
                  </a:path>
                </a:pathLst>
              </a:cu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8" name="Ovál 27"/>
              <p:cNvSpPr/>
              <p:nvPr/>
            </p:nvSpPr>
            <p:spPr>
              <a:xfrm flipH="1">
                <a:off x="3259068" y="3219940"/>
                <a:ext cx="45719" cy="45719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2932703" y="3717032"/>
                <a:ext cx="45226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0070C0"/>
                    </a:solidFill>
                    <a:latin typeface="Cambria Math"/>
                    <a:ea typeface="Cambria Math"/>
                  </a:rPr>
                  <a:t>𝓿</a:t>
                </a:r>
                <a:r>
                  <a:rPr lang="cs-CZ" sz="1400" b="1" dirty="0" smtClean="0">
                    <a:solidFill>
                      <a:srgbClr val="0070C0"/>
                    </a:solidFill>
                    <a:latin typeface="Cambria Math"/>
                    <a:ea typeface="Cambria Math"/>
                  </a:rPr>
                  <a:t>𝓬</a:t>
                </a:r>
                <a:endParaRPr lang="cs-CZ" dirty="0"/>
              </a:p>
            </p:txBody>
          </p:sp>
        </p:grpSp>
        <p:sp>
          <p:nvSpPr>
            <p:cNvPr id="49" name="TextovéPole 48"/>
            <p:cNvSpPr txBox="1"/>
            <p:nvPr/>
          </p:nvSpPr>
          <p:spPr>
            <a:xfrm>
              <a:off x="3137641" y="2719488"/>
              <a:ext cx="49764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</a:t>
              </a:r>
              <a:r>
                <a:rPr lang="cs-CZ" sz="1200" dirty="0" smtClean="0"/>
                <a:t>0</a:t>
              </a:r>
              <a:endParaRPr lang="cs-CZ" sz="1200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2451118" y="4542073"/>
            <a:ext cx="768728" cy="564368"/>
            <a:chOff x="2451118" y="4542073"/>
            <a:chExt cx="768728" cy="564368"/>
          </a:xfrm>
        </p:grpSpPr>
        <p:sp>
          <p:nvSpPr>
            <p:cNvPr id="32" name="TextovéPole 31"/>
            <p:cNvSpPr txBox="1"/>
            <p:nvPr/>
          </p:nvSpPr>
          <p:spPr>
            <a:xfrm>
              <a:off x="2611785" y="4644776"/>
              <a:ext cx="6080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= </a:t>
              </a:r>
              <a:r>
                <a:rPr lang="cs-CZ" sz="2400" b="1" dirty="0"/>
                <a:t>V</a:t>
              </a:r>
            </a:p>
          </p:txBody>
        </p:sp>
        <p:sp>
          <p:nvSpPr>
            <p:cNvPr id="51" name="Ovál 50"/>
            <p:cNvSpPr/>
            <p:nvPr/>
          </p:nvSpPr>
          <p:spPr>
            <a:xfrm>
              <a:off x="2451118" y="4542073"/>
              <a:ext cx="88073" cy="97518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694035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5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úkol:          </a:t>
            </a:r>
            <a:r>
              <a:rPr lang="cs-CZ" b="1" dirty="0" smtClean="0"/>
              <a:t>PRŮSEČÍK VÝŠEK v RR </a:t>
            </a:r>
            <a:r>
              <a:rPr lang="cs-CZ" b="1" dirty="0">
                <a:latin typeface="Cambria Math"/>
                <a:ea typeface="Cambria Math"/>
              </a:rPr>
              <a:t>△</a:t>
            </a:r>
            <a:r>
              <a:rPr lang="cs-CZ" b="1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800" dirty="0" smtClean="0"/>
              <a:t>                                                                                                                       IA tabule nebo tisk pro žáka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Na základě předchozích ukázek vyslov předpoklad, kde </a:t>
            </a:r>
            <a:br>
              <a:rPr lang="cs-CZ" sz="2000" dirty="0" smtClean="0"/>
            </a:br>
            <a:r>
              <a:rPr lang="cs-CZ" sz="2000" dirty="0" smtClean="0"/>
              <a:t>se nachází průsečík výšek v </a:t>
            </a:r>
            <a:r>
              <a:rPr lang="cs-CZ" sz="2000" dirty="0"/>
              <a:t>rovnoramenném tupoúhlém </a:t>
            </a:r>
            <a:r>
              <a:rPr lang="cs-CZ" sz="2000" dirty="0" smtClean="0">
                <a:ea typeface="Cambria Math"/>
              </a:rPr>
              <a:t>△.</a:t>
            </a:r>
            <a:endParaRPr lang="cs-CZ" sz="2000" dirty="0" smtClean="0"/>
          </a:p>
          <a:p>
            <a:r>
              <a:rPr lang="cs-CZ" sz="2000" dirty="0" smtClean="0"/>
              <a:t>Doplň označení </a:t>
            </a:r>
            <a:r>
              <a:rPr lang="cs-CZ" sz="2000" dirty="0" smtClean="0">
                <a:ea typeface="Cambria Math"/>
              </a:rPr>
              <a:t>△ a s</a:t>
            </a:r>
            <a:r>
              <a:rPr lang="cs-CZ" sz="2000" dirty="0" smtClean="0"/>
              <a:t>estroj průsečík výšek v RR </a:t>
            </a:r>
            <a:r>
              <a:rPr lang="cs-CZ" sz="2000" dirty="0"/>
              <a:t>tupoúhlém </a:t>
            </a:r>
            <a:r>
              <a:rPr lang="cs-CZ" sz="2000" dirty="0" smtClean="0">
                <a:ea typeface="Cambria Math"/>
              </a:rPr>
              <a:t>△.</a:t>
            </a:r>
            <a:br>
              <a:rPr lang="cs-CZ" sz="2000" dirty="0" smtClean="0">
                <a:ea typeface="Cambria Math"/>
              </a:rPr>
            </a:br>
            <a:r>
              <a:rPr lang="cs-CZ" sz="2000" dirty="0" smtClean="0">
                <a:ea typeface="Cambria Math"/>
              </a:rPr>
              <a:t>Porovnej výsledek se svým předpokladem.</a:t>
            </a:r>
            <a:endParaRPr lang="cs-CZ" sz="2000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2339752" y="5085184"/>
            <a:ext cx="4176464" cy="1224136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ZS SLOVAN\AppData\Local\Microsoft\Windows\Temporary Internet Files\Content.IE5\2WQZ6XA0\MP9003853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84784"/>
            <a:ext cx="1368152" cy="977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2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sz="1800" dirty="0" smtClean="0"/>
              <a:t>Předpoklad: </a:t>
            </a:r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</a:rPr>
              <a:t>průsečík </a:t>
            </a:r>
            <a:r>
              <a:rPr lang="cs-CZ" sz="1800" b="1" dirty="0">
                <a:solidFill>
                  <a:schemeClr val="accent1">
                    <a:lumMod val="75000"/>
                  </a:schemeClr>
                </a:solidFill>
              </a:rPr>
              <a:t>výšek v </a:t>
            </a:r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</a:rPr>
              <a:t>rovnoramenném tupoúhlém </a:t>
            </a:r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  <a:ea typeface="Cambria Math"/>
              </a:rPr>
              <a:t>△ bude ležet mimo △ (za tupým úhlem) a na ose základny.</a:t>
            </a:r>
            <a:endParaRPr lang="cs-CZ" sz="18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/>
              <a:t>Doplň označení </a:t>
            </a:r>
            <a:r>
              <a:rPr lang="cs-CZ" sz="1800" dirty="0">
                <a:ea typeface="Cambria Math"/>
              </a:rPr>
              <a:t>△ a s</a:t>
            </a:r>
            <a:r>
              <a:rPr lang="cs-CZ" sz="1800" dirty="0"/>
              <a:t>estroj průsečík výšek v RR tupoúhlém </a:t>
            </a:r>
            <a:r>
              <a:rPr lang="cs-CZ" sz="1800" dirty="0">
                <a:ea typeface="Cambria Math"/>
              </a:rPr>
              <a:t>△.</a:t>
            </a:r>
            <a:br>
              <a:rPr lang="cs-CZ" sz="1800" dirty="0">
                <a:ea typeface="Cambria Math"/>
              </a:rPr>
            </a:br>
            <a:r>
              <a:rPr lang="cs-CZ" sz="1800" dirty="0">
                <a:ea typeface="Cambria Math"/>
              </a:rPr>
              <a:t>Porovnej výsledek se svým předpokladem.</a:t>
            </a:r>
            <a:endParaRPr lang="cs-CZ" sz="18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5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Pracovní úkol: </a:t>
            </a:r>
            <a:r>
              <a:rPr lang="cs-CZ" sz="3100" b="1" dirty="0" smtClean="0"/>
              <a:t>PRŮSEČÍK VÝŠEK v RR </a:t>
            </a:r>
            <a:r>
              <a:rPr lang="cs-CZ" sz="3100" b="1" dirty="0" smtClean="0">
                <a:latin typeface="Cambria Math"/>
                <a:ea typeface="Cambria Math"/>
              </a:rPr>
              <a:t>△ - </a:t>
            </a:r>
            <a:r>
              <a:rPr lang="cs-CZ" sz="3100" b="1" dirty="0" smtClean="0">
                <a:latin typeface="+mn-lt"/>
                <a:ea typeface="Cambria Math"/>
              </a:rPr>
              <a:t>řešení</a:t>
            </a:r>
            <a:r>
              <a:rPr lang="cs-CZ" sz="3100" b="1" dirty="0" smtClean="0">
                <a:latin typeface="+mn-lt"/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800" dirty="0" smtClean="0"/>
              <a:t>                                                                                                                               </a:t>
            </a:r>
            <a:r>
              <a:rPr lang="cs-CZ" sz="2000" dirty="0" smtClean="0"/>
              <a:t>IA tabule</a:t>
            </a:r>
            <a:endParaRPr lang="cs-CZ" sz="2000" dirty="0"/>
          </a:p>
        </p:txBody>
      </p:sp>
      <p:grpSp>
        <p:nvGrpSpPr>
          <p:cNvPr id="71" name="Skupina 70"/>
          <p:cNvGrpSpPr/>
          <p:nvPr/>
        </p:nvGrpSpPr>
        <p:grpSpPr>
          <a:xfrm>
            <a:off x="1901175" y="2564904"/>
            <a:ext cx="4559100" cy="3984707"/>
            <a:chOff x="1901175" y="2564904"/>
            <a:chExt cx="4559100" cy="3984707"/>
          </a:xfrm>
        </p:grpSpPr>
        <p:grpSp>
          <p:nvGrpSpPr>
            <p:cNvPr id="60" name="Skupina 59"/>
            <p:cNvGrpSpPr/>
            <p:nvPr/>
          </p:nvGrpSpPr>
          <p:grpSpPr>
            <a:xfrm>
              <a:off x="1901175" y="2564904"/>
              <a:ext cx="4559100" cy="3984707"/>
              <a:chOff x="1875715" y="2259897"/>
              <a:chExt cx="4559100" cy="3984707"/>
            </a:xfrm>
          </p:grpSpPr>
          <p:cxnSp>
            <p:nvCxnSpPr>
              <p:cNvPr id="28" name="Přímá spojnice 27"/>
              <p:cNvCxnSpPr/>
              <p:nvPr/>
            </p:nvCxnSpPr>
            <p:spPr>
              <a:xfrm flipV="1">
                <a:off x="3167844" y="2331905"/>
                <a:ext cx="1156899" cy="2058187"/>
              </a:xfrm>
              <a:prstGeom prst="line">
                <a:avLst/>
              </a:prstGeom>
              <a:ln>
                <a:solidFill>
                  <a:schemeClr val="tx2">
                    <a:lumMod val="60000"/>
                    <a:lumOff val="40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 flipH="1" flipV="1">
                <a:off x="4072715" y="2331905"/>
                <a:ext cx="1150123" cy="2058187"/>
              </a:xfrm>
              <a:prstGeom prst="line">
                <a:avLst/>
              </a:prstGeom>
              <a:ln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3" name="Skupina 52"/>
              <p:cNvGrpSpPr/>
              <p:nvPr/>
            </p:nvGrpSpPr>
            <p:grpSpPr>
              <a:xfrm>
                <a:off x="2087724" y="4390092"/>
                <a:ext cx="4179229" cy="1854512"/>
                <a:chOff x="2087724" y="4390092"/>
                <a:chExt cx="4179229" cy="1854512"/>
              </a:xfrm>
            </p:grpSpPr>
            <p:cxnSp>
              <p:nvCxnSpPr>
                <p:cNvPr id="41" name="Přímá spojnice 40"/>
                <p:cNvCxnSpPr/>
                <p:nvPr/>
              </p:nvCxnSpPr>
              <p:spPr>
                <a:xfrm flipH="1">
                  <a:off x="2087724" y="4390092"/>
                  <a:ext cx="1080120" cy="1854512"/>
                </a:xfrm>
                <a:prstGeom prst="line">
                  <a:avLst/>
                </a:prstGeom>
                <a:ln w="38100"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Přímá spojnice 45"/>
                <p:cNvCxnSpPr/>
                <p:nvPr/>
              </p:nvCxnSpPr>
              <p:spPr>
                <a:xfrm flipH="1" flipV="1">
                  <a:off x="5222837" y="4390092"/>
                  <a:ext cx="1044116" cy="1847220"/>
                </a:xfrm>
                <a:prstGeom prst="line">
                  <a:avLst/>
                </a:prstGeom>
                <a:ln w="3810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2" name="Skupina 51"/>
              <p:cNvGrpSpPr/>
              <p:nvPr/>
            </p:nvGrpSpPr>
            <p:grpSpPr>
              <a:xfrm>
                <a:off x="1875715" y="2259897"/>
                <a:ext cx="4559100" cy="3977415"/>
                <a:chOff x="1852942" y="2259897"/>
                <a:chExt cx="4559100" cy="3977415"/>
              </a:xfrm>
            </p:grpSpPr>
            <p:grpSp>
              <p:nvGrpSpPr>
                <p:cNvPr id="38" name="Skupina 37"/>
                <p:cNvGrpSpPr/>
                <p:nvPr/>
              </p:nvGrpSpPr>
              <p:grpSpPr>
                <a:xfrm>
                  <a:off x="1852942" y="2259897"/>
                  <a:ext cx="4559100" cy="3977415"/>
                  <a:chOff x="2104970" y="1802861"/>
                  <a:chExt cx="4559100" cy="3977415"/>
                </a:xfrm>
              </p:grpSpPr>
              <p:sp>
                <p:nvSpPr>
                  <p:cNvPr id="5" name="Rovnoramenný trojúhelník 4"/>
                  <p:cNvSpPr/>
                  <p:nvPr/>
                </p:nvSpPr>
                <p:spPr>
                  <a:xfrm>
                    <a:off x="2339752" y="4556140"/>
                    <a:ext cx="4176464" cy="1224136"/>
                  </a:xfrm>
                  <a:prstGeom prst="triangle">
                    <a:avLst/>
                  </a:prstGeom>
                  <a:ln w="57150"/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dirty="0"/>
                  </a:p>
                </p:txBody>
              </p:sp>
              <p:cxnSp>
                <p:nvCxnSpPr>
                  <p:cNvPr id="13" name="Přímá spojnice 12"/>
                  <p:cNvCxnSpPr>
                    <a:stCxn id="5" idx="0"/>
                    <a:endCxn id="5" idx="3"/>
                  </p:cNvCxnSpPr>
                  <p:nvPr/>
                </p:nvCxnSpPr>
                <p:spPr>
                  <a:xfrm>
                    <a:off x="4427984" y="4556140"/>
                    <a:ext cx="0" cy="1224136"/>
                  </a:xfrm>
                  <a:prstGeom prst="line">
                    <a:avLst/>
                  </a:prstGeom>
                  <a:ln w="38100">
                    <a:solidFill>
                      <a:srgbClr val="00B05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4427984" y="5168208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b="1" dirty="0" smtClean="0">
                        <a:solidFill>
                          <a:srgbClr val="00B050"/>
                        </a:solidFill>
                        <a:latin typeface="Cambria Math"/>
                        <a:ea typeface="Cambria Math"/>
                      </a:rPr>
                      <a:t>𝓋</a:t>
                    </a:r>
                    <a:r>
                      <a:rPr lang="cs-CZ" b="1" baseline="-25000" dirty="0" smtClean="0">
                        <a:solidFill>
                          <a:srgbClr val="00B050"/>
                        </a:solidFill>
                        <a:latin typeface="Cambria Math"/>
                        <a:ea typeface="Cambria Math"/>
                      </a:rPr>
                      <a:t>𝒸</a:t>
                    </a:r>
                    <a:endParaRPr lang="cs-CZ" b="1" baseline="-25000" dirty="0">
                      <a:solidFill>
                        <a:srgbClr val="00B050"/>
                      </a:solidFill>
                    </a:endParaRPr>
                  </a:p>
                </p:txBody>
              </p:sp>
              <p:grpSp>
                <p:nvGrpSpPr>
                  <p:cNvPr id="37" name="Skupina 36"/>
                  <p:cNvGrpSpPr/>
                  <p:nvPr/>
                </p:nvGrpSpPr>
                <p:grpSpPr>
                  <a:xfrm>
                    <a:off x="2104970" y="1802861"/>
                    <a:ext cx="4559100" cy="3960587"/>
                    <a:chOff x="2104970" y="1802861"/>
                    <a:chExt cx="4559100" cy="3960587"/>
                  </a:xfrm>
                </p:grpSpPr>
                <p:sp>
                  <p:nvSpPr>
                    <p:cNvPr id="6" name="TextovéPole 5"/>
                    <p:cNvSpPr txBox="1"/>
                    <p:nvPr/>
                  </p:nvSpPr>
                  <p:spPr>
                    <a:xfrm>
                      <a:off x="4368552" y="4122368"/>
                      <a:ext cx="252028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p:txBody>
                </p:sp>
                <p:sp>
                  <p:nvSpPr>
                    <p:cNvPr id="7" name="TextovéPole 6"/>
                    <p:cNvSpPr txBox="1"/>
                    <p:nvPr/>
                  </p:nvSpPr>
                  <p:spPr>
                    <a:xfrm>
                      <a:off x="2104970" y="5352874"/>
                      <a:ext cx="252028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p:txBody>
                </p:sp>
                <p:sp>
                  <p:nvSpPr>
                    <p:cNvPr id="8" name="TextovéPole 7"/>
                    <p:cNvSpPr txBox="1"/>
                    <p:nvPr/>
                  </p:nvSpPr>
                  <p:spPr>
                    <a:xfrm>
                      <a:off x="6412042" y="5394116"/>
                      <a:ext cx="252028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p:txBody>
                </p:sp>
                <p:cxnSp>
                  <p:nvCxnSpPr>
                    <p:cNvPr id="16" name="Přímá spojnice 15"/>
                    <p:cNvCxnSpPr/>
                    <p:nvPr/>
                  </p:nvCxnSpPr>
                  <p:spPr>
                    <a:xfrm>
                      <a:off x="4427984" y="1802861"/>
                      <a:ext cx="0" cy="2753279"/>
                    </a:xfrm>
                    <a:prstGeom prst="line">
                      <a:avLst/>
                    </a:prstGeom>
                    <a:ln>
                      <a:solidFill>
                        <a:srgbClr val="00B050"/>
                      </a:solidFill>
                      <a:prstDash val="dash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" name="Přímá spojnice 21"/>
                    <p:cNvCxnSpPr>
                      <a:stCxn id="5" idx="0"/>
                    </p:cNvCxnSpPr>
                    <p:nvPr/>
                  </p:nvCxnSpPr>
                  <p:spPr>
                    <a:xfrm flipV="1">
                      <a:off x="4427984" y="3440016"/>
                      <a:ext cx="1836204" cy="1116124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" name="Přímá spojnice 23"/>
                    <p:cNvCxnSpPr>
                      <a:stCxn id="5" idx="0"/>
                    </p:cNvCxnSpPr>
                    <p:nvPr/>
                  </p:nvCxnSpPr>
                  <p:spPr>
                    <a:xfrm flipH="1" flipV="1">
                      <a:off x="2591780" y="3440016"/>
                      <a:ext cx="1836204" cy="1116124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sp>
              <p:nvSpPr>
                <p:cNvPr id="51" name="TextovéPole 50"/>
                <p:cNvSpPr txBox="1"/>
                <p:nvPr/>
              </p:nvSpPr>
              <p:spPr>
                <a:xfrm>
                  <a:off x="4301970" y="2347794"/>
                  <a:ext cx="380643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/>
                    <a:t>V</a:t>
                  </a:r>
                  <a:endParaRPr lang="cs-CZ" b="1" dirty="0"/>
                </a:p>
              </p:txBody>
            </p:sp>
          </p:grpSp>
        </p:grpSp>
        <p:sp>
          <p:nvSpPr>
            <p:cNvPr id="64" name="Volný tvar 63"/>
            <p:cNvSpPr/>
            <p:nvPr/>
          </p:nvSpPr>
          <p:spPr>
            <a:xfrm>
              <a:off x="5079768" y="4793673"/>
              <a:ext cx="277091" cy="89284"/>
            </a:xfrm>
            <a:custGeom>
              <a:avLst/>
              <a:gdLst>
                <a:gd name="connsiteX0" fmla="*/ 0 w 277091"/>
                <a:gd name="connsiteY0" fmla="*/ 0 h 89284"/>
                <a:gd name="connsiteX1" fmla="*/ 110836 w 277091"/>
                <a:gd name="connsiteY1" fmla="*/ 83127 h 89284"/>
                <a:gd name="connsiteX2" fmla="*/ 180109 w 277091"/>
                <a:gd name="connsiteY2" fmla="*/ 83127 h 89284"/>
                <a:gd name="connsiteX3" fmla="*/ 277091 w 277091"/>
                <a:gd name="connsiteY3" fmla="*/ 83127 h 8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7091" h="89284">
                  <a:moveTo>
                    <a:pt x="0" y="0"/>
                  </a:moveTo>
                  <a:cubicBezTo>
                    <a:pt x="40409" y="34636"/>
                    <a:pt x="80818" y="69273"/>
                    <a:pt x="110836" y="83127"/>
                  </a:cubicBezTo>
                  <a:cubicBezTo>
                    <a:pt x="140854" y="96981"/>
                    <a:pt x="180109" y="83127"/>
                    <a:pt x="180109" y="83127"/>
                  </a:cubicBezTo>
                  <a:lnTo>
                    <a:pt x="277091" y="83127"/>
                  </a:lnTo>
                </a:path>
              </a:pathLst>
            </a:cu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olný tvar 64"/>
            <p:cNvSpPr/>
            <p:nvPr/>
          </p:nvSpPr>
          <p:spPr>
            <a:xfrm>
              <a:off x="3084714" y="4807527"/>
              <a:ext cx="305244" cy="111637"/>
            </a:xfrm>
            <a:custGeom>
              <a:avLst/>
              <a:gdLst>
                <a:gd name="connsiteX0" fmla="*/ 0 w 305244"/>
                <a:gd name="connsiteY0" fmla="*/ 83128 h 111637"/>
                <a:gd name="connsiteX1" fmla="*/ 124690 w 305244"/>
                <a:gd name="connsiteY1" fmla="*/ 110837 h 111637"/>
                <a:gd name="connsiteX2" fmla="*/ 277090 w 305244"/>
                <a:gd name="connsiteY2" fmla="*/ 55418 h 111637"/>
                <a:gd name="connsiteX3" fmla="*/ 304800 w 305244"/>
                <a:gd name="connsiteY3" fmla="*/ 0 h 111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5244" h="111637">
                  <a:moveTo>
                    <a:pt x="0" y="83128"/>
                  </a:moveTo>
                  <a:cubicBezTo>
                    <a:pt x="39254" y="99291"/>
                    <a:pt x="78508" y="115455"/>
                    <a:pt x="124690" y="110837"/>
                  </a:cubicBezTo>
                  <a:cubicBezTo>
                    <a:pt x="170872" y="106219"/>
                    <a:pt x="247072" y="73891"/>
                    <a:pt x="277090" y="55418"/>
                  </a:cubicBezTo>
                  <a:cubicBezTo>
                    <a:pt x="307108" y="36945"/>
                    <a:pt x="305954" y="18472"/>
                    <a:pt x="304800" y="0"/>
                  </a:cubicBezTo>
                </a:path>
              </a:pathLst>
            </a:cu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olný tvar 65"/>
            <p:cNvSpPr/>
            <p:nvPr/>
          </p:nvSpPr>
          <p:spPr>
            <a:xfrm>
              <a:off x="3990109" y="6276109"/>
              <a:ext cx="207818" cy="249382"/>
            </a:xfrm>
            <a:custGeom>
              <a:avLst/>
              <a:gdLst>
                <a:gd name="connsiteX0" fmla="*/ 207818 w 207818"/>
                <a:gd name="connsiteY0" fmla="*/ 0 h 249382"/>
                <a:gd name="connsiteX1" fmla="*/ 55418 w 207818"/>
                <a:gd name="connsiteY1" fmla="*/ 55418 h 249382"/>
                <a:gd name="connsiteX2" fmla="*/ 13855 w 207818"/>
                <a:gd name="connsiteY2" fmla="*/ 152400 h 249382"/>
                <a:gd name="connsiteX3" fmla="*/ 0 w 207818"/>
                <a:gd name="connsiteY3" fmla="*/ 249382 h 249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7818" h="249382">
                  <a:moveTo>
                    <a:pt x="207818" y="0"/>
                  </a:moveTo>
                  <a:cubicBezTo>
                    <a:pt x="147781" y="15009"/>
                    <a:pt x="87745" y="30018"/>
                    <a:pt x="55418" y="55418"/>
                  </a:cubicBezTo>
                  <a:cubicBezTo>
                    <a:pt x="23091" y="80818"/>
                    <a:pt x="23091" y="120073"/>
                    <a:pt x="13855" y="152400"/>
                  </a:cubicBezTo>
                  <a:cubicBezTo>
                    <a:pt x="4619" y="184727"/>
                    <a:pt x="2309" y="217054"/>
                    <a:pt x="0" y="249382"/>
                  </a:cubicBezTo>
                </a:path>
              </a:pathLst>
            </a:cu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Ovál 66"/>
            <p:cNvSpPr/>
            <p:nvPr/>
          </p:nvSpPr>
          <p:spPr>
            <a:xfrm>
              <a:off x="5202579" y="4784667"/>
              <a:ext cx="45719" cy="45719"/>
            </a:xfrm>
            <a:prstGeom prst="ellipse">
              <a:avLst/>
            </a:prstGeom>
            <a:solidFill>
              <a:schemeClr val="tx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3214476" y="4786408"/>
              <a:ext cx="45719" cy="45719"/>
            </a:xfrm>
            <a:prstGeom prst="ellipse">
              <a:avLst/>
            </a:prstGeom>
            <a:solidFill>
              <a:schemeClr val="tx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vál 68"/>
            <p:cNvSpPr/>
            <p:nvPr/>
          </p:nvSpPr>
          <p:spPr>
            <a:xfrm>
              <a:off x="4112228" y="6411547"/>
              <a:ext cx="45719" cy="45719"/>
            </a:xfrm>
            <a:prstGeom prst="ellipse">
              <a:avLst/>
            </a:prstGeom>
            <a:solidFill>
              <a:schemeClr val="tx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0" name="Ovál 69"/>
          <p:cNvSpPr/>
          <p:nvPr/>
        </p:nvSpPr>
        <p:spPr>
          <a:xfrm>
            <a:off x="4164757" y="2778035"/>
            <a:ext cx="118864" cy="118864"/>
          </a:xfrm>
          <a:prstGeom prst="ellipse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TextovéPole 71"/>
          <p:cNvSpPr txBox="1"/>
          <p:nvPr/>
        </p:nvSpPr>
        <p:spPr>
          <a:xfrm>
            <a:off x="2366722" y="513351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mbria Math"/>
                <a:ea typeface="Cambria Math"/>
              </a:rPr>
              <a:t>𝓋</a:t>
            </a:r>
            <a:r>
              <a:rPr lang="cs-CZ" b="1" baseline="-25000" dirty="0" smtClean="0">
                <a:solidFill>
                  <a:schemeClr val="accent1">
                    <a:lumMod val="75000"/>
                  </a:schemeClr>
                </a:solidFill>
                <a:latin typeface="Cambria Math"/>
                <a:ea typeface="Cambria Math"/>
              </a:rPr>
              <a:t>𝒷</a:t>
            </a:r>
            <a:endParaRPr lang="cs-CZ" b="1" baseline="-25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5556337" y="506907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ambria Math"/>
                <a:ea typeface="Cambria Math"/>
              </a:rPr>
              <a:t>𝓋</a:t>
            </a:r>
            <a:r>
              <a:rPr lang="cs-CZ" b="1" baseline="-25000" dirty="0" smtClean="0">
                <a:solidFill>
                  <a:srgbClr val="FF0000"/>
                </a:solidFill>
                <a:latin typeface="Cambria Math"/>
                <a:ea typeface="Cambria Math"/>
              </a:rPr>
              <a:t>𝒶</a:t>
            </a:r>
            <a:endParaRPr lang="cs-CZ" b="1" baseline="-25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30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/>
              <a:t>ZDROJE</a:t>
            </a:r>
            <a:r>
              <a:rPr lang="cs-CZ" dirty="0"/>
              <a:t> </a:t>
            </a:r>
            <a:r>
              <a:rPr lang="en-US" dirty="0"/>
              <a:t>[on line] </a:t>
            </a:r>
            <a:r>
              <a:rPr lang="cs-CZ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00FFCC"/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8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4246</TotalTime>
  <Words>378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PILOTÁŽ  (doporučení – upozornění – zpětná vazba)</vt:lpstr>
      <vt:lpstr>VÝŠKA TROJÚHELNÍKU</vt:lpstr>
      <vt:lpstr>VÝŠKY TROJÚHELNÍKU</vt:lpstr>
      <vt:lpstr>VÝŠKY TROJÚHELNÍKU</vt:lpstr>
      <vt:lpstr>VÝŠKY TROJÚHELNÍKU</vt:lpstr>
      <vt:lpstr>Pracovní úkol:          PRŮSEČÍK VÝŠEK v RR △                                                                                                                         IA tabule nebo tisk pro žáka</vt:lpstr>
      <vt:lpstr>Pracovní úkol: PRŮSEČÍK VÝŠEK v RR △ - řešení                                                                                                                                 IA tabule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30</cp:revision>
  <dcterms:created xsi:type="dcterms:W3CDTF">2013-02-22T15:33:05Z</dcterms:created>
  <dcterms:modified xsi:type="dcterms:W3CDTF">2013-04-09T18:24:48Z</dcterms:modified>
</cp:coreProperties>
</file>