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4" r:id="rId3"/>
    <p:sldId id="265" r:id="rId4"/>
    <p:sldId id="259" r:id="rId5"/>
    <p:sldId id="260" r:id="rId6"/>
    <p:sldId id="261" r:id="rId7"/>
    <p:sldId id="258" r:id="rId8"/>
    <p:sldId id="262" r:id="rId9"/>
    <p:sldId id="263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3300"/>
    <a:srgbClr val="FFCC00"/>
    <a:srgbClr val="990099"/>
    <a:srgbClr val="00FF00"/>
    <a:srgbClr val="FF0066"/>
    <a:srgbClr val="FF9933"/>
    <a:srgbClr val="FC4B0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94919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5560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36868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936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01299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94245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544809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71169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58407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43756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98087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E71EEB-14BF-458E-9123-702A71BAEE56}" type="datetimeFigureOut">
              <a:rPr lang="cs-CZ" smtClean="0"/>
              <a:t>9.4.2013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AFF70-9606-4094-B21D-65A3B65E330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506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548680"/>
            <a:ext cx="3859213" cy="865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259632" y="1413867"/>
            <a:ext cx="7222194" cy="4955203"/>
          </a:xfrm>
          <a:prstGeom prst="rect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 wrap="square">
            <a:spAutoFit/>
          </a:bodyPr>
          <a:lstStyle/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ZÁKLADNÍ ŠKOLA SLOVAN, KROMĚŘÍŽ, PŘÍSPĚVKOVÁ ORGANIZACE</a:t>
            </a:r>
          </a:p>
          <a:p>
            <a:pPr algn="ctr"/>
            <a:r>
              <a:rPr lang="cs-CZ" b="1" dirty="0" smtClean="0">
                <a:solidFill>
                  <a:srgbClr val="00B050"/>
                </a:solidFill>
              </a:rPr>
              <a:t>ZEYEROVA 3354, 767 01 KROMĚŘÍŽ</a:t>
            </a:r>
          </a:p>
          <a:p>
            <a:pPr algn="ctr"/>
            <a:endParaRPr lang="cs-CZ" b="1" dirty="0" smtClean="0">
              <a:solidFill>
                <a:srgbClr val="00B050"/>
              </a:solidFill>
            </a:endParaRPr>
          </a:p>
          <a:p>
            <a:pPr algn="ctr"/>
            <a:r>
              <a:rPr lang="cs-CZ" dirty="0" smtClean="0"/>
              <a:t>projekt v rámci vzdělávacího programu</a:t>
            </a:r>
          </a:p>
          <a:p>
            <a:pPr algn="ctr"/>
            <a:r>
              <a:rPr lang="cs-CZ" dirty="0" smtClean="0"/>
              <a:t>VZDĚLÁNÍ PRO KONKURENCESCHOPNOST</a:t>
            </a:r>
          </a:p>
          <a:p>
            <a:endParaRPr lang="cs-CZ" dirty="0" smtClean="0"/>
          </a:p>
          <a:p>
            <a:pPr algn="ctr"/>
            <a:r>
              <a:rPr lang="cs-CZ" dirty="0" smtClean="0"/>
              <a:t>ŠABLONA ČÍSLO: III/2</a:t>
            </a:r>
          </a:p>
          <a:p>
            <a:pPr algn="ctr"/>
            <a:r>
              <a:rPr lang="cs-CZ" dirty="0" smtClean="0"/>
              <a:t>NÁZEV:  INOVACE A ZKVALITNĚNÍ VÝUKY PROSTŘEDNICTVÍM ICT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dirty="0" smtClean="0"/>
              <a:t>PŘEDMĚT: 		MATEMATIKA</a:t>
            </a:r>
          </a:p>
          <a:p>
            <a:r>
              <a:rPr lang="cs-CZ" b="1" dirty="0" smtClean="0"/>
              <a:t>ROČNÍK:			6.</a:t>
            </a:r>
          </a:p>
          <a:p>
            <a:r>
              <a:rPr lang="cs-CZ" b="1" dirty="0" smtClean="0"/>
              <a:t>TÉMA:			</a:t>
            </a:r>
            <a:r>
              <a:rPr lang="cs-CZ" b="1" u="sng" dirty="0" smtClean="0"/>
              <a:t>STŘEDNÍ PŘÍČKY TROJÚHELNÍKU</a:t>
            </a:r>
          </a:p>
          <a:p>
            <a:r>
              <a:rPr lang="cs-CZ" b="1" dirty="0" smtClean="0"/>
              <a:t>AUTOR:			MGR. SVĚTLANA HAJDINOVÁ</a:t>
            </a:r>
          </a:p>
          <a:p>
            <a:r>
              <a:rPr lang="cs-CZ" b="1" dirty="0" smtClean="0"/>
              <a:t>DATUM VYTVOŘENÍ:	12. 10. 2012</a:t>
            </a:r>
          </a:p>
          <a:p>
            <a:endParaRPr lang="cs-CZ" dirty="0" smtClean="0"/>
          </a:p>
          <a:p>
            <a:pPr algn="ctr"/>
            <a:r>
              <a:rPr lang="cs-CZ" sz="2800" b="1" dirty="0" smtClean="0">
                <a:solidFill>
                  <a:srgbClr val="C00000"/>
                </a:solidFill>
              </a:rPr>
              <a:t>VY_32_INOVACE_48_SH</a:t>
            </a:r>
            <a:endParaRPr lang="cs-CZ" sz="28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130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  <a:solidFill>
            <a:srgbClr val="FF0000"/>
          </a:solidFill>
          <a:ln>
            <a:noFill/>
          </a:ln>
          <a:effectLst/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Autofit/>
          </a:bodyPr>
          <a:lstStyle/>
          <a:p>
            <a:r>
              <a:rPr lang="cs-CZ" sz="3200" b="1" dirty="0" smtClean="0"/>
              <a:t>ANOTACE</a:t>
            </a:r>
            <a:endParaRPr lang="cs-CZ" sz="3200" b="1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5544616"/>
          </a:xfrm>
          <a:ln w="28575">
            <a:solidFill>
              <a:srgbClr val="FF3300"/>
            </a:solidFill>
          </a:ln>
        </p:spPr>
        <p:txBody>
          <a:bodyPr>
            <a:normAutofit fontScale="85000" lnSpcReduction="10000"/>
          </a:bodyPr>
          <a:lstStyle/>
          <a:p>
            <a:pPr>
              <a:buBlip>
                <a:blip r:embed="rId2"/>
              </a:buBlip>
            </a:pPr>
            <a:r>
              <a:rPr lang="cs-CZ" b="1" dirty="0" smtClean="0"/>
              <a:t>Téma:</a:t>
            </a:r>
            <a:r>
              <a:rPr lang="cs-CZ" b="1" dirty="0" smtClean="0">
                <a:solidFill>
                  <a:srgbClr val="C00000"/>
                </a:solidFill>
              </a:rPr>
              <a:t> STŘEDNÍ PŘÍČKY TROJÚHELNÍKU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Cílová skupina: </a:t>
            </a:r>
            <a:r>
              <a:rPr lang="cs-CZ" dirty="0" smtClean="0"/>
              <a:t>práce je určena </a:t>
            </a:r>
            <a:r>
              <a:rPr lang="cs-CZ" b="1" dirty="0" smtClean="0"/>
              <a:t>pro žáky 6. ročníku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Cíl: </a:t>
            </a:r>
            <a:r>
              <a:rPr lang="cs-CZ" dirty="0" smtClean="0"/>
              <a:t>Zvládnout sestrojení středních příček v trojúhelníku a zjistit jejich vlastnosti. </a:t>
            </a:r>
            <a:endParaRPr lang="cs-CZ" b="1" dirty="0" smtClean="0"/>
          </a:p>
          <a:p>
            <a:pPr>
              <a:buBlip>
                <a:blip r:embed="rId2"/>
              </a:buBlip>
            </a:pPr>
            <a:r>
              <a:rPr lang="cs-CZ" b="1" dirty="0" smtClean="0"/>
              <a:t>Pomůcky:</a:t>
            </a:r>
            <a:r>
              <a:rPr lang="cs-CZ" dirty="0" smtClean="0"/>
              <a:t> psací a rýsovací potřeby, sešit,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 - VLASTNOSTI STŘEDNÍ PŘÍČKY</a:t>
            </a:r>
            <a:r>
              <a:rPr lang="cs-CZ" b="1" dirty="0" smtClean="0"/>
              <a:t>,</a:t>
            </a: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 pracovní úkol - OSA ÚSEČKY</a:t>
            </a:r>
            <a:r>
              <a:rPr lang="cs-CZ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endParaRPr lang="cs-CZ" b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>
              <a:buBlip>
                <a:blip r:embed="rId2"/>
              </a:buBlip>
            </a:pPr>
            <a:r>
              <a:rPr lang="cs-CZ" b="1" dirty="0" smtClean="0"/>
              <a:t>Klíčová slova: osa úsečky, trojúhelník, střední příčka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Práce </a:t>
            </a:r>
            <a:r>
              <a:rPr lang="cs-CZ" b="1" dirty="0"/>
              <a:t>obsahuje: </a:t>
            </a:r>
            <a:r>
              <a:rPr lang="cs-CZ" dirty="0"/>
              <a:t>stručný zápis informací k tématu, pracovní </a:t>
            </a:r>
            <a:r>
              <a:rPr lang="cs-CZ" dirty="0" smtClean="0"/>
              <a:t>úkol </a:t>
            </a:r>
            <a:r>
              <a:rPr lang="cs-CZ" dirty="0"/>
              <a:t>a pracovní list s </a:t>
            </a:r>
            <a:r>
              <a:rPr lang="cs-CZ" dirty="0" smtClean="0"/>
              <a:t>řešením</a:t>
            </a:r>
          </a:p>
          <a:p>
            <a:pPr>
              <a:buBlip>
                <a:blip r:embed="rId2"/>
              </a:buBlip>
            </a:pPr>
            <a:r>
              <a:rPr lang="cs-CZ" b="1" dirty="0" smtClean="0"/>
              <a:t>Možnosti </a:t>
            </a:r>
            <a:r>
              <a:rPr lang="cs-CZ" b="1" dirty="0"/>
              <a:t>využití: </a:t>
            </a:r>
            <a:r>
              <a:rPr lang="cs-CZ" dirty="0"/>
              <a:t>k uvedení nového učiva i k opakování již probraného učiva, písemná práce, samostatné opakování, skupinová práce, domácí práce apod.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358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Autofit/>
          </a:bodyPr>
          <a:lstStyle/>
          <a:p>
            <a:r>
              <a:rPr lang="cs-CZ" sz="3200" b="1" dirty="0" smtClean="0"/>
              <a:t>PILOTÁŽ</a:t>
            </a:r>
            <a:r>
              <a:rPr lang="cs-CZ" sz="3200" dirty="0" smtClean="0"/>
              <a:t> </a:t>
            </a:r>
            <a:br>
              <a:rPr lang="cs-CZ" sz="3200" dirty="0" smtClean="0"/>
            </a:br>
            <a:r>
              <a:rPr lang="cs-CZ" sz="1800" dirty="0" smtClean="0"/>
              <a:t>(doporučení – upozornění – zpětná vazba)</a:t>
            </a:r>
            <a:endParaRPr lang="cs-CZ" sz="1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248472"/>
          </a:xfrm>
          <a:ln w="28575">
            <a:solidFill>
              <a:srgbClr val="FF3300"/>
            </a:solidFill>
          </a:ln>
        </p:spPr>
        <p:txBody>
          <a:bodyPr>
            <a:normAutofit fontScale="77500" lnSpcReduction="20000"/>
          </a:bodyPr>
          <a:lstStyle/>
          <a:p>
            <a:pPr lvl="0">
              <a:buBlip>
                <a:blip r:embed="rId2"/>
              </a:buBlip>
            </a:pPr>
            <a:r>
              <a:rPr lang="cs-CZ" dirty="0" smtClean="0"/>
              <a:t>Materiál byl použit ve 2 třídách 6. ročníku. Žáci vypracovali úkoly a pracovní listy, a tím si procvičili prezentované učivo</a:t>
            </a:r>
            <a:r>
              <a:rPr lang="cs-CZ" dirty="0"/>
              <a:t>. </a:t>
            </a:r>
            <a:endParaRPr lang="cs-CZ" dirty="0" smtClean="0"/>
          </a:p>
          <a:p>
            <a:pPr lvl="0">
              <a:buBlip>
                <a:blip r:embed="rId2"/>
              </a:buBlip>
            </a:pPr>
            <a:r>
              <a:rPr lang="cs-CZ" dirty="0" smtClean="0"/>
              <a:t>Žákům </a:t>
            </a:r>
            <a:r>
              <a:rPr lang="cs-CZ" dirty="0"/>
              <a:t>vyhovovala přehlednost zadání a možnost variability práce – podle vlastní potřeby </a:t>
            </a:r>
            <a:r>
              <a:rPr lang="cs-CZ" dirty="0" smtClean="0"/>
              <a:t> a dohody mohli </a:t>
            </a:r>
            <a:r>
              <a:rPr lang="cs-CZ" dirty="0"/>
              <a:t>pracovat samostatně, ve skupině nebo společně s učitelem</a:t>
            </a:r>
            <a:r>
              <a:rPr lang="cs-CZ" dirty="0" smtClean="0"/>
              <a:t>.</a:t>
            </a:r>
          </a:p>
          <a:p>
            <a:pPr lvl="0">
              <a:buBlip>
                <a:blip r:embed="rId2"/>
              </a:buBlip>
            </a:pPr>
            <a:r>
              <a:rPr lang="cs-CZ" b="1" dirty="0" smtClean="0">
                <a:solidFill>
                  <a:schemeClr val="accent6">
                    <a:lumMod val="75000"/>
                  </a:schemeClr>
                </a:solidFill>
              </a:rPr>
              <a:t>Pracovní </a:t>
            </a:r>
            <a:r>
              <a:rPr lang="cs-CZ" b="1" dirty="0">
                <a:solidFill>
                  <a:schemeClr val="accent6">
                    <a:lumMod val="75000"/>
                  </a:schemeClr>
                </a:solidFill>
              </a:rPr>
              <a:t>úkoly</a:t>
            </a:r>
            <a:r>
              <a:rPr lang="cs-CZ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dirty="0" smtClean="0"/>
              <a:t>nebo </a:t>
            </a:r>
            <a:r>
              <a:rPr lang="cs-CZ" b="1" dirty="0">
                <a:solidFill>
                  <a:srgbClr val="00B050"/>
                </a:solidFill>
              </a:rPr>
              <a:t>pracovní </a:t>
            </a:r>
            <a:r>
              <a:rPr lang="cs-CZ" b="1" dirty="0" smtClean="0">
                <a:solidFill>
                  <a:srgbClr val="00B050"/>
                </a:solidFill>
              </a:rPr>
              <a:t>listy </a:t>
            </a:r>
            <a:r>
              <a:rPr lang="cs-CZ" dirty="0" smtClean="0"/>
              <a:t>mohou </a:t>
            </a:r>
            <a:r>
              <a:rPr lang="cs-CZ" dirty="0"/>
              <a:t>být využity v hodině, jako DÚ nebo samostatná práce, lze je ohodnotit. </a:t>
            </a:r>
            <a:r>
              <a:rPr lang="cs-CZ" dirty="0" smtClean="0"/>
              <a:t>Je </a:t>
            </a:r>
            <a:r>
              <a:rPr lang="cs-CZ" dirty="0"/>
              <a:t>možné </a:t>
            </a:r>
            <a:r>
              <a:rPr lang="cs-CZ" dirty="0" smtClean="0"/>
              <a:t>je promítnout </a:t>
            </a:r>
            <a:r>
              <a:rPr lang="cs-CZ" dirty="0"/>
              <a:t>na tabuli a zpracovávat společně nebo </a:t>
            </a:r>
            <a:r>
              <a:rPr lang="cs-CZ" dirty="0" smtClean="0"/>
              <a:t>je </a:t>
            </a:r>
            <a:r>
              <a:rPr lang="cs-CZ" dirty="0"/>
              <a:t>vytisknout pro samostatnou nebo skupinovou </a:t>
            </a:r>
            <a:r>
              <a:rPr lang="cs-CZ" dirty="0" smtClean="0"/>
              <a:t>práci (u každého uvedeno).</a:t>
            </a:r>
            <a:endParaRPr lang="cs-CZ" b="1" dirty="0"/>
          </a:p>
          <a:p>
            <a:pPr>
              <a:buBlip>
                <a:blip r:embed="rId2"/>
              </a:buBlip>
            </a:pPr>
            <a:r>
              <a:rPr lang="cs-CZ" dirty="0" smtClean="0"/>
              <a:t>V prezentaci je použita </a:t>
            </a:r>
            <a:r>
              <a:rPr lang="cs-CZ" b="1" dirty="0" smtClean="0"/>
              <a:t>animace </a:t>
            </a:r>
            <a:r>
              <a:rPr lang="cs-CZ" dirty="0"/>
              <a:t>(na kliknutí nebo po předchozím) - </a:t>
            </a:r>
            <a:r>
              <a:rPr lang="cs-CZ" dirty="0" smtClean="0"/>
              <a:t>snímek 4, 5, 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429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Skupina 27"/>
          <p:cNvGrpSpPr/>
          <p:nvPr/>
        </p:nvGrpSpPr>
        <p:grpSpPr>
          <a:xfrm>
            <a:off x="2581551" y="1653835"/>
            <a:ext cx="298306" cy="3032152"/>
            <a:chOff x="2581551" y="1659395"/>
            <a:chExt cx="298306" cy="3032152"/>
          </a:xfrm>
        </p:grpSpPr>
        <p:cxnSp>
          <p:nvCxnSpPr>
            <p:cNvPr id="25" name="Přímá spojnice 24"/>
            <p:cNvCxnSpPr/>
            <p:nvPr/>
          </p:nvCxnSpPr>
          <p:spPr>
            <a:xfrm>
              <a:off x="2617555" y="1659395"/>
              <a:ext cx="12900" cy="2993741"/>
            </a:xfrm>
            <a:prstGeom prst="line">
              <a:avLst/>
            </a:prstGeom>
            <a:ln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ovéPole 26"/>
            <p:cNvSpPr txBox="1"/>
            <p:nvPr/>
          </p:nvSpPr>
          <p:spPr>
            <a:xfrm>
              <a:off x="2581551" y="4325202"/>
              <a:ext cx="298306" cy="3663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C4B04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Pracovní úkol:        </a:t>
            </a:r>
            <a:r>
              <a:rPr lang="cs-CZ" sz="4000" b="1" dirty="0" smtClean="0"/>
              <a:t>OSA ÚSEČKY</a:t>
            </a:r>
            <a:r>
              <a:rPr lang="cs-CZ" sz="4000" dirty="0" smtClean="0"/>
              <a:t> </a:t>
            </a:r>
            <a:r>
              <a:rPr lang="cs-CZ" sz="2000" dirty="0" smtClean="0"/>
              <a:t>                                    IA tabule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Sestroj osu úsečky a vyznač střed úsečky. </a:t>
            </a:r>
          </a:p>
        </p:txBody>
      </p:sp>
      <p:grpSp>
        <p:nvGrpSpPr>
          <p:cNvPr id="15" name="Skupina 14"/>
          <p:cNvGrpSpPr/>
          <p:nvPr/>
        </p:nvGrpSpPr>
        <p:grpSpPr>
          <a:xfrm>
            <a:off x="1177395" y="2969318"/>
            <a:ext cx="2880320" cy="622193"/>
            <a:chOff x="1177395" y="2140407"/>
            <a:chExt cx="2880320" cy="622193"/>
          </a:xfrm>
        </p:grpSpPr>
        <p:grpSp>
          <p:nvGrpSpPr>
            <p:cNvPr id="11" name="Skupina 10"/>
            <p:cNvGrpSpPr/>
            <p:nvPr/>
          </p:nvGrpSpPr>
          <p:grpSpPr>
            <a:xfrm>
              <a:off x="1177395" y="2140407"/>
              <a:ext cx="2880320" cy="224408"/>
              <a:chOff x="1187624" y="2672916"/>
              <a:chExt cx="2880320" cy="224408"/>
            </a:xfrm>
          </p:grpSpPr>
          <p:cxnSp>
            <p:nvCxnSpPr>
              <p:cNvPr id="5" name="Přímá spojnice 4"/>
              <p:cNvCxnSpPr/>
              <p:nvPr/>
            </p:nvCxnSpPr>
            <p:spPr>
              <a:xfrm>
                <a:off x="1187624" y="2780928"/>
                <a:ext cx="288032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716644" y="2672916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1547664" y="2681300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" name="TextovéPole 11"/>
            <p:cNvSpPr txBox="1"/>
            <p:nvPr/>
          </p:nvSpPr>
          <p:spPr>
            <a:xfrm>
              <a:off x="1403648" y="239326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563888" y="237128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289313" y="1668612"/>
            <a:ext cx="2834203" cy="2834203"/>
            <a:chOff x="2289313" y="1668612"/>
            <a:chExt cx="2834203" cy="2834203"/>
          </a:xfrm>
        </p:grpSpPr>
        <p:sp>
          <p:nvSpPr>
            <p:cNvPr id="17" name="Ovál 16"/>
            <p:cNvSpPr/>
            <p:nvPr/>
          </p:nvSpPr>
          <p:spPr>
            <a:xfrm>
              <a:off x="3670411" y="3040493"/>
              <a:ext cx="72008" cy="72008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louk 19"/>
            <p:cNvSpPr/>
            <p:nvPr/>
          </p:nvSpPr>
          <p:spPr>
            <a:xfrm>
              <a:off x="2289313" y="1668612"/>
              <a:ext cx="2834203" cy="2834203"/>
            </a:xfrm>
            <a:prstGeom prst="arc">
              <a:avLst>
                <a:gd name="adj1" fmla="val 5447463"/>
                <a:gd name="adj2" fmla="val 16256697"/>
              </a:avLst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130562" y="1659395"/>
            <a:ext cx="2834203" cy="2834203"/>
            <a:chOff x="130562" y="1659395"/>
            <a:chExt cx="2834203" cy="2834203"/>
          </a:xfrm>
        </p:grpSpPr>
        <p:sp>
          <p:nvSpPr>
            <p:cNvPr id="16" name="Ovál 15"/>
            <p:cNvSpPr/>
            <p:nvPr/>
          </p:nvSpPr>
          <p:spPr>
            <a:xfrm>
              <a:off x="1501431" y="3041326"/>
              <a:ext cx="72008" cy="72008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louk 20"/>
            <p:cNvSpPr/>
            <p:nvPr/>
          </p:nvSpPr>
          <p:spPr>
            <a:xfrm>
              <a:off x="130562" y="1659395"/>
              <a:ext cx="2834203" cy="2834203"/>
            </a:xfrm>
            <a:prstGeom prst="arc">
              <a:avLst>
                <a:gd name="adj1" fmla="val 16221884"/>
                <a:gd name="adj2" fmla="val 5286955"/>
              </a:avLst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2581551" y="2132856"/>
            <a:ext cx="84908" cy="1914872"/>
            <a:chOff x="2581551" y="2132856"/>
            <a:chExt cx="84908" cy="1914872"/>
          </a:xfrm>
        </p:grpSpPr>
        <p:sp>
          <p:nvSpPr>
            <p:cNvPr id="22" name="Ovál 21"/>
            <p:cNvSpPr/>
            <p:nvPr/>
          </p:nvSpPr>
          <p:spPr>
            <a:xfrm>
              <a:off x="2581551" y="2132856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2594451" y="3975720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42" name="Skupina 41"/>
          <p:cNvGrpSpPr/>
          <p:nvPr/>
        </p:nvGrpSpPr>
        <p:grpSpPr>
          <a:xfrm>
            <a:off x="5123516" y="1219984"/>
            <a:ext cx="3336916" cy="1892396"/>
            <a:chOff x="5123516" y="1008727"/>
            <a:chExt cx="3336916" cy="1892396"/>
          </a:xfrm>
        </p:grpSpPr>
        <p:grpSp>
          <p:nvGrpSpPr>
            <p:cNvPr id="41" name="Skupina 40"/>
            <p:cNvGrpSpPr/>
            <p:nvPr/>
          </p:nvGrpSpPr>
          <p:grpSpPr>
            <a:xfrm rot="19515886">
              <a:off x="5123516" y="2070390"/>
              <a:ext cx="3336916" cy="227887"/>
              <a:chOff x="5123516" y="2084989"/>
              <a:chExt cx="3336916" cy="227887"/>
            </a:xfrm>
          </p:grpSpPr>
          <p:cxnSp>
            <p:nvCxnSpPr>
              <p:cNvPr id="33" name="Přímá spojnice 32"/>
              <p:cNvCxnSpPr/>
              <p:nvPr/>
            </p:nvCxnSpPr>
            <p:spPr>
              <a:xfrm>
                <a:off x="5123516" y="2204864"/>
                <a:ext cx="3336916" cy="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Přímá spojnice 34"/>
              <p:cNvCxnSpPr/>
              <p:nvPr/>
            </p:nvCxnSpPr>
            <p:spPr>
              <a:xfrm>
                <a:off x="5380321" y="2096852"/>
                <a:ext cx="0" cy="21602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Přímá spojnice 36"/>
              <p:cNvCxnSpPr/>
              <p:nvPr/>
            </p:nvCxnSpPr>
            <p:spPr>
              <a:xfrm>
                <a:off x="8028384" y="2084989"/>
                <a:ext cx="0" cy="216024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8" name="TextovéPole 37"/>
            <p:cNvSpPr txBox="1"/>
            <p:nvPr/>
          </p:nvSpPr>
          <p:spPr>
            <a:xfrm>
              <a:off x="5499366" y="2531791"/>
              <a:ext cx="2717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X</a:t>
              </a:r>
              <a:endParaRPr lang="cs-CZ" dirty="0"/>
            </a:p>
          </p:txBody>
        </p:sp>
        <p:sp>
          <p:nvSpPr>
            <p:cNvPr id="39" name="TextovéPole 38"/>
            <p:cNvSpPr txBox="1"/>
            <p:nvPr/>
          </p:nvSpPr>
          <p:spPr>
            <a:xfrm>
              <a:off x="7668768" y="1008727"/>
              <a:ext cx="27179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Y</a:t>
              </a:r>
              <a:endParaRPr lang="cs-CZ" dirty="0"/>
            </a:p>
          </p:txBody>
        </p:sp>
      </p:grpSp>
      <p:grpSp>
        <p:nvGrpSpPr>
          <p:cNvPr id="44" name="Skupina 43"/>
          <p:cNvGrpSpPr/>
          <p:nvPr/>
        </p:nvGrpSpPr>
        <p:grpSpPr>
          <a:xfrm rot="2566691">
            <a:off x="4696656" y="4813772"/>
            <a:ext cx="2460577" cy="251997"/>
            <a:chOff x="3005320" y="3212043"/>
            <a:chExt cx="3336916" cy="227886"/>
          </a:xfrm>
        </p:grpSpPr>
        <p:cxnSp>
          <p:nvCxnSpPr>
            <p:cNvPr id="47" name="Přímá spojnice 46"/>
            <p:cNvCxnSpPr/>
            <p:nvPr/>
          </p:nvCxnSpPr>
          <p:spPr>
            <a:xfrm>
              <a:off x="3005320" y="3331917"/>
              <a:ext cx="33369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nice 47"/>
            <p:cNvCxnSpPr/>
            <p:nvPr/>
          </p:nvCxnSpPr>
          <p:spPr>
            <a:xfrm>
              <a:off x="3262124" y="3223905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Přímá spojnice 48"/>
            <p:cNvCxnSpPr/>
            <p:nvPr/>
          </p:nvCxnSpPr>
          <p:spPr>
            <a:xfrm>
              <a:off x="5910187" y="3212043"/>
              <a:ext cx="0" cy="216024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5" name="TextovéPole 44"/>
          <p:cNvSpPr txBox="1"/>
          <p:nvPr/>
        </p:nvSpPr>
        <p:spPr>
          <a:xfrm>
            <a:off x="5040349" y="4237627"/>
            <a:ext cx="27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T</a:t>
            </a:r>
          </a:p>
        </p:txBody>
      </p:sp>
      <p:sp>
        <p:nvSpPr>
          <p:cNvPr id="46" name="TextovéPole 45"/>
          <p:cNvSpPr txBox="1"/>
          <p:nvPr/>
        </p:nvSpPr>
        <p:spPr>
          <a:xfrm>
            <a:off x="6464679" y="5647160"/>
            <a:ext cx="2717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U</a:t>
            </a:r>
            <a:endParaRPr lang="cs-CZ" dirty="0"/>
          </a:p>
        </p:txBody>
      </p:sp>
      <p:grpSp>
        <p:nvGrpSpPr>
          <p:cNvPr id="50" name="Skupina 49"/>
          <p:cNvGrpSpPr/>
          <p:nvPr/>
        </p:nvGrpSpPr>
        <p:grpSpPr>
          <a:xfrm>
            <a:off x="2617447" y="2925980"/>
            <a:ext cx="290464" cy="552003"/>
            <a:chOff x="2617447" y="2925980"/>
            <a:chExt cx="290464" cy="552003"/>
          </a:xfrm>
        </p:grpSpPr>
        <p:sp>
          <p:nvSpPr>
            <p:cNvPr id="51" name="TextovéPole 50"/>
            <p:cNvSpPr txBox="1"/>
            <p:nvPr/>
          </p:nvSpPr>
          <p:spPr>
            <a:xfrm>
              <a:off x="2617447" y="3108651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</a:t>
              </a:r>
              <a:endParaRPr lang="cs-CZ" dirty="0"/>
            </a:p>
          </p:txBody>
        </p:sp>
        <p:cxnSp>
          <p:nvCxnSpPr>
            <p:cNvPr id="52" name="Přímá spojnice 51"/>
            <p:cNvCxnSpPr/>
            <p:nvPr/>
          </p:nvCxnSpPr>
          <p:spPr>
            <a:xfrm>
              <a:off x="2622865" y="2925980"/>
              <a:ext cx="7590" cy="31946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53" name="Skupina 52"/>
          <p:cNvGrpSpPr/>
          <p:nvPr/>
        </p:nvGrpSpPr>
        <p:grpSpPr>
          <a:xfrm>
            <a:off x="2410691" y="2854036"/>
            <a:ext cx="193964" cy="221673"/>
            <a:chOff x="2410691" y="2854036"/>
            <a:chExt cx="193964" cy="221673"/>
          </a:xfrm>
        </p:grpSpPr>
        <p:sp>
          <p:nvSpPr>
            <p:cNvPr id="54" name="Volný tvar 53"/>
            <p:cNvSpPr/>
            <p:nvPr/>
          </p:nvSpPr>
          <p:spPr>
            <a:xfrm>
              <a:off x="2410691" y="2854036"/>
              <a:ext cx="193964" cy="221673"/>
            </a:xfrm>
            <a:custGeom>
              <a:avLst/>
              <a:gdLst>
                <a:gd name="connsiteX0" fmla="*/ 193964 w 193964"/>
                <a:gd name="connsiteY0" fmla="*/ 0 h 221673"/>
                <a:gd name="connsiteX1" fmla="*/ 83127 w 193964"/>
                <a:gd name="connsiteY1" fmla="*/ 27709 h 221673"/>
                <a:gd name="connsiteX2" fmla="*/ 13854 w 193964"/>
                <a:gd name="connsiteY2" fmla="*/ 138546 h 221673"/>
                <a:gd name="connsiteX3" fmla="*/ 0 w 193964"/>
                <a:gd name="connsiteY3" fmla="*/ 221673 h 221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964" h="221673">
                  <a:moveTo>
                    <a:pt x="193964" y="0"/>
                  </a:moveTo>
                  <a:cubicBezTo>
                    <a:pt x="153554" y="2309"/>
                    <a:pt x="113145" y="4618"/>
                    <a:pt x="83127" y="27709"/>
                  </a:cubicBezTo>
                  <a:cubicBezTo>
                    <a:pt x="53109" y="50800"/>
                    <a:pt x="27708" y="106219"/>
                    <a:pt x="13854" y="138546"/>
                  </a:cubicBezTo>
                  <a:cubicBezTo>
                    <a:pt x="0" y="170873"/>
                    <a:pt x="0" y="196273"/>
                    <a:pt x="0" y="221673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5" name="Ovál 54"/>
            <p:cNvSpPr/>
            <p:nvPr/>
          </p:nvSpPr>
          <p:spPr>
            <a:xfrm>
              <a:off x="2507673" y="2970344"/>
              <a:ext cx="45719" cy="45719"/>
            </a:xfrm>
            <a:prstGeom prst="ellipse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16931434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Skupina 27"/>
          <p:cNvGrpSpPr/>
          <p:nvPr/>
        </p:nvGrpSpPr>
        <p:grpSpPr>
          <a:xfrm>
            <a:off x="2581551" y="1653835"/>
            <a:ext cx="298306" cy="3032152"/>
            <a:chOff x="2581551" y="1659395"/>
            <a:chExt cx="298306" cy="3032152"/>
          </a:xfrm>
        </p:grpSpPr>
        <p:cxnSp>
          <p:nvCxnSpPr>
            <p:cNvPr id="25" name="Přímá spojnice 24"/>
            <p:cNvCxnSpPr/>
            <p:nvPr/>
          </p:nvCxnSpPr>
          <p:spPr>
            <a:xfrm>
              <a:off x="2617555" y="1659395"/>
              <a:ext cx="12900" cy="2993741"/>
            </a:xfrm>
            <a:prstGeom prst="line">
              <a:avLst/>
            </a:prstGeom>
            <a:ln>
              <a:solidFill>
                <a:schemeClr val="tx1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ovéPole 26"/>
            <p:cNvSpPr txBox="1"/>
            <p:nvPr/>
          </p:nvSpPr>
          <p:spPr>
            <a:xfrm>
              <a:off x="2581551" y="4325202"/>
              <a:ext cx="298306" cy="36634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o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C4B04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/>
          </a:bodyPr>
          <a:lstStyle/>
          <a:p>
            <a:pPr algn="l"/>
            <a:r>
              <a:rPr lang="cs-CZ" sz="2400" dirty="0" smtClean="0"/>
              <a:t>Pracovní úkol:        </a:t>
            </a:r>
            <a:r>
              <a:rPr lang="cs-CZ" sz="4000" b="1" dirty="0" smtClean="0"/>
              <a:t>OSA ÚSEČKY</a:t>
            </a:r>
            <a:r>
              <a:rPr lang="cs-CZ" sz="4000" dirty="0" smtClean="0"/>
              <a:t> </a:t>
            </a:r>
            <a:r>
              <a:rPr lang="cs-CZ" sz="2000" dirty="0" smtClean="0"/>
              <a:t>                                    IA tabule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Sestroj osu úsečky a vyznač střed úsečky. </a:t>
            </a:r>
          </a:p>
          <a:p>
            <a:pPr marL="0" indent="0">
              <a:buNone/>
            </a:pPr>
            <a:endParaRPr lang="cs-CZ" sz="2400" dirty="0"/>
          </a:p>
        </p:txBody>
      </p:sp>
      <p:grpSp>
        <p:nvGrpSpPr>
          <p:cNvPr id="15" name="Skupina 14"/>
          <p:cNvGrpSpPr/>
          <p:nvPr/>
        </p:nvGrpSpPr>
        <p:grpSpPr>
          <a:xfrm>
            <a:off x="1177395" y="2969318"/>
            <a:ext cx="2880320" cy="622193"/>
            <a:chOff x="1177395" y="2140407"/>
            <a:chExt cx="2880320" cy="622193"/>
          </a:xfrm>
        </p:grpSpPr>
        <p:grpSp>
          <p:nvGrpSpPr>
            <p:cNvPr id="11" name="Skupina 10"/>
            <p:cNvGrpSpPr/>
            <p:nvPr/>
          </p:nvGrpSpPr>
          <p:grpSpPr>
            <a:xfrm>
              <a:off x="1177395" y="2140407"/>
              <a:ext cx="2880320" cy="224408"/>
              <a:chOff x="1187624" y="2672916"/>
              <a:chExt cx="2880320" cy="224408"/>
            </a:xfrm>
          </p:grpSpPr>
          <p:cxnSp>
            <p:nvCxnSpPr>
              <p:cNvPr id="5" name="Přímá spojnice 4"/>
              <p:cNvCxnSpPr/>
              <p:nvPr/>
            </p:nvCxnSpPr>
            <p:spPr>
              <a:xfrm>
                <a:off x="1187624" y="2780928"/>
                <a:ext cx="2880320" cy="0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Přímá spojnice 8"/>
              <p:cNvCxnSpPr/>
              <p:nvPr/>
            </p:nvCxnSpPr>
            <p:spPr>
              <a:xfrm>
                <a:off x="3716644" y="2672916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Přímá spojnice 9"/>
              <p:cNvCxnSpPr/>
              <p:nvPr/>
            </p:nvCxnSpPr>
            <p:spPr>
              <a:xfrm>
                <a:off x="1547664" y="2681300"/>
                <a:ext cx="0" cy="216024"/>
              </a:xfrm>
              <a:prstGeom prst="line">
                <a:avLst/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" name="TextovéPole 11"/>
            <p:cNvSpPr txBox="1"/>
            <p:nvPr/>
          </p:nvSpPr>
          <p:spPr>
            <a:xfrm>
              <a:off x="1403648" y="239326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3563888" y="2371288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B</a:t>
              </a:r>
              <a:endParaRPr lang="cs-CZ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2289313" y="1668612"/>
            <a:ext cx="2834203" cy="2834203"/>
            <a:chOff x="2289313" y="1668612"/>
            <a:chExt cx="2834203" cy="2834203"/>
          </a:xfrm>
        </p:grpSpPr>
        <p:sp>
          <p:nvSpPr>
            <p:cNvPr id="17" name="Ovál 16"/>
            <p:cNvSpPr/>
            <p:nvPr/>
          </p:nvSpPr>
          <p:spPr>
            <a:xfrm>
              <a:off x="3670411" y="3040493"/>
              <a:ext cx="72008" cy="72008"/>
            </a:xfrm>
            <a:prstGeom prst="ellipse">
              <a:avLst/>
            </a:prstGeom>
          </p:spPr>
          <p:style>
            <a:lnRef idx="0">
              <a:schemeClr val="accent4"/>
            </a:lnRef>
            <a:fillRef idx="3">
              <a:schemeClr val="accent4"/>
            </a:fillRef>
            <a:effectRef idx="3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0" name="Oblouk 19"/>
            <p:cNvSpPr/>
            <p:nvPr/>
          </p:nvSpPr>
          <p:spPr>
            <a:xfrm>
              <a:off x="2289313" y="1668612"/>
              <a:ext cx="2834203" cy="2834203"/>
            </a:xfrm>
            <a:prstGeom prst="arc">
              <a:avLst>
                <a:gd name="adj1" fmla="val 5447463"/>
                <a:gd name="adj2" fmla="val 16256697"/>
              </a:avLst>
            </a:prstGeom>
          </p:spPr>
          <p:style>
            <a:lnRef idx="2">
              <a:schemeClr val="accent4"/>
            </a:lnRef>
            <a:fillRef idx="0">
              <a:schemeClr val="accent4"/>
            </a:fillRef>
            <a:effectRef idx="1">
              <a:schemeClr val="accent4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130562" y="1659395"/>
            <a:ext cx="2834203" cy="2834203"/>
            <a:chOff x="130562" y="1659395"/>
            <a:chExt cx="2834203" cy="2834203"/>
          </a:xfrm>
        </p:grpSpPr>
        <p:sp>
          <p:nvSpPr>
            <p:cNvPr id="16" name="Ovál 15"/>
            <p:cNvSpPr/>
            <p:nvPr/>
          </p:nvSpPr>
          <p:spPr>
            <a:xfrm>
              <a:off x="1501431" y="3041326"/>
              <a:ext cx="72008" cy="72008"/>
            </a:xfrm>
            <a:prstGeom prst="ellipse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1" name="Oblouk 20"/>
            <p:cNvSpPr/>
            <p:nvPr/>
          </p:nvSpPr>
          <p:spPr>
            <a:xfrm>
              <a:off x="130562" y="1659395"/>
              <a:ext cx="2834203" cy="2834203"/>
            </a:xfrm>
            <a:prstGeom prst="arc">
              <a:avLst>
                <a:gd name="adj1" fmla="val 16221884"/>
                <a:gd name="adj2" fmla="val 5286955"/>
              </a:avLst>
            </a:prstGeom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31" name="Skupina 30"/>
          <p:cNvGrpSpPr/>
          <p:nvPr/>
        </p:nvGrpSpPr>
        <p:grpSpPr>
          <a:xfrm>
            <a:off x="2581551" y="2132856"/>
            <a:ext cx="84908" cy="1914872"/>
            <a:chOff x="2581551" y="2132856"/>
            <a:chExt cx="84908" cy="1914872"/>
          </a:xfrm>
        </p:grpSpPr>
        <p:sp>
          <p:nvSpPr>
            <p:cNvPr id="22" name="Ovál 21"/>
            <p:cNvSpPr/>
            <p:nvPr/>
          </p:nvSpPr>
          <p:spPr>
            <a:xfrm>
              <a:off x="2581551" y="2132856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3" name="Ovál 22"/>
            <p:cNvSpPr/>
            <p:nvPr/>
          </p:nvSpPr>
          <p:spPr>
            <a:xfrm>
              <a:off x="2594451" y="3975720"/>
              <a:ext cx="72008" cy="72008"/>
            </a:xfrm>
            <a:prstGeom prst="ellipse">
              <a:avLst/>
            </a:prstGeom>
          </p:spPr>
          <p:style>
            <a:lnRef idx="0">
              <a:schemeClr val="dk1"/>
            </a:lnRef>
            <a:fillRef idx="3">
              <a:schemeClr val="dk1"/>
            </a:fillRef>
            <a:effectRef idx="3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2" name="TextovéPole 51"/>
          <p:cNvSpPr txBox="1"/>
          <p:nvPr/>
        </p:nvSpPr>
        <p:spPr>
          <a:xfrm>
            <a:off x="7541330" y="3497070"/>
            <a:ext cx="298306" cy="366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o</a:t>
            </a:r>
          </a:p>
        </p:txBody>
      </p:sp>
      <p:grpSp>
        <p:nvGrpSpPr>
          <p:cNvPr id="66" name="Skupina 65"/>
          <p:cNvGrpSpPr/>
          <p:nvPr/>
        </p:nvGrpSpPr>
        <p:grpSpPr>
          <a:xfrm>
            <a:off x="2604438" y="2936298"/>
            <a:ext cx="290464" cy="552003"/>
            <a:chOff x="2617447" y="2925980"/>
            <a:chExt cx="290464" cy="552003"/>
          </a:xfrm>
        </p:grpSpPr>
        <p:sp>
          <p:nvSpPr>
            <p:cNvPr id="59" name="TextovéPole 58"/>
            <p:cNvSpPr txBox="1"/>
            <p:nvPr/>
          </p:nvSpPr>
          <p:spPr>
            <a:xfrm>
              <a:off x="2617447" y="3108651"/>
              <a:ext cx="29046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dirty="0" smtClean="0"/>
                <a:t>S</a:t>
              </a:r>
              <a:endParaRPr lang="cs-CZ" dirty="0"/>
            </a:p>
          </p:txBody>
        </p:sp>
        <p:cxnSp>
          <p:nvCxnSpPr>
            <p:cNvPr id="61" name="Přímá spojnice 60"/>
            <p:cNvCxnSpPr/>
            <p:nvPr/>
          </p:nvCxnSpPr>
          <p:spPr>
            <a:xfrm>
              <a:off x="2622865" y="2925980"/>
              <a:ext cx="7590" cy="319465"/>
            </a:xfrm>
            <a:prstGeom prst="line">
              <a:avLst/>
            </a:prstGeom>
          </p:spPr>
          <p:style>
            <a:lnRef idx="3">
              <a:schemeClr val="dk1"/>
            </a:lnRef>
            <a:fillRef idx="0">
              <a:schemeClr val="dk1"/>
            </a:fillRef>
            <a:effectRef idx="2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74" name="Skupina 73"/>
          <p:cNvGrpSpPr/>
          <p:nvPr/>
        </p:nvGrpSpPr>
        <p:grpSpPr>
          <a:xfrm>
            <a:off x="3951026" y="3424678"/>
            <a:ext cx="4251840" cy="4138392"/>
            <a:chOff x="2710511" y="3367072"/>
            <a:chExt cx="4251840" cy="4138392"/>
          </a:xfrm>
        </p:grpSpPr>
        <p:grpSp>
          <p:nvGrpSpPr>
            <p:cNvPr id="58" name="Skupina 57"/>
            <p:cNvGrpSpPr/>
            <p:nvPr/>
          </p:nvGrpSpPr>
          <p:grpSpPr>
            <a:xfrm>
              <a:off x="2710511" y="3367072"/>
              <a:ext cx="4251840" cy="4138392"/>
              <a:chOff x="3438643" y="2971027"/>
              <a:chExt cx="4251840" cy="4138392"/>
            </a:xfrm>
          </p:grpSpPr>
          <p:grpSp>
            <p:nvGrpSpPr>
              <p:cNvPr id="24" name="Skupina 23"/>
              <p:cNvGrpSpPr/>
              <p:nvPr/>
            </p:nvGrpSpPr>
            <p:grpSpPr>
              <a:xfrm>
                <a:off x="4381699" y="4134976"/>
                <a:ext cx="2460577" cy="1742077"/>
                <a:chOff x="4381699" y="4134976"/>
                <a:chExt cx="2460577" cy="1742077"/>
              </a:xfrm>
            </p:grpSpPr>
            <p:grpSp>
              <p:nvGrpSpPr>
                <p:cNvPr id="44" name="Skupina 43"/>
                <p:cNvGrpSpPr/>
                <p:nvPr/>
              </p:nvGrpSpPr>
              <p:grpSpPr>
                <a:xfrm rot="2566691">
                  <a:off x="4381699" y="4952008"/>
                  <a:ext cx="2460577" cy="251997"/>
                  <a:chOff x="3005320" y="3212043"/>
                  <a:chExt cx="3336916" cy="227886"/>
                </a:xfrm>
              </p:grpSpPr>
              <p:cxnSp>
                <p:nvCxnSpPr>
                  <p:cNvPr id="47" name="Přímá spojnice 46"/>
                  <p:cNvCxnSpPr/>
                  <p:nvPr/>
                </p:nvCxnSpPr>
                <p:spPr>
                  <a:xfrm>
                    <a:off x="3005320" y="3331917"/>
                    <a:ext cx="3336916" cy="0"/>
                  </a:xfrm>
                  <a:prstGeom prst="line">
                    <a:avLst/>
                  </a:prstGeom>
                  <a:ln w="28575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8" name="Přímá spojnice 47"/>
                  <p:cNvCxnSpPr/>
                  <p:nvPr/>
                </p:nvCxnSpPr>
                <p:spPr>
                  <a:xfrm>
                    <a:off x="3262124" y="3223905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49" name="Přímá spojnice 48"/>
                  <p:cNvCxnSpPr/>
                  <p:nvPr/>
                </p:nvCxnSpPr>
                <p:spPr>
                  <a:xfrm>
                    <a:off x="5910187" y="3212043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B05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45" name="TextovéPole 44"/>
                <p:cNvSpPr txBox="1"/>
                <p:nvPr/>
              </p:nvSpPr>
              <p:spPr>
                <a:xfrm>
                  <a:off x="4904449" y="4134976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/>
                    <a:t>T</a:t>
                  </a:r>
                </a:p>
              </p:txBody>
            </p:sp>
            <p:sp>
              <p:nvSpPr>
                <p:cNvPr id="46" name="TextovéPole 45"/>
                <p:cNvSpPr txBox="1"/>
                <p:nvPr/>
              </p:nvSpPr>
              <p:spPr>
                <a:xfrm>
                  <a:off x="6344847" y="5507721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U</a:t>
                  </a:r>
                  <a:endParaRPr lang="cs-CZ" dirty="0"/>
                </a:p>
              </p:txBody>
            </p:sp>
          </p:grpSp>
          <p:sp>
            <p:nvSpPr>
              <p:cNvPr id="32" name="Oblouk 31"/>
              <p:cNvSpPr/>
              <p:nvPr/>
            </p:nvSpPr>
            <p:spPr>
              <a:xfrm>
                <a:off x="3438643" y="2971027"/>
                <a:ext cx="2809723" cy="2809723"/>
              </a:xfrm>
              <a:prstGeom prst="arc">
                <a:avLst>
                  <a:gd name="adj1" fmla="val 20113006"/>
                  <a:gd name="adj2" fmla="val 6615289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0" name="Oblouk 49"/>
              <p:cNvSpPr/>
              <p:nvPr/>
            </p:nvSpPr>
            <p:spPr>
              <a:xfrm>
                <a:off x="4880760" y="4299696"/>
                <a:ext cx="2809723" cy="2809723"/>
              </a:xfrm>
              <a:prstGeom prst="arc">
                <a:avLst>
                  <a:gd name="adj1" fmla="val 10167259"/>
                  <a:gd name="adj2" fmla="val 17605918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36" name="Přímá spojnice 35"/>
              <p:cNvCxnSpPr/>
              <p:nvPr/>
            </p:nvCxnSpPr>
            <p:spPr>
              <a:xfrm flipH="1">
                <a:off x="4442061" y="3961926"/>
                <a:ext cx="2116654" cy="2297596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sp>
            <p:nvSpPr>
              <p:cNvPr id="57" name="TextovéPole 56"/>
              <p:cNvSpPr txBox="1"/>
              <p:nvPr/>
            </p:nvSpPr>
            <p:spPr>
              <a:xfrm>
                <a:off x="6409562" y="3980375"/>
                <a:ext cx="298306" cy="23863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b="1" dirty="0">
                    <a:solidFill>
                      <a:schemeClr val="accent2"/>
                    </a:solidFill>
                  </a:rPr>
                  <a:t>o</a:t>
                </a:r>
              </a:p>
            </p:txBody>
          </p:sp>
        </p:grpSp>
        <p:grpSp>
          <p:nvGrpSpPr>
            <p:cNvPr id="67" name="Skupina 66"/>
            <p:cNvGrpSpPr/>
            <p:nvPr/>
          </p:nvGrpSpPr>
          <p:grpSpPr>
            <a:xfrm>
              <a:off x="4826262" y="5274230"/>
              <a:ext cx="294259" cy="389301"/>
              <a:chOff x="2622865" y="2925980"/>
              <a:chExt cx="294259" cy="389301"/>
            </a:xfrm>
          </p:grpSpPr>
          <p:sp>
            <p:nvSpPr>
              <p:cNvPr id="68" name="TextovéPole 67"/>
              <p:cNvSpPr txBox="1"/>
              <p:nvPr/>
            </p:nvSpPr>
            <p:spPr>
              <a:xfrm>
                <a:off x="2626660" y="2945949"/>
                <a:ext cx="2904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S</a:t>
                </a:r>
                <a:endParaRPr lang="cs-CZ" dirty="0"/>
              </a:p>
            </p:txBody>
          </p:sp>
          <p:cxnSp>
            <p:nvCxnSpPr>
              <p:cNvPr id="69" name="Přímá spojnice 68"/>
              <p:cNvCxnSpPr/>
              <p:nvPr/>
            </p:nvCxnSpPr>
            <p:spPr>
              <a:xfrm>
                <a:off x="2622865" y="2925980"/>
                <a:ext cx="7590" cy="319465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73" name="Skupina 72"/>
          <p:cNvGrpSpPr/>
          <p:nvPr/>
        </p:nvGrpSpPr>
        <p:grpSpPr>
          <a:xfrm>
            <a:off x="4555362" y="490280"/>
            <a:ext cx="5260613" cy="4785717"/>
            <a:chOff x="4122420" y="720475"/>
            <a:chExt cx="5260613" cy="4785717"/>
          </a:xfrm>
        </p:grpSpPr>
        <p:grpSp>
          <p:nvGrpSpPr>
            <p:cNvPr id="19" name="Skupina 18"/>
            <p:cNvGrpSpPr/>
            <p:nvPr/>
          </p:nvGrpSpPr>
          <p:grpSpPr>
            <a:xfrm>
              <a:off x="4122420" y="720475"/>
              <a:ext cx="5260613" cy="4785717"/>
              <a:chOff x="4094774" y="83444"/>
              <a:chExt cx="5260613" cy="4724144"/>
            </a:xfrm>
          </p:grpSpPr>
          <p:grpSp>
            <p:nvGrpSpPr>
              <p:cNvPr id="42" name="Skupina 41"/>
              <p:cNvGrpSpPr/>
              <p:nvPr/>
            </p:nvGrpSpPr>
            <p:grpSpPr>
              <a:xfrm>
                <a:off x="5123516" y="1670635"/>
                <a:ext cx="3336916" cy="1810838"/>
                <a:chOff x="5123516" y="1459378"/>
                <a:chExt cx="3336916" cy="1810838"/>
              </a:xfrm>
            </p:grpSpPr>
            <p:grpSp>
              <p:nvGrpSpPr>
                <p:cNvPr id="41" name="Skupina 40"/>
                <p:cNvGrpSpPr/>
                <p:nvPr/>
              </p:nvGrpSpPr>
              <p:grpSpPr>
                <a:xfrm rot="19515886">
                  <a:off x="5123516" y="2070390"/>
                  <a:ext cx="3336916" cy="227887"/>
                  <a:chOff x="5123516" y="2084989"/>
                  <a:chExt cx="3336916" cy="227887"/>
                </a:xfrm>
              </p:grpSpPr>
              <p:cxnSp>
                <p:nvCxnSpPr>
                  <p:cNvPr id="33" name="Přímá spojnice 32"/>
                  <p:cNvCxnSpPr/>
                  <p:nvPr/>
                </p:nvCxnSpPr>
                <p:spPr>
                  <a:xfrm>
                    <a:off x="5123516" y="2204864"/>
                    <a:ext cx="3336916" cy="0"/>
                  </a:xfrm>
                  <a:prstGeom prst="line">
                    <a:avLst/>
                  </a:prstGeom>
                  <a:ln w="28575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5" name="Přímá spojnice 34"/>
                  <p:cNvCxnSpPr/>
                  <p:nvPr/>
                </p:nvCxnSpPr>
                <p:spPr>
                  <a:xfrm>
                    <a:off x="5380321" y="2096852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  <p:cxnSp>
                <p:nvCxnSpPr>
                  <p:cNvPr id="37" name="Přímá spojnice 36"/>
                  <p:cNvCxnSpPr/>
                  <p:nvPr/>
                </p:nvCxnSpPr>
                <p:spPr>
                  <a:xfrm>
                    <a:off x="8028384" y="2084989"/>
                    <a:ext cx="0" cy="216024"/>
                  </a:xfrm>
                  <a:prstGeom prst="line">
                    <a:avLst/>
                  </a:prstGeom>
                  <a:ln w="28575">
                    <a:solidFill>
                      <a:srgbClr val="0070C0"/>
                    </a:solidFill>
                  </a:ln>
                </p:spPr>
                <p:style>
                  <a:lnRef idx="1">
                    <a:schemeClr val="accent1"/>
                  </a:lnRef>
                  <a:fillRef idx="0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tx1"/>
                  </a:fontRef>
                </p:style>
              </p:cxnSp>
            </p:grpSp>
            <p:sp>
              <p:nvSpPr>
                <p:cNvPr id="38" name="TextovéPole 37"/>
                <p:cNvSpPr txBox="1"/>
                <p:nvPr/>
              </p:nvSpPr>
              <p:spPr>
                <a:xfrm>
                  <a:off x="5635310" y="2900884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X</a:t>
                  </a:r>
                  <a:endParaRPr lang="cs-CZ" dirty="0"/>
                </a:p>
              </p:txBody>
            </p:sp>
            <p:sp>
              <p:nvSpPr>
                <p:cNvPr id="39" name="TextovéPole 38"/>
                <p:cNvSpPr txBox="1"/>
                <p:nvPr/>
              </p:nvSpPr>
              <p:spPr>
                <a:xfrm>
                  <a:off x="7803953" y="1459378"/>
                  <a:ext cx="271799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dirty="0" smtClean="0"/>
                    <a:t>Y</a:t>
                  </a:r>
                  <a:endParaRPr lang="cs-CZ" dirty="0"/>
                </a:p>
              </p:txBody>
            </p:sp>
          </p:grpSp>
          <p:sp>
            <p:nvSpPr>
              <p:cNvPr id="4" name="Oblouk 3"/>
              <p:cNvSpPr/>
              <p:nvPr/>
            </p:nvSpPr>
            <p:spPr>
              <a:xfrm>
                <a:off x="4094774" y="1602020"/>
                <a:ext cx="3101440" cy="3205568"/>
              </a:xfrm>
              <a:prstGeom prst="arc">
                <a:avLst>
                  <a:gd name="adj1" fmla="val 15361833"/>
                  <a:gd name="adj2" fmla="val 1400918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40" name="Oblouk 39"/>
              <p:cNvSpPr/>
              <p:nvPr/>
            </p:nvSpPr>
            <p:spPr>
              <a:xfrm>
                <a:off x="6253947" y="83444"/>
                <a:ext cx="3101440" cy="3205568"/>
              </a:xfrm>
              <a:prstGeom prst="arc">
                <a:avLst>
                  <a:gd name="adj1" fmla="val 4989193"/>
                  <a:gd name="adj2" fmla="val 11969396"/>
                </a:avLst>
              </a:prstGeom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4" name="Přímá spojnice 13"/>
              <p:cNvCxnSpPr/>
              <p:nvPr/>
            </p:nvCxnSpPr>
            <p:spPr>
              <a:xfrm>
                <a:off x="5922490" y="1219984"/>
                <a:ext cx="1746278" cy="2641064"/>
              </a:xfrm>
              <a:prstGeom prst="line">
                <a:avLst/>
              </a:prstGeom>
              <a:ln>
                <a:prstDash val="lgDashDot"/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</p:grpSp>
        <p:grpSp>
          <p:nvGrpSpPr>
            <p:cNvPr id="70" name="Skupina 69"/>
            <p:cNvGrpSpPr/>
            <p:nvPr/>
          </p:nvGrpSpPr>
          <p:grpSpPr>
            <a:xfrm>
              <a:off x="6736037" y="2933569"/>
              <a:ext cx="305423" cy="430530"/>
              <a:chOff x="2622865" y="2925980"/>
              <a:chExt cx="305423" cy="430530"/>
            </a:xfrm>
          </p:grpSpPr>
          <p:sp>
            <p:nvSpPr>
              <p:cNvPr id="71" name="TextovéPole 70"/>
              <p:cNvSpPr txBox="1"/>
              <p:nvPr/>
            </p:nvSpPr>
            <p:spPr>
              <a:xfrm>
                <a:off x="2637824" y="2987178"/>
                <a:ext cx="290464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cs-CZ" dirty="0" smtClean="0"/>
                  <a:t>S</a:t>
                </a:r>
                <a:endParaRPr lang="cs-CZ" dirty="0"/>
              </a:p>
            </p:txBody>
          </p:sp>
          <p:cxnSp>
            <p:nvCxnSpPr>
              <p:cNvPr id="72" name="Přímá spojnice 71"/>
              <p:cNvCxnSpPr/>
              <p:nvPr/>
            </p:nvCxnSpPr>
            <p:spPr>
              <a:xfrm>
                <a:off x="2622865" y="2925980"/>
                <a:ext cx="7590" cy="319465"/>
              </a:xfrm>
              <a:prstGeom prst="line">
                <a:avLst/>
              </a:prstGeom>
            </p:spPr>
            <p:style>
              <a:lnRef idx="3">
                <a:schemeClr val="dk1"/>
              </a:lnRef>
              <a:fillRef idx="0">
                <a:schemeClr val="dk1"/>
              </a:fillRef>
              <a:effectRef idx="2">
                <a:schemeClr val="dk1"/>
              </a:effectRef>
              <a:fontRef idx="minor">
                <a:schemeClr val="tx1"/>
              </a:fontRef>
            </p:style>
          </p:cxnSp>
        </p:grpSp>
      </p:grpSp>
      <p:sp>
        <p:nvSpPr>
          <p:cNvPr id="76" name="TextovéPole 75"/>
          <p:cNvSpPr txBox="1"/>
          <p:nvPr/>
        </p:nvSpPr>
        <p:spPr>
          <a:xfrm>
            <a:off x="865077" y="4936307"/>
            <a:ext cx="2698811" cy="156966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PLATÍ: 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/>
              <a:t>o </a:t>
            </a:r>
            <a:r>
              <a:rPr lang="cs-CZ" sz="2400" b="1" dirty="0" smtClean="0">
                <a:latin typeface="Cambria Math"/>
                <a:ea typeface="Cambria Math"/>
              </a:rPr>
              <a:t>⟘ AB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latin typeface="Cambria Math"/>
                <a:ea typeface="Cambria Math"/>
              </a:rPr>
              <a:t>o ∩ AB ∊ S </a:t>
            </a:r>
          </a:p>
          <a:p>
            <a:pPr marL="342900" indent="-342900">
              <a:buFont typeface="+mj-lt"/>
              <a:buAutoNum type="arabicPeriod"/>
            </a:pPr>
            <a:r>
              <a:rPr lang="cs-CZ" sz="2400" b="1" dirty="0" smtClean="0">
                <a:latin typeface="Cambria Math"/>
                <a:ea typeface="Cambria Math"/>
              </a:rPr>
              <a:t>⎸AS⎹</a:t>
            </a:r>
            <a:r>
              <a:rPr lang="cs-CZ" sz="2400" b="1" dirty="0" smtClean="0"/>
              <a:t> </a:t>
            </a:r>
            <a:r>
              <a:rPr lang="cs-CZ" sz="2400" b="1" dirty="0" smtClean="0">
                <a:latin typeface="Cambria Math"/>
                <a:ea typeface="Cambria Math"/>
              </a:rPr>
              <a:t>= ⎸BS</a:t>
            </a:r>
            <a:r>
              <a:rPr lang="cs-CZ" sz="2400" b="1" dirty="0">
                <a:latin typeface="Cambria Math"/>
                <a:ea typeface="Cambria Math"/>
              </a:rPr>
              <a:t>⎹</a:t>
            </a:r>
            <a:r>
              <a:rPr lang="cs-CZ" sz="2400" b="1" dirty="0"/>
              <a:t> </a:t>
            </a:r>
          </a:p>
        </p:txBody>
      </p:sp>
      <p:grpSp>
        <p:nvGrpSpPr>
          <p:cNvPr id="80" name="Skupina 79"/>
          <p:cNvGrpSpPr/>
          <p:nvPr/>
        </p:nvGrpSpPr>
        <p:grpSpPr>
          <a:xfrm>
            <a:off x="2410691" y="2854036"/>
            <a:ext cx="193964" cy="221673"/>
            <a:chOff x="2410691" y="2854036"/>
            <a:chExt cx="193964" cy="221673"/>
          </a:xfrm>
        </p:grpSpPr>
        <p:sp>
          <p:nvSpPr>
            <p:cNvPr id="78" name="Volný tvar 77"/>
            <p:cNvSpPr/>
            <p:nvPr/>
          </p:nvSpPr>
          <p:spPr>
            <a:xfrm>
              <a:off x="2410691" y="2854036"/>
              <a:ext cx="193964" cy="221673"/>
            </a:xfrm>
            <a:custGeom>
              <a:avLst/>
              <a:gdLst>
                <a:gd name="connsiteX0" fmla="*/ 193964 w 193964"/>
                <a:gd name="connsiteY0" fmla="*/ 0 h 221673"/>
                <a:gd name="connsiteX1" fmla="*/ 83127 w 193964"/>
                <a:gd name="connsiteY1" fmla="*/ 27709 h 221673"/>
                <a:gd name="connsiteX2" fmla="*/ 13854 w 193964"/>
                <a:gd name="connsiteY2" fmla="*/ 138546 h 221673"/>
                <a:gd name="connsiteX3" fmla="*/ 0 w 193964"/>
                <a:gd name="connsiteY3" fmla="*/ 221673 h 2216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3964" h="221673">
                  <a:moveTo>
                    <a:pt x="193964" y="0"/>
                  </a:moveTo>
                  <a:cubicBezTo>
                    <a:pt x="153554" y="2309"/>
                    <a:pt x="113145" y="4618"/>
                    <a:pt x="83127" y="27709"/>
                  </a:cubicBezTo>
                  <a:cubicBezTo>
                    <a:pt x="53109" y="50800"/>
                    <a:pt x="27708" y="106219"/>
                    <a:pt x="13854" y="138546"/>
                  </a:cubicBezTo>
                  <a:cubicBezTo>
                    <a:pt x="0" y="170873"/>
                    <a:pt x="0" y="196273"/>
                    <a:pt x="0" y="221673"/>
                  </a:cubicBezTo>
                </a:path>
              </a:pathLst>
            </a:cu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79" name="Ovál 78"/>
            <p:cNvSpPr/>
            <p:nvPr/>
          </p:nvSpPr>
          <p:spPr>
            <a:xfrm>
              <a:off x="2507673" y="2970344"/>
              <a:ext cx="45719" cy="45719"/>
            </a:xfrm>
            <a:prstGeom prst="ellipse">
              <a:avLst/>
            </a:prstGeom>
          </p:spPr>
          <p:style>
            <a:lnRef idx="1">
              <a:schemeClr val="dk1"/>
            </a:lnRef>
            <a:fillRef idx="3">
              <a:schemeClr val="dk1"/>
            </a:fillRef>
            <a:effectRef idx="2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87" name="Volný tvar 86"/>
          <p:cNvSpPr/>
          <p:nvPr/>
        </p:nvSpPr>
        <p:spPr>
          <a:xfrm>
            <a:off x="6990227" y="2687782"/>
            <a:ext cx="75591" cy="318654"/>
          </a:xfrm>
          <a:custGeom>
            <a:avLst/>
            <a:gdLst>
              <a:gd name="connsiteX0" fmla="*/ 75591 w 75591"/>
              <a:gd name="connsiteY0" fmla="*/ 0 h 318654"/>
              <a:gd name="connsiteX1" fmla="*/ 6318 w 75591"/>
              <a:gd name="connsiteY1" fmla="*/ 124691 h 318654"/>
              <a:gd name="connsiteX2" fmla="*/ 6318 w 75591"/>
              <a:gd name="connsiteY2" fmla="*/ 221673 h 318654"/>
              <a:gd name="connsiteX3" fmla="*/ 34028 w 75591"/>
              <a:gd name="connsiteY3" fmla="*/ 318654 h 318654"/>
              <a:gd name="connsiteX4" fmla="*/ 34028 w 75591"/>
              <a:gd name="connsiteY4" fmla="*/ 318654 h 318654"/>
              <a:gd name="connsiteX5" fmla="*/ 20173 w 75591"/>
              <a:gd name="connsiteY5" fmla="*/ 304800 h 3186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5591" h="318654">
                <a:moveTo>
                  <a:pt x="75591" y="0"/>
                </a:moveTo>
                <a:cubicBezTo>
                  <a:pt x="46727" y="43873"/>
                  <a:pt x="17863" y="87746"/>
                  <a:pt x="6318" y="124691"/>
                </a:cubicBezTo>
                <a:cubicBezTo>
                  <a:pt x="-5228" y="161637"/>
                  <a:pt x="1700" y="189346"/>
                  <a:pt x="6318" y="221673"/>
                </a:cubicBezTo>
                <a:cubicBezTo>
                  <a:pt x="10936" y="254000"/>
                  <a:pt x="34028" y="318654"/>
                  <a:pt x="34028" y="318654"/>
                </a:cubicBezTo>
                <a:lnTo>
                  <a:pt x="34028" y="318654"/>
                </a:lnTo>
                <a:lnTo>
                  <a:pt x="20173" y="304800"/>
                </a:ln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8" name="Ovál 87"/>
          <p:cNvSpPr/>
          <p:nvPr/>
        </p:nvSpPr>
        <p:spPr>
          <a:xfrm>
            <a:off x="5930433" y="5477302"/>
            <a:ext cx="45719" cy="45719"/>
          </a:xfrm>
          <a:prstGeom prst="ellipse">
            <a:avLst/>
          </a:prstGeom>
          <a:ln w="6350"/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9" name="Ovál 88"/>
          <p:cNvSpPr/>
          <p:nvPr/>
        </p:nvSpPr>
        <p:spPr>
          <a:xfrm>
            <a:off x="7048238" y="2854036"/>
            <a:ext cx="45719" cy="45719"/>
          </a:xfrm>
          <a:prstGeom prst="ellipse">
            <a:avLst/>
          </a:prstGeom>
          <a:ln w="6350">
            <a:solidFill>
              <a:schemeClr val="tx1"/>
            </a:solidFill>
          </a:ln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0" name="Volný tvar 89"/>
          <p:cNvSpPr/>
          <p:nvPr/>
        </p:nvSpPr>
        <p:spPr>
          <a:xfrm>
            <a:off x="5871548" y="5389418"/>
            <a:ext cx="72052" cy="277091"/>
          </a:xfrm>
          <a:custGeom>
            <a:avLst/>
            <a:gdLst>
              <a:gd name="connsiteX0" fmla="*/ 72052 w 72052"/>
              <a:gd name="connsiteY0" fmla="*/ 0 h 277091"/>
              <a:gd name="connsiteX1" fmla="*/ 2779 w 72052"/>
              <a:gd name="connsiteY1" fmla="*/ 110837 h 277091"/>
              <a:gd name="connsiteX2" fmla="*/ 16634 w 72052"/>
              <a:gd name="connsiteY2" fmla="*/ 221673 h 277091"/>
              <a:gd name="connsiteX3" fmla="*/ 44343 w 72052"/>
              <a:gd name="connsiteY3" fmla="*/ 277091 h 2770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2052" h="277091">
                <a:moveTo>
                  <a:pt x="72052" y="0"/>
                </a:moveTo>
                <a:cubicBezTo>
                  <a:pt x="42033" y="36946"/>
                  <a:pt x="12015" y="73892"/>
                  <a:pt x="2779" y="110837"/>
                </a:cubicBezTo>
                <a:cubicBezTo>
                  <a:pt x="-6457" y="147782"/>
                  <a:pt x="9707" y="193964"/>
                  <a:pt x="16634" y="221673"/>
                </a:cubicBezTo>
                <a:cubicBezTo>
                  <a:pt x="23561" y="249382"/>
                  <a:pt x="33952" y="263236"/>
                  <a:pt x="44343" y="277091"/>
                </a:cubicBezTo>
              </a:path>
            </a:pathLst>
          </a:cu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0768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/>
          </a:bodyPr>
          <a:lstStyle/>
          <a:p>
            <a:r>
              <a:rPr lang="cs-CZ" sz="4000" b="1" dirty="0"/>
              <a:t>STŘEDNÍ PŘÍČKY TROJÚHELNÍKU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268760"/>
            <a:ext cx="4038600" cy="3012969"/>
          </a:xfrm>
        </p:spPr>
        <p:txBody>
          <a:bodyPr>
            <a:normAutofit/>
          </a:bodyPr>
          <a:lstStyle/>
          <a:p>
            <a:r>
              <a:rPr lang="cs-CZ" dirty="0" smtClean="0"/>
              <a:t>Střední příčka </a:t>
            </a:r>
            <a:r>
              <a:rPr lang="cs-CZ" dirty="0">
                <a:latin typeface="Cambria Math"/>
                <a:ea typeface="Cambria Math"/>
              </a:rPr>
              <a:t>△ </a:t>
            </a:r>
            <a:r>
              <a:rPr lang="cs-CZ" dirty="0" smtClean="0"/>
              <a:t>je </a:t>
            </a:r>
            <a:r>
              <a:rPr lang="cs-CZ" b="1" dirty="0" smtClean="0">
                <a:solidFill>
                  <a:srgbClr val="FF0000"/>
                </a:solidFill>
              </a:rPr>
              <a:t>spojnice</a:t>
            </a:r>
            <a:r>
              <a:rPr lang="cs-CZ" dirty="0" smtClean="0"/>
              <a:t> středů stran trojúhelníku.</a:t>
            </a:r>
          </a:p>
          <a:p>
            <a:r>
              <a:rPr lang="cs-CZ" dirty="0" smtClean="0"/>
              <a:t>Střední příčky </a:t>
            </a:r>
            <a:r>
              <a:rPr lang="cs-CZ" dirty="0">
                <a:latin typeface="Cambria Math"/>
                <a:ea typeface="Cambria Math"/>
              </a:rPr>
              <a:t>△ </a:t>
            </a:r>
            <a:r>
              <a:rPr lang="cs-CZ" dirty="0" smtClean="0"/>
              <a:t>rozdělí trojúhelník na 4 shodné </a:t>
            </a:r>
            <a:r>
              <a:rPr lang="cs-CZ" dirty="0" smtClean="0">
                <a:latin typeface="Cambria Math"/>
                <a:ea typeface="Cambria Math"/>
              </a:rPr>
              <a:t>△.</a:t>
            </a:r>
            <a:endParaRPr lang="cs-CZ" dirty="0" smtClean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4648200" y="1268760"/>
            <a:ext cx="4038600" cy="4857403"/>
          </a:xfrm>
        </p:spPr>
        <p:txBody>
          <a:bodyPr>
            <a:normAutofit/>
          </a:bodyPr>
          <a:lstStyle/>
          <a:p>
            <a:r>
              <a:rPr lang="cs-CZ" dirty="0" smtClean="0"/>
              <a:t>střední příčka         ... p</a:t>
            </a:r>
            <a:r>
              <a:rPr lang="cs-CZ" baseline="-25000" dirty="0" smtClean="0"/>
              <a:t>c</a:t>
            </a:r>
            <a:endParaRPr lang="cs-CZ" dirty="0" smtClean="0"/>
          </a:p>
          <a:p>
            <a:r>
              <a:rPr lang="cs-CZ" dirty="0" smtClean="0"/>
              <a:t>střed strany      ... </a:t>
            </a:r>
            <a:r>
              <a:rPr lang="cs-CZ" dirty="0"/>
              <a:t>S</a:t>
            </a:r>
            <a:r>
              <a:rPr lang="cs-CZ" baseline="-25000" dirty="0"/>
              <a:t>a</a:t>
            </a:r>
          </a:p>
          <a:p>
            <a:pPr marL="0" indent="0">
              <a:buNone/>
            </a:pP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899592" y="4195975"/>
                <a:ext cx="3456384" cy="1851404"/>
              </a:xfrm>
              <a:prstGeom prst="rect">
                <a:avLst/>
              </a:prstGeom>
              <a:solidFill>
                <a:srgbClr val="FF6600"/>
              </a:solid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contrasting" dir="t">
                  <a:rot lat="0" lon="0" rev="1500000"/>
                </a:lightRig>
              </a:scene3d>
              <a:sp3d prstMaterial="metal">
                <a:bevelT w="88900" h="88900" prst="riblet"/>
              </a:sp3d>
            </p:spPr>
            <p:txBody>
              <a:bodyPr wrap="square" rtlCol="0">
                <a:spAutoFit/>
              </a:bodyPr>
              <a:lstStyle/>
              <a:p>
                <a:r>
                  <a:rPr lang="cs-CZ" sz="2800" b="1" dirty="0" smtClean="0"/>
                  <a:t>PLATÍ:</a:t>
                </a:r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</a:rPr>
                  <a:t>S</a:t>
                </a:r>
                <a:r>
                  <a:rPr lang="cs-CZ" sz="2800" b="1" baseline="-25000" dirty="0" smtClean="0">
                    <a:latin typeface="Cambria Math" pitchFamily="18" charset="0"/>
                    <a:ea typeface="Cambria Math" pitchFamily="18" charset="0"/>
                  </a:rPr>
                  <a:t>a</a:t>
                </a: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</a:rPr>
                  <a:t>S</a:t>
                </a:r>
                <a:r>
                  <a:rPr lang="cs-CZ" sz="2800" b="1" baseline="-25000" dirty="0" smtClean="0">
                    <a:latin typeface="Cambria Math" pitchFamily="18" charset="0"/>
                    <a:ea typeface="Cambria Math" pitchFamily="18" charset="0"/>
                  </a:rPr>
                  <a:t>b</a:t>
                </a:r>
                <a:r>
                  <a:rPr lang="cs-CZ" sz="2800" b="1" baseline="-25000" dirty="0" smtClean="0"/>
                  <a:t> </a:t>
                </a:r>
                <a:r>
                  <a:rPr lang="cs-CZ" sz="2800" b="1" dirty="0" smtClean="0"/>
                  <a:t> </a:t>
                </a:r>
                <a:r>
                  <a:rPr lang="cs-CZ" sz="2800" b="1" dirty="0" smtClean="0">
                    <a:latin typeface="Cambria Math"/>
                    <a:ea typeface="Cambria Math"/>
                  </a:rPr>
                  <a:t>∥ AB</a:t>
                </a:r>
                <a:endParaRPr lang="cs-CZ" sz="2800" b="1" baseline="-25000" dirty="0"/>
              </a:p>
              <a:p>
                <a:pPr marL="342900" indent="-342900">
                  <a:buFont typeface="+mj-lt"/>
                  <a:buAutoNum type="arabicPeriod"/>
                </a:pPr>
                <a:r>
                  <a:rPr lang="cs-CZ" sz="2800" b="1" dirty="0" smtClean="0">
                    <a:latin typeface="Cambria Math"/>
                    <a:ea typeface="Cambria Math"/>
                  </a:rPr>
                  <a:t>|</a:t>
                </a: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</a:rPr>
                  <a:t>S</a:t>
                </a:r>
                <a:r>
                  <a:rPr lang="cs-CZ" sz="2800" b="1" baseline="-25000" dirty="0" smtClean="0">
                    <a:latin typeface="Cambria Math" pitchFamily="18" charset="0"/>
                    <a:ea typeface="Cambria Math" pitchFamily="18" charset="0"/>
                  </a:rPr>
                  <a:t>a</a:t>
                </a: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</a:rPr>
                  <a:t>S</a:t>
                </a:r>
                <a:r>
                  <a:rPr lang="cs-CZ" sz="2800" b="1" baseline="-25000" dirty="0" smtClean="0">
                    <a:latin typeface="Cambria Math" pitchFamily="18" charset="0"/>
                    <a:ea typeface="Cambria Math" pitchFamily="18" charset="0"/>
                  </a:rPr>
                  <a:t>b </a:t>
                </a:r>
                <a:r>
                  <a:rPr lang="cs-CZ" sz="2800" b="1" dirty="0" smtClean="0">
                    <a:latin typeface="Cambria Math"/>
                    <a:ea typeface="Cambria Math"/>
                  </a:rPr>
                  <a:t>|</a:t>
                </a:r>
                <a:r>
                  <a:rPr lang="cs-CZ" sz="2800" b="1" dirty="0" smtClean="0"/>
                  <a:t> </a:t>
                </a: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</a:rPr>
                  <a:t>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itchFamily="18" charset="0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itchFamily="18" charset="0"/>
                          </a:rPr>
                          <m:t>𝟏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chemeClr val="tx1"/>
                            </a:solidFill>
                            <a:latin typeface="Cambria Math"/>
                            <a:ea typeface="Cambria Math" pitchFamily="18" charset="0"/>
                          </a:rPr>
                          <m:t>𝟐</m:t>
                        </m:r>
                      </m:den>
                    </m:f>
                    <m:r>
                      <a:rPr lang="cs-CZ" sz="2800" b="1" i="1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  <m:r>
                      <a:rPr lang="cs-CZ" sz="2800" b="1" i="0" smtClean="0">
                        <a:solidFill>
                          <a:schemeClr val="tx1"/>
                        </a:solidFill>
                        <a:latin typeface="Cambria Math"/>
                        <a:ea typeface="Cambria Math" pitchFamily="18" charset="0"/>
                      </a:rPr>
                      <m:t> </m:t>
                    </m:r>
                  </m:oMath>
                </a14:m>
                <a:r>
                  <a:rPr lang="cs-CZ" sz="2800" b="1" dirty="0" smtClean="0">
                    <a:latin typeface="Cambria Math"/>
                    <a:ea typeface="Cambria Math"/>
                  </a:rPr>
                  <a:t>|</a:t>
                </a:r>
                <a:r>
                  <a:rPr lang="cs-CZ" sz="2800" b="1" dirty="0" smtClean="0">
                    <a:latin typeface="Cambria Math" pitchFamily="18" charset="0"/>
                    <a:ea typeface="Cambria Math" pitchFamily="18" charset="0"/>
                  </a:rPr>
                  <a:t>AB</a:t>
                </a:r>
                <a:r>
                  <a:rPr lang="cs-CZ" sz="2800" b="1" dirty="0">
                    <a:latin typeface="Cambria Math"/>
                    <a:ea typeface="Cambria Math"/>
                  </a:rPr>
                  <a:t>|</a:t>
                </a:r>
                <a:r>
                  <a:rPr lang="cs-CZ" sz="2800" b="1" dirty="0" smtClean="0"/>
                  <a:t> </a:t>
                </a:r>
                <a:endParaRPr lang="cs-CZ" sz="2800" b="1" baseline="-25000" dirty="0"/>
              </a:p>
              <a:p>
                <a:pPr marL="342900" indent="-342900">
                  <a:buFont typeface="+mj-lt"/>
                  <a:buAutoNum type="arabicPeriod"/>
                </a:pPr>
                <a:endParaRPr lang="cs-CZ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4195975"/>
                <a:ext cx="3456384" cy="1851404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>
                <a:noFill/>
              </a:ln>
              <a:effectLst>
                <a:outerShdw blurRad="149987" dist="250190" dir="8460000" algn="ctr">
                  <a:srgbClr val="000000">
                    <a:alpha val="28000"/>
                  </a:srgbClr>
                </a:outerShdw>
              </a:effectLst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ovnoramenný trojúhelník 6"/>
          <p:cNvSpPr/>
          <p:nvPr/>
        </p:nvSpPr>
        <p:spPr>
          <a:xfrm>
            <a:off x="5508104" y="3284984"/>
            <a:ext cx="2644880" cy="2376264"/>
          </a:xfrm>
          <a:prstGeom prst="triangle">
            <a:avLst>
              <a:gd name="adj" fmla="val 23285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9" name="Přímá spojnice 8"/>
          <p:cNvCxnSpPr>
            <a:stCxn id="7" idx="5"/>
            <a:endCxn id="7" idx="1"/>
          </p:cNvCxnSpPr>
          <p:nvPr/>
        </p:nvCxnSpPr>
        <p:spPr>
          <a:xfrm flipH="1">
            <a:off x="5816034" y="4473116"/>
            <a:ext cx="1322440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ál 9"/>
          <p:cNvSpPr/>
          <p:nvPr/>
        </p:nvSpPr>
        <p:spPr>
          <a:xfrm>
            <a:off x="5741594" y="4393556"/>
            <a:ext cx="159119" cy="159119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Ovál 11"/>
          <p:cNvSpPr/>
          <p:nvPr/>
        </p:nvSpPr>
        <p:spPr>
          <a:xfrm>
            <a:off x="7058914" y="4386837"/>
            <a:ext cx="159119" cy="159119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Ovál 12"/>
          <p:cNvSpPr/>
          <p:nvPr/>
        </p:nvSpPr>
        <p:spPr>
          <a:xfrm>
            <a:off x="6899795" y="1983279"/>
            <a:ext cx="159119" cy="159119"/>
          </a:xfrm>
          <a:prstGeom prst="ellipse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4" name="Přímá spojnice 13"/>
          <p:cNvCxnSpPr/>
          <p:nvPr/>
        </p:nvCxnSpPr>
        <p:spPr>
          <a:xfrm flipH="1">
            <a:off x="7138474" y="1556792"/>
            <a:ext cx="534665" cy="0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5318135" y="5712350"/>
            <a:ext cx="37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A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5900713" y="2904742"/>
            <a:ext cx="37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C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280651" y="4499029"/>
            <a:ext cx="37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</a:t>
            </a:r>
            <a:r>
              <a:rPr lang="cs-CZ" baseline="-25000" dirty="0" smtClean="0"/>
              <a:t>c</a:t>
            </a:r>
            <a:endParaRPr lang="cs-CZ" baseline="-25000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7963015" y="5709405"/>
            <a:ext cx="37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</a:t>
            </a:r>
            <a:endParaRPr lang="cs-CZ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6520165" y="5678047"/>
            <a:ext cx="37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7226128" y="4281730"/>
            <a:ext cx="37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r>
              <a:rPr lang="cs-CZ" baseline="-25000" dirty="0" smtClean="0"/>
              <a:t>a</a:t>
            </a:r>
            <a:endParaRPr lang="cs-CZ" baseline="-250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5292330" y="4288449"/>
            <a:ext cx="379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r>
              <a:rPr lang="cs-CZ" baseline="-25000" dirty="0" smtClean="0"/>
              <a:t>b</a:t>
            </a:r>
            <a:endParaRPr lang="cs-CZ" baseline="-25000" dirty="0"/>
          </a:p>
        </p:txBody>
      </p:sp>
      <p:cxnSp>
        <p:nvCxnSpPr>
          <p:cNvPr id="25" name="Přímá spojnice 24"/>
          <p:cNvCxnSpPr/>
          <p:nvPr/>
        </p:nvCxnSpPr>
        <p:spPr>
          <a:xfrm flipH="1">
            <a:off x="6090681" y="4329894"/>
            <a:ext cx="189969" cy="2575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26"/>
          <p:cNvCxnSpPr/>
          <p:nvPr/>
        </p:nvCxnSpPr>
        <p:spPr>
          <a:xfrm flipH="1">
            <a:off x="6148096" y="4370608"/>
            <a:ext cx="189969" cy="2575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27"/>
          <p:cNvCxnSpPr/>
          <p:nvPr/>
        </p:nvCxnSpPr>
        <p:spPr>
          <a:xfrm flipH="1">
            <a:off x="5895386" y="5532494"/>
            <a:ext cx="189969" cy="2575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Přímá spojnice 28"/>
          <p:cNvCxnSpPr/>
          <p:nvPr/>
        </p:nvCxnSpPr>
        <p:spPr>
          <a:xfrm flipH="1">
            <a:off x="5958127" y="5532494"/>
            <a:ext cx="189969" cy="25750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36339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Skupina 24"/>
          <p:cNvGrpSpPr/>
          <p:nvPr/>
        </p:nvGrpSpPr>
        <p:grpSpPr>
          <a:xfrm>
            <a:off x="1740122" y="2121820"/>
            <a:ext cx="6023796" cy="4091682"/>
            <a:chOff x="1740122" y="2121820"/>
            <a:chExt cx="6023796" cy="4091682"/>
          </a:xfrm>
        </p:grpSpPr>
        <p:sp>
          <p:nvSpPr>
            <p:cNvPr id="4" name="Rovnoramenný trojúhelník 3"/>
            <p:cNvSpPr/>
            <p:nvPr/>
          </p:nvSpPr>
          <p:spPr>
            <a:xfrm>
              <a:off x="2123728" y="2564904"/>
              <a:ext cx="5256584" cy="3168352"/>
            </a:xfrm>
            <a:prstGeom prst="triangle">
              <a:avLst>
                <a:gd name="adj" fmla="val 87198"/>
              </a:avLst>
            </a:prstGeom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TextovéPole 12"/>
            <p:cNvSpPr txBox="1"/>
            <p:nvPr/>
          </p:nvSpPr>
          <p:spPr>
            <a:xfrm>
              <a:off x="6468429" y="2121820"/>
              <a:ext cx="383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C</a:t>
              </a:r>
              <a:endParaRPr lang="cs-CZ" sz="2400" dirty="0"/>
            </a:p>
          </p:txBody>
        </p:sp>
        <p:sp>
          <p:nvSpPr>
            <p:cNvPr id="14" name="TextovéPole 13"/>
            <p:cNvSpPr txBox="1"/>
            <p:nvPr/>
          </p:nvSpPr>
          <p:spPr>
            <a:xfrm>
              <a:off x="7380312" y="5751837"/>
              <a:ext cx="383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/>
                <a:t>B</a:t>
              </a:r>
            </a:p>
          </p:txBody>
        </p:sp>
        <p:sp>
          <p:nvSpPr>
            <p:cNvPr id="15" name="TextovéPole 14"/>
            <p:cNvSpPr txBox="1"/>
            <p:nvPr/>
          </p:nvSpPr>
          <p:spPr>
            <a:xfrm>
              <a:off x="1740122" y="5751837"/>
              <a:ext cx="383606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A</a:t>
              </a:r>
              <a:endParaRPr lang="cs-CZ" sz="2400" dirty="0"/>
            </a:p>
          </p:txBody>
        </p:sp>
        <p:sp>
          <p:nvSpPr>
            <p:cNvPr id="22" name="TextovéPole 21"/>
            <p:cNvSpPr txBox="1"/>
            <p:nvPr/>
          </p:nvSpPr>
          <p:spPr>
            <a:xfrm>
              <a:off x="6895942" y="3212976"/>
              <a:ext cx="29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a</a:t>
              </a:r>
              <a:endParaRPr lang="cs-CZ" dirty="0"/>
            </a:p>
          </p:txBody>
        </p:sp>
        <p:sp>
          <p:nvSpPr>
            <p:cNvPr id="23" name="TextovéPole 22"/>
            <p:cNvSpPr txBox="1"/>
            <p:nvPr/>
          </p:nvSpPr>
          <p:spPr>
            <a:xfrm>
              <a:off x="5580112" y="5764413"/>
              <a:ext cx="29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c</a:t>
              </a:r>
            </a:p>
          </p:txBody>
        </p:sp>
        <p:sp>
          <p:nvSpPr>
            <p:cNvPr id="24" name="TextovéPole 23"/>
            <p:cNvSpPr txBox="1"/>
            <p:nvPr/>
          </p:nvSpPr>
          <p:spPr>
            <a:xfrm>
              <a:off x="5000167" y="3225552"/>
              <a:ext cx="29579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/>
                <a:t>b</a:t>
              </a:r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/>
          </a:bodyPr>
          <a:lstStyle/>
          <a:p>
            <a:r>
              <a:rPr lang="cs-CZ" sz="4000" b="1" dirty="0" smtClean="0"/>
              <a:t>STŘEDNÍ PŘÍČKY TROJÚHELNÍKU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/>
          <a:lstStyle/>
          <a:p>
            <a:r>
              <a:rPr lang="cs-CZ" dirty="0" smtClean="0"/>
              <a:t>LIBOVOLNÝ TROJÚHELNÍK</a:t>
            </a:r>
            <a:endParaRPr lang="cs-CZ" dirty="0"/>
          </a:p>
        </p:txBody>
      </p:sp>
      <p:grpSp>
        <p:nvGrpSpPr>
          <p:cNvPr id="31" name="Skupina 30"/>
          <p:cNvGrpSpPr/>
          <p:nvPr/>
        </p:nvGrpSpPr>
        <p:grpSpPr>
          <a:xfrm>
            <a:off x="3884057" y="3674289"/>
            <a:ext cx="551843" cy="532845"/>
            <a:chOff x="3984153" y="3682752"/>
            <a:chExt cx="551843" cy="532845"/>
          </a:xfrm>
        </p:grpSpPr>
        <p:sp>
          <p:nvSpPr>
            <p:cNvPr id="18" name="TextovéPole 17"/>
            <p:cNvSpPr txBox="1"/>
            <p:nvPr/>
          </p:nvSpPr>
          <p:spPr>
            <a:xfrm>
              <a:off x="3984153" y="3682752"/>
              <a:ext cx="491618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S</a:t>
              </a:r>
              <a:r>
                <a:rPr lang="cs-CZ" sz="2400" baseline="-25000" dirty="0" smtClean="0"/>
                <a:t>b</a:t>
              </a:r>
              <a:endParaRPr lang="cs-CZ" sz="2400" dirty="0"/>
            </a:p>
          </p:txBody>
        </p:sp>
        <p:sp>
          <p:nvSpPr>
            <p:cNvPr id="27" name="Ovál 26"/>
            <p:cNvSpPr/>
            <p:nvPr/>
          </p:nvSpPr>
          <p:spPr>
            <a:xfrm>
              <a:off x="4415546" y="4090162"/>
              <a:ext cx="120450" cy="125435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30" name="Skupina 29"/>
          <p:cNvGrpSpPr/>
          <p:nvPr/>
        </p:nvGrpSpPr>
        <p:grpSpPr>
          <a:xfrm>
            <a:off x="6983612" y="3789040"/>
            <a:ext cx="588502" cy="461665"/>
            <a:chOff x="6983612" y="3789040"/>
            <a:chExt cx="588502" cy="461665"/>
          </a:xfrm>
        </p:grpSpPr>
        <p:sp>
          <p:nvSpPr>
            <p:cNvPr id="17" name="TextovéPole 16"/>
            <p:cNvSpPr txBox="1"/>
            <p:nvPr/>
          </p:nvSpPr>
          <p:spPr>
            <a:xfrm>
              <a:off x="7107145" y="3789040"/>
              <a:ext cx="46496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S</a:t>
              </a:r>
              <a:r>
                <a:rPr lang="cs-CZ" sz="2400" baseline="-25000" dirty="0" smtClean="0"/>
                <a:t>a</a:t>
              </a:r>
              <a:endParaRPr lang="cs-CZ" sz="2400" dirty="0"/>
            </a:p>
          </p:txBody>
        </p:sp>
        <p:sp>
          <p:nvSpPr>
            <p:cNvPr id="28" name="Ovál 27"/>
            <p:cNvSpPr/>
            <p:nvPr/>
          </p:nvSpPr>
          <p:spPr>
            <a:xfrm>
              <a:off x="6983612" y="4081699"/>
              <a:ext cx="120450" cy="125435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32" name="Skupina 31"/>
          <p:cNvGrpSpPr/>
          <p:nvPr/>
        </p:nvGrpSpPr>
        <p:grpSpPr>
          <a:xfrm>
            <a:off x="4637788" y="5689119"/>
            <a:ext cx="510275" cy="524383"/>
            <a:chOff x="4637788" y="5689119"/>
            <a:chExt cx="510275" cy="524383"/>
          </a:xfrm>
        </p:grpSpPr>
        <p:sp>
          <p:nvSpPr>
            <p:cNvPr id="16" name="TextovéPole 15"/>
            <p:cNvSpPr txBox="1"/>
            <p:nvPr/>
          </p:nvSpPr>
          <p:spPr>
            <a:xfrm>
              <a:off x="4637788" y="5751837"/>
              <a:ext cx="510275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dirty="0" smtClean="0"/>
                <a:t>S</a:t>
              </a:r>
              <a:r>
                <a:rPr lang="cs-CZ" sz="2400" baseline="-25000" dirty="0" smtClean="0"/>
                <a:t>c</a:t>
              </a:r>
              <a:endParaRPr lang="cs-CZ" sz="2400" dirty="0"/>
            </a:p>
          </p:txBody>
        </p:sp>
        <p:sp>
          <p:nvSpPr>
            <p:cNvPr id="29" name="Ovál 28"/>
            <p:cNvSpPr/>
            <p:nvPr/>
          </p:nvSpPr>
          <p:spPr>
            <a:xfrm>
              <a:off x="4774745" y="5689119"/>
              <a:ext cx="120450" cy="125435"/>
            </a:xfrm>
            <a:prstGeom prst="ellipse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71" name="Skupina 70"/>
          <p:cNvGrpSpPr/>
          <p:nvPr/>
        </p:nvGrpSpPr>
        <p:grpSpPr>
          <a:xfrm>
            <a:off x="4247964" y="4149080"/>
            <a:ext cx="612068" cy="1584176"/>
            <a:chOff x="4247964" y="4149080"/>
            <a:chExt cx="612068" cy="1584176"/>
          </a:xfrm>
        </p:grpSpPr>
        <p:grpSp>
          <p:nvGrpSpPr>
            <p:cNvPr id="35" name="Skupina 34"/>
            <p:cNvGrpSpPr/>
            <p:nvPr/>
          </p:nvGrpSpPr>
          <p:grpSpPr>
            <a:xfrm>
              <a:off x="4247964" y="4149080"/>
              <a:ext cx="612068" cy="1584176"/>
              <a:chOff x="4247964" y="4149080"/>
              <a:chExt cx="612068" cy="1584176"/>
            </a:xfrm>
          </p:grpSpPr>
          <p:cxnSp>
            <p:nvCxnSpPr>
              <p:cNvPr id="10" name="Přímá spojnice 9"/>
              <p:cNvCxnSpPr>
                <a:stCxn id="4" idx="1"/>
              </p:cNvCxnSpPr>
              <p:nvPr/>
            </p:nvCxnSpPr>
            <p:spPr>
              <a:xfrm>
                <a:off x="4415546" y="4149080"/>
                <a:ext cx="444486" cy="1584176"/>
              </a:xfrm>
              <a:prstGeom prst="line">
                <a:avLst/>
              </a:prstGeom>
            </p:spPr>
            <p:style>
              <a:lnRef idx="3">
                <a:schemeClr val="accent1"/>
              </a:lnRef>
              <a:fillRef idx="0">
                <a:schemeClr val="accent1"/>
              </a:fillRef>
              <a:effectRef idx="2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0" name="TextovéPole 19"/>
              <p:cNvSpPr txBox="1"/>
              <p:nvPr/>
            </p:nvSpPr>
            <p:spPr>
              <a:xfrm>
                <a:off x="4247964" y="4756502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</a:t>
                </a:r>
                <a:r>
                  <a:rPr lang="cs-CZ" baseline="-25000" dirty="0"/>
                  <a:t>a</a:t>
                </a:r>
                <a:endParaRPr lang="cs-CZ" dirty="0"/>
              </a:p>
            </p:txBody>
          </p:sp>
        </p:grpSp>
        <p:cxnSp>
          <p:nvCxnSpPr>
            <p:cNvPr id="38" name="Přímá spojnice 37"/>
            <p:cNvCxnSpPr/>
            <p:nvPr/>
          </p:nvCxnSpPr>
          <p:spPr>
            <a:xfrm flipH="1">
              <a:off x="4499992" y="4518448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Skupina 52"/>
          <p:cNvGrpSpPr/>
          <p:nvPr/>
        </p:nvGrpSpPr>
        <p:grpSpPr>
          <a:xfrm>
            <a:off x="4415546" y="3789040"/>
            <a:ext cx="2628292" cy="475456"/>
            <a:chOff x="4415546" y="3789040"/>
            <a:chExt cx="2628292" cy="475456"/>
          </a:xfrm>
        </p:grpSpPr>
        <p:grpSp>
          <p:nvGrpSpPr>
            <p:cNvPr id="33" name="Skupina 32"/>
            <p:cNvGrpSpPr/>
            <p:nvPr/>
          </p:nvGrpSpPr>
          <p:grpSpPr>
            <a:xfrm>
              <a:off x="4415546" y="3789040"/>
              <a:ext cx="2628292" cy="369332"/>
              <a:chOff x="4415546" y="3789040"/>
              <a:chExt cx="2628292" cy="369332"/>
            </a:xfrm>
          </p:grpSpPr>
          <p:cxnSp>
            <p:nvCxnSpPr>
              <p:cNvPr id="8" name="Přímá spojnice 7"/>
              <p:cNvCxnSpPr>
                <a:stCxn id="4" idx="1"/>
                <a:endCxn id="4" idx="5"/>
              </p:cNvCxnSpPr>
              <p:nvPr/>
            </p:nvCxnSpPr>
            <p:spPr>
              <a:xfrm>
                <a:off x="4415546" y="4149080"/>
                <a:ext cx="2628292" cy="0"/>
              </a:xfrm>
              <a:prstGeom prst="line">
                <a:avLst/>
              </a:prstGeom>
            </p:spPr>
            <p:style>
              <a:lnRef idx="3">
                <a:schemeClr val="accent6"/>
              </a:lnRef>
              <a:fillRef idx="0">
                <a:schemeClr val="accent6"/>
              </a:fillRef>
              <a:effectRef idx="2">
                <a:schemeClr val="accent6"/>
              </a:effectRef>
              <a:fontRef idx="minor">
                <a:schemeClr val="tx1"/>
              </a:fontRef>
            </p:style>
          </p:cxnSp>
          <p:sp>
            <p:nvSpPr>
              <p:cNvPr id="19" name="TextovéPole 18"/>
              <p:cNvSpPr txBox="1"/>
              <p:nvPr/>
            </p:nvSpPr>
            <p:spPr>
              <a:xfrm>
                <a:off x="5580112" y="3789040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</a:t>
                </a:r>
                <a:r>
                  <a:rPr lang="cs-CZ" baseline="-25000" dirty="0"/>
                  <a:t>c</a:t>
                </a:r>
                <a:endParaRPr lang="cs-CZ" dirty="0"/>
              </a:p>
            </p:txBody>
          </p:sp>
        </p:grpSp>
        <p:cxnSp>
          <p:nvCxnSpPr>
            <p:cNvPr id="11" name="Přímá spojnice 10"/>
            <p:cNvCxnSpPr/>
            <p:nvPr/>
          </p:nvCxnSpPr>
          <p:spPr>
            <a:xfrm flipH="1">
              <a:off x="5148063" y="4019872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 flipH="1">
              <a:off x="5226515" y="4033663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nice 40"/>
            <p:cNvCxnSpPr/>
            <p:nvPr/>
          </p:nvCxnSpPr>
          <p:spPr>
            <a:xfrm flipH="1">
              <a:off x="5300462" y="4028999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Skupina 53"/>
          <p:cNvGrpSpPr/>
          <p:nvPr/>
        </p:nvGrpSpPr>
        <p:grpSpPr>
          <a:xfrm>
            <a:off x="2123728" y="5642069"/>
            <a:ext cx="5256584" cy="244687"/>
            <a:chOff x="2123728" y="5610618"/>
            <a:chExt cx="5256584" cy="244687"/>
          </a:xfrm>
        </p:grpSpPr>
        <p:cxnSp>
          <p:nvCxnSpPr>
            <p:cNvPr id="6" name="Přímá spojnice 5"/>
            <p:cNvCxnSpPr>
              <a:stCxn id="4" idx="2"/>
              <a:endCxn id="4" idx="4"/>
            </p:cNvCxnSpPr>
            <p:nvPr/>
          </p:nvCxnSpPr>
          <p:spPr>
            <a:xfrm>
              <a:off x="2123728" y="5733256"/>
              <a:ext cx="5256584" cy="0"/>
            </a:xfrm>
            <a:prstGeom prst="line">
              <a:avLst/>
            </a:prstGeom>
            <a:ln/>
          </p:spPr>
          <p:style>
            <a:lnRef idx="2">
              <a:schemeClr val="accent6"/>
            </a:lnRef>
            <a:fillRef idx="0">
              <a:schemeClr val="accent6"/>
            </a:fillRef>
            <a:effectRef idx="1">
              <a:schemeClr val="accent6"/>
            </a:effectRef>
            <a:fontRef idx="minor">
              <a:schemeClr val="tx1"/>
            </a:fontRef>
          </p:style>
        </p:cxnSp>
        <p:cxnSp>
          <p:nvCxnSpPr>
            <p:cNvPr id="42" name="Přímá spojnice 41"/>
            <p:cNvCxnSpPr/>
            <p:nvPr/>
          </p:nvCxnSpPr>
          <p:spPr>
            <a:xfrm flipH="1">
              <a:off x="5359401" y="5617839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Přímá spojnice 42"/>
            <p:cNvCxnSpPr/>
            <p:nvPr/>
          </p:nvCxnSpPr>
          <p:spPr>
            <a:xfrm flipH="1">
              <a:off x="5507296" y="5624472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Přímá spojnice 43"/>
            <p:cNvCxnSpPr/>
            <p:nvPr/>
          </p:nvCxnSpPr>
          <p:spPr>
            <a:xfrm flipH="1">
              <a:off x="5431063" y="5610618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9" name="Skupina 68"/>
          <p:cNvGrpSpPr/>
          <p:nvPr/>
        </p:nvGrpSpPr>
        <p:grpSpPr>
          <a:xfrm>
            <a:off x="4860032" y="4149080"/>
            <a:ext cx="2183806" cy="1584176"/>
            <a:chOff x="4860032" y="4149080"/>
            <a:chExt cx="2183806" cy="1584176"/>
          </a:xfrm>
        </p:grpSpPr>
        <p:grpSp>
          <p:nvGrpSpPr>
            <p:cNvPr id="34" name="Skupina 33"/>
            <p:cNvGrpSpPr/>
            <p:nvPr/>
          </p:nvGrpSpPr>
          <p:grpSpPr>
            <a:xfrm>
              <a:off x="4860032" y="4149080"/>
              <a:ext cx="2183806" cy="1584176"/>
              <a:chOff x="4860032" y="4149080"/>
              <a:chExt cx="2183806" cy="1584176"/>
            </a:xfrm>
          </p:grpSpPr>
          <p:cxnSp>
            <p:nvCxnSpPr>
              <p:cNvPr id="12" name="Přímá spojnice 11"/>
              <p:cNvCxnSpPr>
                <a:endCxn id="4" idx="5"/>
              </p:cNvCxnSpPr>
              <p:nvPr/>
            </p:nvCxnSpPr>
            <p:spPr>
              <a:xfrm flipV="1">
                <a:off x="4860032" y="4149080"/>
                <a:ext cx="2183806" cy="1584176"/>
              </a:xfrm>
              <a:prstGeom prst="line">
                <a:avLst/>
              </a:prstGeom>
            </p:spPr>
            <p:style>
              <a:lnRef idx="3">
                <a:schemeClr val="accent3"/>
              </a:lnRef>
              <a:fillRef idx="0">
                <a:schemeClr val="accent3"/>
              </a:fillRef>
              <a:effectRef idx="2">
                <a:schemeClr val="accent3"/>
              </a:effectRef>
              <a:fontRef idx="minor">
                <a:schemeClr val="tx1"/>
              </a:fontRef>
            </p:style>
          </p:cxnSp>
          <p:sp>
            <p:nvSpPr>
              <p:cNvPr id="21" name="TextovéPole 20"/>
              <p:cNvSpPr txBox="1"/>
              <p:nvPr/>
            </p:nvSpPr>
            <p:spPr>
              <a:xfrm>
                <a:off x="5884912" y="4941168"/>
                <a:ext cx="5040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dirty="0" smtClean="0"/>
                  <a:t>p</a:t>
                </a:r>
                <a:r>
                  <a:rPr lang="cs-CZ" baseline="-25000" dirty="0" smtClean="0"/>
                  <a:t>b</a:t>
                </a:r>
                <a:endParaRPr lang="cs-CZ" dirty="0"/>
              </a:p>
            </p:txBody>
          </p:sp>
        </p:grpSp>
        <p:cxnSp>
          <p:nvCxnSpPr>
            <p:cNvPr id="46" name="Přímá spojnice 45"/>
            <p:cNvCxnSpPr/>
            <p:nvPr/>
          </p:nvCxnSpPr>
          <p:spPr>
            <a:xfrm>
              <a:off x="5951935" y="4756502"/>
              <a:ext cx="262881" cy="1748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Přímá spojnice 49"/>
            <p:cNvCxnSpPr/>
            <p:nvPr/>
          </p:nvCxnSpPr>
          <p:spPr>
            <a:xfrm>
              <a:off x="5951934" y="4793161"/>
              <a:ext cx="262881" cy="1748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5" name="Skupina 64"/>
          <p:cNvGrpSpPr/>
          <p:nvPr/>
        </p:nvGrpSpPr>
        <p:grpSpPr>
          <a:xfrm>
            <a:off x="2082423" y="2551112"/>
            <a:ext cx="4583636" cy="3168352"/>
            <a:chOff x="2082423" y="2551112"/>
            <a:chExt cx="4583636" cy="3168352"/>
          </a:xfrm>
        </p:grpSpPr>
        <p:cxnSp>
          <p:nvCxnSpPr>
            <p:cNvPr id="51" name="Přímá spojnice 50"/>
            <p:cNvCxnSpPr/>
            <p:nvPr/>
          </p:nvCxnSpPr>
          <p:spPr>
            <a:xfrm>
              <a:off x="3491880" y="4518448"/>
              <a:ext cx="262881" cy="1748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Přímá spojnice 51"/>
            <p:cNvCxnSpPr/>
            <p:nvPr/>
          </p:nvCxnSpPr>
          <p:spPr>
            <a:xfrm>
              <a:off x="3491880" y="4574429"/>
              <a:ext cx="262881" cy="174852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Přímá spojnice 55"/>
            <p:cNvCxnSpPr/>
            <p:nvPr/>
          </p:nvCxnSpPr>
          <p:spPr>
            <a:xfrm flipV="1">
              <a:off x="2082423" y="2551112"/>
              <a:ext cx="4583636" cy="3168352"/>
            </a:xfrm>
            <a:prstGeom prst="line">
              <a:avLst/>
            </a:prstGeom>
            <a:ln/>
          </p:spPr>
          <p:style>
            <a:lnRef idx="2">
              <a:schemeClr val="accent3"/>
            </a:lnRef>
            <a:fillRef idx="0">
              <a:schemeClr val="accent3"/>
            </a:fillRef>
            <a:effectRef idx="1">
              <a:schemeClr val="accent3"/>
            </a:effectRef>
            <a:fontRef idx="minor">
              <a:schemeClr val="tx1"/>
            </a:fontRef>
          </p:style>
        </p:cxnSp>
      </p:grpSp>
      <p:grpSp>
        <p:nvGrpSpPr>
          <p:cNvPr id="68" name="Skupina 67"/>
          <p:cNvGrpSpPr/>
          <p:nvPr/>
        </p:nvGrpSpPr>
        <p:grpSpPr>
          <a:xfrm>
            <a:off x="6726946" y="2551778"/>
            <a:ext cx="672948" cy="3168352"/>
            <a:chOff x="6726946" y="2551778"/>
            <a:chExt cx="672948" cy="3168352"/>
          </a:xfrm>
        </p:grpSpPr>
        <p:cxnSp>
          <p:nvCxnSpPr>
            <p:cNvPr id="39" name="Přímá spojnice 38"/>
            <p:cNvCxnSpPr/>
            <p:nvPr/>
          </p:nvCxnSpPr>
          <p:spPr>
            <a:xfrm flipH="1">
              <a:off x="7045062" y="4525669"/>
              <a:ext cx="147895" cy="230833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Přímá spojnice 66"/>
            <p:cNvCxnSpPr/>
            <p:nvPr/>
          </p:nvCxnSpPr>
          <p:spPr>
            <a:xfrm>
              <a:off x="6726946" y="2551778"/>
              <a:ext cx="672948" cy="3168352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2" name="Picture 3" descr="C:\Users\ZS SLOVAN\AppData\Local\Microsoft\Windows\Temporary Internet Files\Content.IE5\ZKUOB2XQ\MC90033546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099" y="1660562"/>
            <a:ext cx="1805940" cy="1808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56535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rgbClr val="FF66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dirty="0" smtClean="0"/>
              <a:t>Pracovní list: </a:t>
            </a:r>
            <a:r>
              <a:rPr lang="cs-CZ" sz="3600" b="1" dirty="0" smtClean="0"/>
              <a:t>VLASTNOSTI STŘEDNÍCH PŘÍČEK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1800" dirty="0" smtClean="0"/>
              <a:t>                                                                                                                                                 </a:t>
            </a:r>
            <a:r>
              <a:rPr lang="cs-CZ" sz="2000" dirty="0" smtClean="0"/>
              <a:t>tisk pro žáka</a:t>
            </a:r>
            <a:endParaRPr lang="cs-CZ" sz="20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Doplň chybějící prvky a jejich označení v trojúhelníku ABC (vrcholy, strany, středy stran, příčky atd.).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Stejnou barvou vyznač jednu střední příčku a polovinu strany s ní rovnoběžnou. Ověř, že jsou shodné.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Je-li </a:t>
            </a:r>
            <a:r>
              <a:rPr lang="cs-CZ" sz="2000" dirty="0" smtClean="0">
                <a:latin typeface="Cambria Math"/>
                <a:ea typeface="Cambria Math"/>
              </a:rPr>
              <a:t>△ABC </a:t>
            </a:r>
            <a:r>
              <a:rPr lang="cs-CZ" sz="2000" dirty="0" smtClean="0">
                <a:ea typeface="Cambria Math"/>
              </a:rPr>
              <a:t>obecný pravoúhlý, jaký bude </a:t>
            </a:r>
            <a:r>
              <a:rPr lang="cs-CZ" sz="2000" dirty="0" smtClean="0">
                <a:latin typeface="Cambria Math"/>
                <a:ea typeface="Cambria Math"/>
              </a:rPr>
              <a:t>△S</a:t>
            </a:r>
            <a:r>
              <a:rPr lang="cs-CZ" sz="2000" baseline="-25000" dirty="0" smtClean="0">
                <a:latin typeface="Cambria Math"/>
                <a:ea typeface="Cambria Math"/>
              </a:rPr>
              <a:t>a</a:t>
            </a:r>
            <a:r>
              <a:rPr lang="cs-CZ" sz="2000" dirty="0" smtClean="0">
                <a:latin typeface="Cambria Math"/>
                <a:ea typeface="Cambria Math"/>
              </a:rPr>
              <a:t>S</a:t>
            </a:r>
            <a:r>
              <a:rPr lang="cs-CZ" sz="2000" baseline="-25000" dirty="0" smtClean="0">
                <a:latin typeface="Cambria Math"/>
                <a:ea typeface="Cambria Math"/>
              </a:rPr>
              <a:t>b</a:t>
            </a:r>
            <a:r>
              <a:rPr lang="cs-CZ" sz="2000" dirty="0" smtClean="0">
                <a:latin typeface="Cambria Math"/>
                <a:ea typeface="Cambria Math"/>
              </a:rPr>
              <a:t>S</a:t>
            </a:r>
            <a:r>
              <a:rPr lang="cs-CZ" sz="2000" baseline="-25000" dirty="0" smtClean="0">
                <a:latin typeface="Cambria Math"/>
                <a:ea typeface="Cambria Math"/>
              </a:rPr>
              <a:t>c</a:t>
            </a:r>
            <a:r>
              <a:rPr lang="cs-CZ" sz="2000" dirty="0" smtClean="0">
                <a:latin typeface="Cambria Math"/>
                <a:ea typeface="Cambria Math"/>
              </a:rPr>
              <a:t> ?</a:t>
            </a:r>
            <a:endParaRPr lang="cs-CZ" sz="2000" baseline="-25000" dirty="0" smtClean="0"/>
          </a:p>
          <a:p>
            <a:pPr marL="514350" indent="-514350">
              <a:buFont typeface="+mj-lt"/>
              <a:buAutoNum type="arabicPeriod"/>
            </a:pPr>
            <a:r>
              <a:rPr lang="cs-CZ" sz="2000" dirty="0" smtClean="0"/>
              <a:t>Stejnou barvou vyznač obloučkem dvojici úhlů souhlasných a střídavých.</a:t>
            </a:r>
          </a:p>
          <a:p>
            <a:pPr marL="0" indent="0">
              <a:buNone/>
            </a:pPr>
            <a:endParaRPr lang="cs-CZ" sz="2000" dirty="0"/>
          </a:p>
        </p:txBody>
      </p:sp>
      <p:grpSp>
        <p:nvGrpSpPr>
          <p:cNvPr id="14" name="Skupina 13"/>
          <p:cNvGrpSpPr/>
          <p:nvPr/>
        </p:nvGrpSpPr>
        <p:grpSpPr>
          <a:xfrm>
            <a:off x="1810722" y="3789040"/>
            <a:ext cx="4824536" cy="2923737"/>
            <a:chOff x="1835696" y="3501008"/>
            <a:chExt cx="4824536" cy="2923737"/>
          </a:xfrm>
        </p:grpSpPr>
        <p:sp>
          <p:nvSpPr>
            <p:cNvPr id="10" name="TextovéPole 9"/>
            <p:cNvSpPr txBox="1"/>
            <p:nvPr/>
          </p:nvSpPr>
          <p:spPr>
            <a:xfrm>
              <a:off x="6372200" y="6055413"/>
              <a:ext cx="288032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dirty="0" smtClean="0"/>
                <a:t>C</a:t>
              </a:r>
              <a:endParaRPr lang="cs-CZ" dirty="0"/>
            </a:p>
          </p:txBody>
        </p:sp>
        <p:grpSp>
          <p:nvGrpSpPr>
            <p:cNvPr id="13" name="Skupina 12"/>
            <p:cNvGrpSpPr/>
            <p:nvPr/>
          </p:nvGrpSpPr>
          <p:grpSpPr>
            <a:xfrm>
              <a:off x="1835696" y="3501008"/>
              <a:ext cx="4536504" cy="2520280"/>
              <a:chOff x="1835696" y="3501008"/>
              <a:chExt cx="4536504" cy="2520280"/>
            </a:xfrm>
          </p:grpSpPr>
          <p:sp>
            <p:nvSpPr>
              <p:cNvPr id="7" name="Rovnoramenný trojúhelník 6"/>
              <p:cNvSpPr/>
              <p:nvPr/>
            </p:nvSpPr>
            <p:spPr>
              <a:xfrm>
                <a:off x="1835696" y="3501008"/>
                <a:ext cx="4536504" cy="2520280"/>
              </a:xfrm>
              <a:prstGeom prst="triangle">
                <a:avLst>
                  <a:gd name="adj" fmla="val 100000"/>
                </a:avLst>
              </a:prstGeo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2" name="Přímá spojnice 11"/>
              <p:cNvCxnSpPr/>
              <p:nvPr/>
            </p:nvCxnSpPr>
            <p:spPr>
              <a:xfrm>
                <a:off x="4103948" y="4761148"/>
                <a:ext cx="0" cy="1260140"/>
              </a:xfrm>
              <a:prstGeom prst="line">
                <a:avLst/>
              </a:prstGeom>
            </p:spPr>
            <p:style>
              <a:lnRef idx="2">
                <a:schemeClr val="dk1"/>
              </a:lnRef>
              <a:fillRef idx="0">
                <a:schemeClr val="dk1"/>
              </a:fillRef>
              <a:effectRef idx="1">
                <a:schemeClr val="dk1"/>
              </a:effectRef>
              <a:fontRef idx="minor">
                <a:schemeClr val="tx1"/>
              </a:fontRef>
            </p:style>
          </p:cxnSp>
        </p:grpSp>
      </p:grpSp>
    </p:spTree>
    <p:extLst>
      <p:ext uri="{BB962C8B-B14F-4D97-AF65-F5344CB8AC3E}">
        <p14:creationId xmlns:p14="http://schemas.microsoft.com/office/powerpoint/2010/main" val="3028518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  <a:solidFill>
            <a:srgbClr val="FF66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 fontScale="90000"/>
          </a:bodyPr>
          <a:lstStyle/>
          <a:p>
            <a:pPr algn="l"/>
            <a:r>
              <a:rPr lang="cs-CZ" sz="2700" dirty="0"/>
              <a:t>Pracovní list</a:t>
            </a:r>
            <a:r>
              <a:rPr lang="cs-CZ" sz="2200" dirty="0"/>
              <a:t>: </a:t>
            </a:r>
            <a:r>
              <a:rPr lang="cs-CZ" sz="3100" b="1" dirty="0"/>
              <a:t>VLASTNOSTI </a:t>
            </a:r>
            <a:r>
              <a:rPr lang="cs-CZ" sz="3100" b="1" dirty="0" smtClean="0"/>
              <a:t>STŘEDNÍCH PŘÍČEK </a:t>
            </a:r>
            <a:r>
              <a:rPr lang="cs-CZ" sz="3100" dirty="0" smtClean="0"/>
              <a:t>- </a:t>
            </a:r>
            <a:r>
              <a:rPr lang="cs-CZ" sz="3600" dirty="0" smtClean="0"/>
              <a:t>řešení</a:t>
            </a:r>
            <a:r>
              <a:rPr lang="cs-CZ" dirty="0" smtClean="0"/>
              <a:t>                                                                                                                                                </a:t>
            </a:r>
            <a:r>
              <a:rPr lang="cs-CZ" sz="1800" dirty="0" smtClean="0"/>
              <a:t>                                         	                                                                                                          </a:t>
            </a:r>
            <a:r>
              <a:rPr lang="cs-CZ" sz="2000" dirty="0" smtClean="0"/>
              <a:t>IA tabule</a:t>
            </a:r>
            <a:endParaRPr lang="cs-CZ" sz="2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11969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sz="1800" dirty="0"/>
              <a:t>Doplň chybějící prvky a jejich označení v trojúhelníku ABC (vrcholy, strany, středy stran, příčky atd</a:t>
            </a:r>
            <a:r>
              <a:rPr lang="cs-CZ" sz="1800" dirty="0" smtClean="0"/>
              <a:t>.).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smtClean="0"/>
              <a:t>Stejnou </a:t>
            </a:r>
            <a:r>
              <a:rPr lang="cs-CZ" sz="1800" dirty="0"/>
              <a:t>barvou vyznač jednu střední příčku a polovinu strany s ní rovnoběžnou. Ověř, že jsou shodné. </a:t>
            </a:r>
            <a:r>
              <a:rPr lang="cs-CZ" sz="1800" dirty="0" smtClean="0"/>
              <a:t> 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/>
              <a:t>Je-li </a:t>
            </a:r>
            <a:r>
              <a:rPr lang="cs-CZ" sz="1800" dirty="0">
                <a:latin typeface="Cambria Math"/>
                <a:ea typeface="Cambria Math"/>
              </a:rPr>
              <a:t>△ABC </a:t>
            </a:r>
            <a:r>
              <a:rPr lang="cs-CZ" sz="1800" dirty="0">
                <a:ea typeface="Cambria Math"/>
              </a:rPr>
              <a:t>obecný pravoúhlý, jaký bude </a:t>
            </a:r>
            <a:r>
              <a:rPr lang="cs-CZ" sz="1800" dirty="0">
                <a:latin typeface="Cambria Math"/>
                <a:ea typeface="Cambria Math"/>
              </a:rPr>
              <a:t>△S</a:t>
            </a:r>
            <a:r>
              <a:rPr lang="cs-CZ" sz="1800" baseline="-25000" dirty="0">
                <a:latin typeface="Cambria Math"/>
                <a:ea typeface="Cambria Math"/>
              </a:rPr>
              <a:t>a</a:t>
            </a:r>
            <a:r>
              <a:rPr lang="cs-CZ" sz="1800" dirty="0">
                <a:latin typeface="Cambria Math"/>
                <a:ea typeface="Cambria Math"/>
              </a:rPr>
              <a:t>S</a:t>
            </a:r>
            <a:r>
              <a:rPr lang="cs-CZ" sz="1800" baseline="-25000" dirty="0">
                <a:latin typeface="Cambria Math"/>
                <a:ea typeface="Cambria Math"/>
              </a:rPr>
              <a:t>b</a:t>
            </a:r>
            <a:r>
              <a:rPr lang="cs-CZ" sz="1800" dirty="0">
                <a:latin typeface="Cambria Math"/>
                <a:ea typeface="Cambria Math"/>
              </a:rPr>
              <a:t>S</a:t>
            </a:r>
            <a:r>
              <a:rPr lang="cs-CZ" sz="1800" baseline="-25000" dirty="0">
                <a:latin typeface="Cambria Math"/>
                <a:ea typeface="Cambria Math"/>
              </a:rPr>
              <a:t>c</a:t>
            </a:r>
            <a:r>
              <a:rPr lang="cs-CZ" sz="1800" dirty="0">
                <a:latin typeface="Cambria Math"/>
                <a:ea typeface="Cambria Math"/>
              </a:rPr>
              <a:t> </a:t>
            </a:r>
            <a:r>
              <a:rPr lang="cs-CZ" sz="1800" dirty="0" smtClean="0">
                <a:latin typeface="Cambria Math"/>
                <a:ea typeface="Cambria Math"/>
              </a:rPr>
              <a:t>?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1800" dirty="0" smtClean="0"/>
              <a:t>Stejnou </a:t>
            </a:r>
            <a:r>
              <a:rPr lang="cs-CZ" sz="1800" dirty="0"/>
              <a:t>barvou vyznač obloučkem dvojici úhlů </a:t>
            </a:r>
            <a:r>
              <a:rPr lang="cs-CZ" sz="1800" dirty="0" smtClean="0"/>
              <a:t> souhlasných </a:t>
            </a:r>
            <a:r>
              <a:rPr lang="cs-CZ" sz="1800" dirty="0"/>
              <a:t>a střídavých.</a:t>
            </a:r>
          </a:p>
          <a:p>
            <a:pPr marL="0" indent="0">
              <a:buNone/>
            </a:pPr>
            <a:endParaRPr lang="cs-CZ" sz="1800" b="1" dirty="0" smtClean="0"/>
          </a:p>
          <a:p>
            <a:pPr marL="0" indent="0">
              <a:buNone/>
            </a:pPr>
            <a:r>
              <a:rPr lang="cs-CZ" sz="1800" b="1" dirty="0" smtClean="0"/>
              <a:t>Odpovědi a značení:</a:t>
            </a:r>
            <a:endParaRPr lang="cs-CZ" sz="1800" b="1" dirty="0"/>
          </a:p>
          <a:p>
            <a:pPr>
              <a:buFont typeface="+mj-lt"/>
              <a:buAutoNum type="arabicPeriod"/>
            </a:pPr>
            <a:r>
              <a:rPr lang="cs-CZ" sz="1800" b="1" dirty="0">
                <a:solidFill>
                  <a:srgbClr val="FF0000"/>
                </a:solidFill>
              </a:rPr>
              <a:t>A, B, </a:t>
            </a:r>
            <a:r>
              <a:rPr lang="cs-CZ" sz="1800" b="1" dirty="0">
                <a:solidFill>
                  <a:srgbClr val="00B050"/>
                </a:solidFill>
              </a:rPr>
              <a:t>a, b, c, </a:t>
            </a: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S</a:t>
            </a:r>
            <a:r>
              <a:rPr lang="cs-CZ" sz="1800" b="1" baseline="-25000" dirty="0">
                <a:solidFill>
                  <a:schemeClr val="accent6">
                    <a:lumMod val="75000"/>
                  </a:schemeClr>
                </a:solidFill>
              </a:rPr>
              <a:t>a,</a:t>
            </a: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 S</a:t>
            </a:r>
            <a:r>
              <a:rPr lang="cs-CZ" sz="1800" b="1" baseline="-25000" dirty="0">
                <a:solidFill>
                  <a:schemeClr val="accent6">
                    <a:lumMod val="75000"/>
                  </a:schemeClr>
                </a:solidFill>
              </a:rPr>
              <a:t>b,</a:t>
            </a: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 S</a:t>
            </a:r>
            <a:r>
              <a:rPr lang="cs-CZ" sz="1800" b="1" baseline="-25000" dirty="0">
                <a:solidFill>
                  <a:schemeClr val="accent6">
                    <a:lumMod val="75000"/>
                  </a:schemeClr>
                </a:solidFill>
              </a:rPr>
              <a:t>c,</a:t>
            </a: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800" b="1" dirty="0">
                <a:solidFill>
                  <a:srgbClr val="00B0F0"/>
                </a:solidFill>
              </a:rPr>
              <a:t>p</a:t>
            </a:r>
            <a:r>
              <a:rPr lang="cs-CZ" sz="1800" b="1" baseline="-25000" dirty="0">
                <a:solidFill>
                  <a:srgbClr val="00B0F0"/>
                </a:solidFill>
              </a:rPr>
              <a:t>a,</a:t>
            </a:r>
            <a:r>
              <a:rPr lang="cs-CZ" sz="1800" b="1" dirty="0">
                <a:solidFill>
                  <a:srgbClr val="00B0F0"/>
                </a:solidFill>
              </a:rPr>
              <a:t> p</a:t>
            </a:r>
            <a:r>
              <a:rPr lang="cs-CZ" sz="1800" b="1" baseline="-25000" dirty="0">
                <a:solidFill>
                  <a:srgbClr val="00B0F0"/>
                </a:solidFill>
              </a:rPr>
              <a:t>b,</a:t>
            </a:r>
            <a:r>
              <a:rPr lang="cs-CZ" sz="1800" b="1" dirty="0">
                <a:solidFill>
                  <a:srgbClr val="00B0F0"/>
                </a:solidFill>
              </a:rPr>
              <a:t> p</a:t>
            </a:r>
            <a:r>
              <a:rPr lang="cs-CZ" sz="1800" b="1" baseline="-25000" dirty="0">
                <a:solidFill>
                  <a:srgbClr val="00B0F0"/>
                </a:solidFill>
              </a:rPr>
              <a:t>b</a:t>
            </a:r>
            <a:endParaRPr lang="cs-CZ" sz="1800" dirty="0"/>
          </a:p>
          <a:p>
            <a:pPr>
              <a:buFont typeface="+mj-lt"/>
              <a:buAutoNum type="arabicPeriod"/>
            </a:pP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r>
              <a:rPr lang="cs-CZ" sz="1800" b="1" baseline="-25000" dirty="0" smtClean="0">
                <a:solidFill>
                  <a:schemeClr val="accent6">
                    <a:lumMod val="75000"/>
                  </a:schemeClr>
                </a:solidFill>
              </a:rPr>
              <a:t>a</a:t>
            </a:r>
            <a:r>
              <a:rPr lang="cs-CZ" sz="1800" b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r>
              <a:rPr lang="cs-CZ" sz="1800" b="1" baseline="-25000" dirty="0" smtClean="0">
                <a:solidFill>
                  <a:schemeClr val="accent6">
                    <a:lumMod val="75000"/>
                  </a:schemeClr>
                </a:solidFill>
              </a:rPr>
              <a:t>c  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latin typeface="Cambria Math"/>
                <a:ea typeface="Cambria Math"/>
              </a:rPr>
              <a:t>≅ 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  <a:ea typeface="Cambria Math"/>
              </a:rPr>
              <a:t>C </a:t>
            </a:r>
            <a:r>
              <a:rPr lang="cs-CZ" sz="1800" b="1" dirty="0" smtClean="0">
                <a:solidFill>
                  <a:schemeClr val="accent6">
                    <a:lumMod val="75000"/>
                  </a:schemeClr>
                </a:solidFill>
              </a:rPr>
              <a:t>S</a:t>
            </a:r>
            <a:r>
              <a:rPr lang="cs-CZ" sz="1800" b="1" baseline="-25000" dirty="0" smtClean="0">
                <a:solidFill>
                  <a:schemeClr val="accent6">
                    <a:lumMod val="75000"/>
                  </a:schemeClr>
                </a:solidFill>
              </a:rPr>
              <a:t>b</a:t>
            </a:r>
          </a:p>
          <a:p>
            <a:pPr>
              <a:buFont typeface="+mj-lt"/>
              <a:buAutoNum type="arabicPeriod"/>
            </a:pPr>
            <a:r>
              <a:rPr lang="cs-CZ" sz="1800" b="1" dirty="0">
                <a:ea typeface="Cambria Math"/>
              </a:rPr>
              <a:t>△</a:t>
            </a:r>
            <a:r>
              <a:rPr lang="cs-CZ" sz="1800" b="1" dirty="0" smtClean="0">
                <a:ea typeface="Cambria Math"/>
              </a:rPr>
              <a:t>S</a:t>
            </a:r>
            <a:r>
              <a:rPr lang="cs-CZ" sz="1800" b="1" baseline="-25000" dirty="0" smtClean="0">
                <a:ea typeface="Cambria Math"/>
              </a:rPr>
              <a:t>a</a:t>
            </a:r>
            <a:r>
              <a:rPr lang="cs-CZ" sz="1800" b="1" dirty="0" smtClean="0">
                <a:ea typeface="Cambria Math"/>
              </a:rPr>
              <a:t>S</a:t>
            </a:r>
            <a:r>
              <a:rPr lang="cs-CZ" sz="1800" b="1" baseline="-25000" dirty="0" smtClean="0">
                <a:ea typeface="Cambria Math"/>
              </a:rPr>
              <a:t>b</a:t>
            </a:r>
            <a:r>
              <a:rPr lang="cs-CZ" sz="1800" b="1" dirty="0" smtClean="0">
                <a:ea typeface="Cambria Math"/>
              </a:rPr>
              <a:t>S</a:t>
            </a:r>
            <a:r>
              <a:rPr lang="cs-CZ" sz="1800" b="1" baseline="-25000" dirty="0" smtClean="0">
                <a:ea typeface="Cambria Math"/>
              </a:rPr>
              <a:t>c  </a:t>
            </a:r>
            <a:r>
              <a:rPr lang="cs-CZ" sz="1800" b="1" dirty="0" smtClean="0">
                <a:ea typeface="Cambria Math"/>
              </a:rPr>
              <a:t>bude </a:t>
            </a:r>
            <a:r>
              <a:rPr lang="cs-CZ" sz="1800" dirty="0" smtClean="0">
                <a:latin typeface="Cambria Math"/>
                <a:ea typeface="Cambria Math"/>
              </a:rPr>
              <a:t>také </a:t>
            </a:r>
            <a:r>
              <a:rPr lang="cs-CZ" sz="1800" b="1" dirty="0">
                <a:ea typeface="Cambria Math"/>
              </a:rPr>
              <a:t>obecný pravoúhlý.</a:t>
            </a:r>
            <a:endParaRPr lang="cs-CZ" sz="1800" b="1" dirty="0"/>
          </a:p>
          <a:p>
            <a:pPr>
              <a:buFont typeface="+mj-lt"/>
              <a:buAutoNum type="arabicPeriod"/>
            </a:pPr>
            <a:r>
              <a:rPr lang="cs-CZ" sz="1800" b="1" dirty="0">
                <a:solidFill>
                  <a:srgbClr val="00FF00"/>
                </a:solidFill>
              </a:rPr>
              <a:t>SOUHLASNÉ </a:t>
            </a:r>
            <a:r>
              <a:rPr lang="cs-CZ" sz="1800" b="1" dirty="0" smtClean="0">
                <a:solidFill>
                  <a:srgbClr val="00FF00"/>
                </a:solidFill>
              </a:rPr>
              <a:t>úhly</a:t>
            </a:r>
            <a:endParaRPr lang="cs-CZ" sz="1800" b="1" dirty="0" smtClean="0"/>
          </a:p>
          <a:p>
            <a:pPr marL="0" indent="0">
              <a:buNone/>
            </a:pPr>
            <a:r>
              <a:rPr lang="cs-CZ" sz="1800" b="1" dirty="0">
                <a:solidFill>
                  <a:srgbClr val="990099"/>
                </a:solidFill>
              </a:rPr>
              <a:t> </a:t>
            </a:r>
            <a:r>
              <a:rPr lang="cs-CZ" sz="1800" b="1" dirty="0" smtClean="0">
                <a:solidFill>
                  <a:srgbClr val="990099"/>
                </a:solidFill>
              </a:rPr>
              <a:t>      STŘÍDAVÉ úhly</a:t>
            </a:r>
          </a:p>
          <a:p>
            <a:pPr marL="0" indent="0">
              <a:buNone/>
            </a:pPr>
            <a:endParaRPr lang="cs-CZ" dirty="0"/>
          </a:p>
        </p:txBody>
      </p:sp>
      <p:cxnSp>
        <p:nvCxnSpPr>
          <p:cNvPr id="9" name="Přímá spojnice 8"/>
          <p:cNvCxnSpPr>
            <a:stCxn id="6" idx="1"/>
          </p:cNvCxnSpPr>
          <p:nvPr/>
        </p:nvCxnSpPr>
        <p:spPr>
          <a:xfrm>
            <a:off x="5798961" y="4951325"/>
            <a:ext cx="0" cy="126014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grpSp>
        <p:nvGrpSpPr>
          <p:cNvPr id="43" name="Skupina 42"/>
          <p:cNvGrpSpPr/>
          <p:nvPr/>
        </p:nvGrpSpPr>
        <p:grpSpPr>
          <a:xfrm>
            <a:off x="3233402" y="3308975"/>
            <a:ext cx="5274243" cy="3309604"/>
            <a:chOff x="1755304" y="3381405"/>
            <a:chExt cx="5274243" cy="3309604"/>
          </a:xfrm>
        </p:grpSpPr>
        <p:grpSp>
          <p:nvGrpSpPr>
            <p:cNvPr id="41" name="Skupina 40"/>
            <p:cNvGrpSpPr/>
            <p:nvPr/>
          </p:nvGrpSpPr>
          <p:grpSpPr>
            <a:xfrm>
              <a:off x="1755304" y="3381405"/>
              <a:ext cx="5274243" cy="3309604"/>
              <a:chOff x="1538389" y="3118798"/>
              <a:chExt cx="5274243" cy="3309604"/>
            </a:xfrm>
          </p:grpSpPr>
          <p:cxnSp>
            <p:nvCxnSpPr>
              <p:cNvPr id="29" name="Přímá spojnice 28"/>
              <p:cNvCxnSpPr/>
              <p:nvPr/>
            </p:nvCxnSpPr>
            <p:spPr>
              <a:xfrm>
                <a:off x="6405914" y="4759165"/>
                <a:ext cx="0" cy="1260140"/>
              </a:xfrm>
              <a:prstGeom prst="line">
                <a:avLst/>
              </a:prstGeom>
              <a:ln>
                <a:solidFill>
                  <a:srgbClr val="FFCC00"/>
                </a:solidFill>
              </a:ln>
            </p:spPr>
            <p:style>
              <a:lnRef idx="3">
                <a:schemeClr val="accent2"/>
              </a:lnRef>
              <a:fillRef idx="0">
                <a:schemeClr val="accent2"/>
              </a:fillRef>
              <a:effectRef idx="2">
                <a:schemeClr val="accent2"/>
              </a:effectRef>
              <a:fontRef idx="minor">
                <a:schemeClr val="tx1"/>
              </a:fontRef>
            </p:style>
          </p:cxnSp>
          <p:grpSp>
            <p:nvGrpSpPr>
              <p:cNvPr id="40" name="Skupina 39"/>
              <p:cNvGrpSpPr/>
              <p:nvPr/>
            </p:nvGrpSpPr>
            <p:grpSpPr>
              <a:xfrm>
                <a:off x="1538389" y="3118798"/>
                <a:ext cx="5274243" cy="3309604"/>
                <a:chOff x="1538389" y="3118798"/>
                <a:chExt cx="5274243" cy="3309604"/>
              </a:xfrm>
            </p:grpSpPr>
            <p:grpSp>
              <p:nvGrpSpPr>
                <p:cNvPr id="5" name="Skupina 4"/>
                <p:cNvGrpSpPr/>
                <p:nvPr/>
              </p:nvGrpSpPr>
              <p:grpSpPr>
                <a:xfrm>
                  <a:off x="1835696" y="3501008"/>
                  <a:ext cx="4536504" cy="2520280"/>
                  <a:chOff x="1835696" y="3501008"/>
                  <a:chExt cx="4536504" cy="2520280"/>
                </a:xfrm>
              </p:grpSpPr>
              <p:sp>
                <p:nvSpPr>
                  <p:cNvPr id="6" name="Rovnoramenný trojúhelník 5"/>
                  <p:cNvSpPr/>
                  <p:nvPr/>
                </p:nvSpPr>
                <p:spPr>
                  <a:xfrm>
                    <a:off x="1835696" y="3501008"/>
                    <a:ext cx="4536504" cy="2520280"/>
                  </a:xfrm>
                  <a:prstGeom prst="triangle">
                    <a:avLst>
                      <a:gd name="adj" fmla="val 100000"/>
                    </a:avLst>
                  </a:prstGeom>
                </p:spPr>
                <p:style>
                  <a:lnRef idx="2">
                    <a:schemeClr val="dk1"/>
                  </a:lnRef>
                  <a:fillRef idx="1">
                    <a:schemeClr val="lt1"/>
                  </a:fillRef>
                  <a:effectRef idx="0">
                    <a:schemeClr val="dk1"/>
                  </a:effectRef>
                  <a:fontRef idx="minor">
                    <a:schemeClr val="dk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cs-CZ" dirty="0"/>
                  </a:p>
                </p:txBody>
              </p:sp>
              <p:cxnSp>
                <p:nvCxnSpPr>
                  <p:cNvPr id="7" name="Přímá spojnice 6"/>
                  <p:cNvCxnSpPr>
                    <a:stCxn id="6" idx="1"/>
                    <a:endCxn id="6" idx="5"/>
                  </p:cNvCxnSpPr>
                  <p:nvPr/>
                </p:nvCxnSpPr>
                <p:spPr>
                  <a:xfrm>
                    <a:off x="4103948" y="4761148"/>
                    <a:ext cx="2268252" cy="0"/>
                  </a:xfrm>
                  <a:prstGeom prst="line">
                    <a:avLst/>
                  </a:prstGeom>
                  <a:ln>
                    <a:solidFill>
                      <a:srgbClr val="00B0F0"/>
                    </a:solidFill>
                  </a:ln>
                </p:spPr>
                <p:style>
                  <a:lnRef idx="3">
                    <a:schemeClr val="accent2"/>
                  </a:lnRef>
                  <a:fillRef idx="0">
                    <a:schemeClr val="accent2"/>
                  </a:fillRef>
                  <a:effectRef idx="2">
                    <a:schemeClr val="accent2"/>
                  </a:effectRef>
                  <a:fontRef idx="minor">
                    <a:schemeClr val="tx1"/>
                  </a:fontRef>
                </p:style>
              </p:cxnSp>
            </p:grpSp>
            <p:cxnSp>
              <p:nvCxnSpPr>
                <p:cNvPr id="11" name="Přímá spojnice 10"/>
                <p:cNvCxnSpPr>
                  <a:endCxn id="6" idx="5"/>
                </p:cNvCxnSpPr>
                <p:nvPr/>
              </p:nvCxnSpPr>
              <p:spPr>
                <a:xfrm flipV="1">
                  <a:off x="4103948" y="4761148"/>
                  <a:ext cx="2268252" cy="1260140"/>
                </a:xfrm>
                <a:prstGeom prst="line">
                  <a:avLst/>
                </a:prstGeom>
                <a:ln>
                  <a:solidFill>
                    <a:srgbClr val="00B0F0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13" name="TextovéPole 12"/>
                <p:cNvSpPr txBox="1"/>
                <p:nvPr/>
              </p:nvSpPr>
              <p:spPr>
                <a:xfrm>
                  <a:off x="6372200" y="6055413"/>
                  <a:ext cx="28803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/>
                    <a:t>C</a:t>
                  </a:r>
                  <a:endParaRPr lang="cs-CZ" b="1" dirty="0"/>
                </a:p>
              </p:txBody>
            </p:sp>
            <p:sp>
              <p:nvSpPr>
                <p:cNvPr id="14" name="TextovéPole 13"/>
                <p:cNvSpPr txBox="1"/>
                <p:nvPr/>
              </p:nvSpPr>
              <p:spPr>
                <a:xfrm>
                  <a:off x="1538389" y="6023147"/>
                  <a:ext cx="288032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FF0000"/>
                      </a:solidFill>
                    </a:rPr>
                    <a:t>B</a:t>
                  </a:r>
                  <a:endParaRPr lang="cs-CZ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5" name="TextovéPole 14"/>
                <p:cNvSpPr txBox="1"/>
                <p:nvPr/>
              </p:nvSpPr>
              <p:spPr>
                <a:xfrm>
                  <a:off x="6236568" y="3118798"/>
                  <a:ext cx="288032" cy="369332"/>
                </a:xfrm>
                <a:prstGeom prst="rect">
                  <a:avLst/>
                </a:prstGeom>
                <a:noFill/>
                <a:ln>
                  <a:noFill/>
                </a:ln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FF0000"/>
                      </a:solidFill>
                    </a:rPr>
                    <a:t>A</a:t>
                  </a:r>
                  <a:endParaRPr lang="cs-CZ" b="1" dirty="0">
                    <a:solidFill>
                      <a:srgbClr val="FF0000"/>
                    </a:solidFill>
                  </a:endParaRPr>
                </a:p>
              </p:txBody>
            </p:sp>
            <p:sp>
              <p:nvSpPr>
                <p:cNvPr id="17" name="TextovéPole 16"/>
                <p:cNvSpPr txBox="1"/>
                <p:nvPr/>
              </p:nvSpPr>
              <p:spPr>
                <a:xfrm>
                  <a:off x="3779912" y="4437112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chemeClr val="accent6">
                          <a:lumMod val="75000"/>
                        </a:schemeClr>
                      </a:solidFill>
                    </a:rPr>
                    <a:t>S</a:t>
                  </a:r>
                  <a:r>
                    <a:rPr lang="cs-CZ" b="1" baseline="-25000" dirty="0">
                      <a:solidFill>
                        <a:schemeClr val="accent6">
                          <a:lumMod val="75000"/>
                        </a:schemeClr>
                      </a:solidFill>
                    </a:rPr>
                    <a:t>c</a:t>
                  </a:r>
                </a:p>
              </p:txBody>
            </p:sp>
            <p:sp>
              <p:nvSpPr>
                <p:cNvPr id="18" name="TextovéPole 17"/>
                <p:cNvSpPr txBox="1"/>
                <p:nvPr/>
              </p:nvSpPr>
              <p:spPr>
                <a:xfrm>
                  <a:off x="6380584" y="4576482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chemeClr val="accent6">
                          <a:lumMod val="75000"/>
                        </a:schemeClr>
                      </a:solidFill>
                    </a:rPr>
                    <a:t>S</a:t>
                  </a:r>
                  <a:r>
                    <a:rPr lang="cs-CZ" b="1" baseline="-25000" dirty="0">
                      <a:solidFill>
                        <a:schemeClr val="accent6">
                          <a:lumMod val="75000"/>
                        </a:schemeClr>
                      </a:solidFill>
                    </a:rPr>
                    <a:t>b</a:t>
                  </a:r>
                </a:p>
              </p:txBody>
            </p:sp>
            <p:sp>
              <p:nvSpPr>
                <p:cNvPr id="19" name="TextovéPole 18"/>
                <p:cNvSpPr txBox="1"/>
                <p:nvPr/>
              </p:nvSpPr>
              <p:spPr>
                <a:xfrm>
                  <a:off x="3887924" y="6059070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chemeClr val="accent6">
                          <a:lumMod val="75000"/>
                        </a:schemeClr>
                      </a:solidFill>
                    </a:rPr>
                    <a:t>S</a:t>
                  </a:r>
                  <a:r>
                    <a:rPr lang="cs-CZ" b="1" baseline="-25000" dirty="0" smtClean="0">
                      <a:solidFill>
                        <a:schemeClr val="accent6">
                          <a:lumMod val="75000"/>
                        </a:schemeClr>
                      </a:solidFill>
                    </a:rPr>
                    <a:t>a</a:t>
                  </a:r>
                  <a:endParaRPr lang="cs-CZ" b="1" baseline="-25000" dirty="0">
                    <a:solidFill>
                      <a:schemeClr val="accent6">
                        <a:lumMod val="75000"/>
                      </a:schemeClr>
                    </a:solidFill>
                  </a:endParaRPr>
                </a:p>
              </p:txBody>
            </p:sp>
            <p:sp>
              <p:nvSpPr>
                <p:cNvPr id="20" name="TextovéPole 19"/>
                <p:cNvSpPr txBox="1"/>
                <p:nvPr/>
              </p:nvSpPr>
              <p:spPr>
                <a:xfrm>
                  <a:off x="5187770" y="4431472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00B0F0"/>
                      </a:solidFill>
                    </a:rPr>
                    <a:t>p</a:t>
                  </a:r>
                  <a:r>
                    <a:rPr lang="cs-CZ" b="1" baseline="-25000" dirty="0" smtClean="0">
                      <a:solidFill>
                        <a:srgbClr val="00B0F0"/>
                      </a:solidFill>
                    </a:rPr>
                    <a:t>a</a:t>
                  </a:r>
                  <a:endParaRPr lang="cs-CZ" b="1" baseline="-25000" dirty="0">
                    <a:solidFill>
                      <a:srgbClr val="00B0F0"/>
                    </a:solidFill>
                  </a:endParaRPr>
                </a:p>
              </p:txBody>
            </p:sp>
            <p:sp>
              <p:nvSpPr>
                <p:cNvPr id="21" name="TextovéPole 20"/>
                <p:cNvSpPr txBox="1"/>
                <p:nvPr/>
              </p:nvSpPr>
              <p:spPr>
                <a:xfrm>
                  <a:off x="3671900" y="5206552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00B0F0"/>
                      </a:solidFill>
                    </a:rPr>
                    <a:t>p</a:t>
                  </a:r>
                  <a:r>
                    <a:rPr lang="cs-CZ" b="1" baseline="-25000" dirty="0">
                      <a:solidFill>
                        <a:srgbClr val="00B0F0"/>
                      </a:solidFill>
                    </a:rPr>
                    <a:t>b</a:t>
                  </a:r>
                </a:p>
              </p:txBody>
            </p:sp>
            <p:sp>
              <p:nvSpPr>
                <p:cNvPr id="22" name="TextovéPole 21"/>
                <p:cNvSpPr txBox="1"/>
                <p:nvPr/>
              </p:nvSpPr>
              <p:spPr>
                <a:xfrm>
                  <a:off x="5187770" y="5389235"/>
                  <a:ext cx="432048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00B0F0"/>
                      </a:solidFill>
                    </a:rPr>
                    <a:t>p</a:t>
                  </a:r>
                  <a:r>
                    <a:rPr lang="cs-CZ" b="1" baseline="-25000" dirty="0">
                      <a:solidFill>
                        <a:srgbClr val="00B0F0"/>
                      </a:solidFill>
                    </a:rPr>
                    <a:t>c</a:t>
                  </a:r>
                </a:p>
              </p:txBody>
            </p:sp>
            <p:sp>
              <p:nvSpPr>
                <p:cNvPr id="23" name="TextovéPole 22"/>
                <p:cNvSpPr txBox="1"/>
                <p:nvPr/>
              </p:nvSpPr>
              <p:spPr>
                <a:xfrm>
                  <a:off x="4834725" y="3861048"/>
                  <a:ext cx="28245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00B050"/>
                      </a:solidFill>
                    </a:rPr>
                    <a:t>c</a:t>
                  </a:r>
                  <a:endParaRPr lang="cs-CZ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24" name="TextovéPole 23"/>
                <p:cNvSpPr txBox="1"/>
                <p:nvPr/>
              </p:nvSpPr>
              <p:spPr>
                <a:xfrm>
                  <a:off x="4681814" y="6023147"/>
                  <a:ext cx="298480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00B050"/>
                      </a:solidFill>
                    </a:rPr>
                    <a:t>a</a:t>
                  </a:r>
                  <a:endParaRPr lang="cs-CZ" b="1" dirty="0">
                    <a:solidFill>
                      <a:srgbClr val="00B050"/>
                    </a:solidFill>
                  </a:endParaRPr>
                </a:p>
              </p:txBody>
            </p:sp>
            <p:sp>
              <p:nvSpPr>
                <p:cNvPr id="25" name="TextovéPole 24"/>
                <p:cNvSpPr txBox="1"/>
                <p:nvPr/>
              </p:nvSpPr>
              <p:spPr>
                <a:xfrm>
                  <a:off x="6372200" y="5204569"/>
                  <a:ext cx="306494" cy="369332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r>
                    <a:rPr lang="cs-CZ" b="1" dirty="0" smtClean="0">
                      <a:solidFill>
                        <a:srgbClr val="00B050"/>
                      </a:solidFill>
                    </a:rPr>
                    <a:t>b</a:t>
                  </a:r>
                  <a:endParaRPr lang="cs-CZ" b="1" dirty="0">
                    <a:solidFill>
                      <a:srgbClr val="00B050"/>
                    </a:solidFill>
                  </a:endParaRPr>
                </a:p>
              </p:txBody>
            </p:sp>
            <p:cxnSp>
              <p:nvCxnSpPr>
                <p:cNvPr id="27" name="Přímá spojnice 26"/>
                <p:cNvCxnSpPr/>
                <p:nvPr/>
              </p:nvCxnSpPr>
              <p:spPr>
                <a:xfrm>
                  <a:off x="4052423" y="4759165"/>
                  <a:ext cx="0" cy="1260140"/>
                </a:xfrm>
                <a:prstGeom prst="line">
                  <a:avLst/>
                </a:prstGeom>
                <a:ln>
                  <a:solidFill>
                    <a:srgbClr val="FFCC00"/>
                  </a:solidFill>
                </a:ln>
              </p:spPr>
              <p:style>
                <a:lnRef idx="3">
                  <a:schemeClr val="accent2"/>
                </a:lnRef>
                <a:fillRef idx="0">
                  <a:schemeClr val="accent2"/>
                </a:fillRef>
                <a:effectRef idx="2">
                  <a:schemeClr val="accent2"/>
                </a:effectRef>
                <a:fontRef idx="minor">
                  <a:schemeClr val="tx1"/>
                </a:fontRef>
              </p:style>
            </p:cxnSp>
            <p:sp>
              <p:nvSpPr>
                <p:cNvPr id="31" name="Volný tvar 30"/>
                <p:cNvSpPr/>
                <p:nvPr/>
              </p:nvSpPr>
              <p:spPr>
                <a:xfrm>
                  <a:off x="2687782" y="5541818"/>
                  <a:ext cx="126803" cy="484909"/>
                </a:xfrm>
                <a:custGeom>
                  <a:avLst/>
                  <a:gdLst>
                    <a:gd name="connsiteX0" fmla="*/ 0 w 126803"/>
                    <a:gd name="connsiteY0" fmla="*/ 0 h 484909"/>
                    <a:gd name="connsiteX1" fmla="*/ 110836 w 126803"/>
                    <a:gd name="connsiteY1" fmla="*/ 166255 h 484909"/>
                    <a:gd name="connsiteX2" fmla="*/ 124691 w 126803"/>
                    <a:gd name="connsiteY2" fmla="*/ 332509 h 484909"/>
                    <a:gd name="connsiteX3" fmla="*/ 96982 w 126803"/>
                    <a:gd name="connsiteY3" fmla="*/ 484909 h 4849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6803" h="484909">
                      <a:moveTo>
                        <a:pt x="0" y="0"/>
                      </a:moveTo>
                      <a:cubicBezTo>
                        <a:pt x="45027" y="55418"/>
                        <a:pt x="90054" y="110837"/>
                        <a:pt x="110836" y="166255"/>
                      </a:cubicBezTo>
                      <a:cubicBezTo>
                        <a:pt x="131618" y="221673"/>
                        <a:pt x="127000" y="279400"/>
                        <a:pt x="124691" y="332509"/>
                      </a:cubicBezTo>
                      <a:cubicBezTo>
                        <a:pt x="122382" y="385618"/>
                        <a:pt x="109682" y="435263"/>
                        <a:pt x="96982" y="484909"/>
                      </a:cubicBezTo>
                    </a:path>
                  </a:pathLst>
                </a:custGeom>
                <a:noFill/>
                <a:ln w="76200">
                  <a:solidFill>
                    <a:srgbClr val="00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2" name="Volný tvar 31"/>
                <p:cNvSpPr/>
                <p:nvPr/>
              </p:nvSpPr>
              <p:spPr>
                <a:xfrm>
                  <a:off x="4940646" y="4289910"/>
                  <a:ext cx="126803" cy="484909"/>
                </a:xfrm>
                <a:custGeom>
                  <a:avLst/>
                  <a:gdLst>
                    <a:gd name="connsiteX0" fmla="*/ 0 w 126803"/>
                    <a:gd name="connsiteY0" fmla="*/ 0 h 484909"/>
                    <a:gd name="connsiteX1" fmla="*/ 110836 w 126803"/>
                    <a:gd name="connsiteY1" fmla="*/ 166255 h 484909"/>
                    <a:gd name="connsiteX2" fmla="*/ 124691 w 126803"/>
                    <a:gd name="connsiteY2" fmla="*/ 332509 h 484909"/>
                    <a:gd name="connsiteX3" fmla="*/ 96982 w 126803"/>
                    <a:gd name="connsiteY3" fmla="*/ 484909 h 484909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26803" h="484909">
                      <a:moveTo>
                        <a:pt x="0" y="0"/>
                      </a:moveTo>
                      <a:cubicBezTo>
                        <a:pt x="45027" y="55418"/>
                        <a:pt x="90054" y="110837"/>
                        <a:pt x="110836" y="166255"/>
                      </a:cubicBezTo>
                      <a:cubicBezTo>
                        <a:pt x="131618" y="221673"/>
                        <a:pt x="127000" y="279400"/>
                        <a:pt x="124691" y="332509"/>
                      </a:cubicBezTo>
                      <a:cubicBezTo>
                        <a:pt x="122382" y="385618"/>
                        <a:pt x="109682" y="435263"/>
                        <a:pt x="96982" y="484909"/>
                      </a:cubicBezTo>
                    </a:path>
                  </a:pathLst>
                </a:custGeom>
                <a:noFill/>
                <a:ln w="76200">
                  <a:solidFill>
                    <a:srgbClr val="00FF0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>
                    <a:solidFill>
                      <a:srgbClr val="00FF00"/>
                    </a:solidFill>
                  </a:endParaRPr>
                </a:p>
              </p:txBody>
            </p:sp>
            <p:sp>
              <p:nvSpPr>
                <p:cNvPr id="33" name="Volný tvar 32"/>
                <p:cNvSpPr/>
                <p:nvPr/>
              </p:nvSpPr>
              <p:spPr>
                <a:xfrm>
                  <a:off x="5555673" y="4779818"/>
                  <a:ext cx="152400" cy="360218"/>
                </a:xfrm>
                <a:custGeom>
                  <a:avLst/>
                  <a:gdLst>
                    <a:gd name="connsiteX0" fmla="*/ 0 w 152400"/>
                    <a:gd name="connsiteY0" fmla="*/ 0 h 360218"/>
                    <a:gd name="connsiteX1" fmla="*/ 27709 w 152400"/>
                    <a:gd name="connsiteY1" fmla="*/ 166255 h 360218"/>
                    <a:gd name="connsiteX2" fmla="*/ 83127 w 152400"/>
                    <a:gd name="connsiteY2" fmla="*/ 277091 h 360218"/>
                    <a:gd name="connsiteX3" fmla="*/ 152400 w 152400"/>
                    <a:gd name="connsiteY3" fmla="*/ 360218 h 36021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152400" h="360218">
                      <a:moveTo>
                        <a:pt x="0" y="0"/>
                      </a:moveTo>
                      <a:cubicBezTo>
                        <a:pt x="6927" y="60036"/>
                        <a:pt x="13855" y="120073"/>
                        <a:pt x="27709" y="166255"/>
                      </a:cubicBezTo>
                      <a:cubicBezTo>
                        <a:pt x="41563" y="212437"/>
                        <a:pt x="62345" y="244764"/>
                        <a:pt x="83127" y="277091"/>
                      </a:cubicBezTo>
                      <a:cubicBezTo>
                        <a:pt x="103909" y="309418"/>
                        <a:pt x="128154" y="334818"/>
                        <a:pt x="152400" y="360218"/>
                      </a:cubicBezTo>
                    </a:path>
                  </a:pathLst>
                </a:custGeom>
                <a:noFill/>
                <a:ln w="76200">
                  <a:solidFill>
                    <a:srgbClr val="99009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  <p:sp>
              <p:nvSpPr>
                <p:cNvPr id="35" name="Volný tvar 34"/>
                <p:cNvSpPr/>
                <p:nvPr/>
              </p:nvSpPr>
              <p:spPr>
                <a:xfrm>
                  <a:off x="4807527" y="5652655"/>
                  <a:ext cx="112169" cy="374072"/>
                </a:xfrm>
                <a:custGeom>
                  <a:avLst/>
                  <a:gdLst>
                    <a:gd name="connsiteX0" fmla="*/ 0 w 112169"/>
                    <a:gd name="connsiteY0" fmla="*/ 0 h 374072"/>
                    <a:gd name="connsiteX1" fmla="*/ 69273 w 112169"/>
                    <a:gd name="connsiteY1" fmla="*/ 110836 h 374072"/>
                    <a:gd name="connsiteX2" fmla="*/ 96982 w 112169"/>
                    <a:gd name="connsiteY2" fmla="*/ 221672 h 374072"/>
                    <a:gd name="connsiteX3" fmla="*/ 110837 w 112169"/>
                    <a:gd name="connsiteY3" fmla="*/ 332509 h 374072"/>
                    <a:gd name="connsiteX4" fmla="*/ 110837 w 112169"/>
                    <a:gd name="connsiteY4" fmla="*/ 374072 h 374072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</a:cxnLst>
                  <a:rect l="l" t="t" r="r" b="b"/>
                  <a:pathLst>
                    <a:path w="112169" h="374072">
                      <a:moveTo>
                        <a:pt x="0" y="0"/>
                      </a:moveTo>
                      <a:cubicBezTo>
                        <a:pt x="26554" y="36945"/>
                        <a:pt x="53109" y="73891"/>
                        <a:pt x="69273" y="110836"/>
                      </a:cubicBezTo>
                      <a:cubicBezTo>
                        <a:pt x="85437" y="147781"/>
                        <a:pt x="90055" y="184727"/>
                        <a:pt x="96982" y="221672"/>
                      </a:cubicBezTo>
                      <a:cubicBezTo>
                        <a:pt x="103909" y="258617"/>
                        <a:pt x="108528" y="307109"/>
                        <a:pt x="110837" y="332509"/>
                      </a:cubicBezTo>
                      <a:cubicBezTo>
                        <a:pt x="113146" y="357909"/>
                        <a:pt x="111991" y="365990"/>
                        <a:pt x="110837" y="374072"/>
                      </a:cubicBezTo>
                    </a:path>
                  </a:pathLst>
                </a:custGeom>
                <a:noFill/>
                <a:ln w="76200">
                  <a:solidFill>
                    <a:srgbClr val="990099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cs-CZ"/>
                </a:p>
              </p:txBody>
            </p:sp>
          </p:grpSp>
        </p:grpSp>
        <p:cxnSp>
          <p:nvCxnSpPr>
            <p:cNvPr id="42" name="Přímá spojnice 41"/>
            <p:cNvCxnSpPr/>
            <p:nvPr/>
          </p:nvCxnSpPr>
          <p:spPr>
            <a:xfrm>
              <a:off x="4305253" y="5042425"/>
              <a:ext cx="0" cy="1260140"/>
            </a:xfrm>
            <a:prstGeom prst="line">
              <a:avLst/>
            </a:prstGeom>
            <a:ln/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44" name="Přímá spojnice 43"/>
          <p:cNvCxnSpPr/>
          <p:nvPr/>
        </p:nvCxnSpPr>
        <p:spPr>
          <a:xfrm>
            <a:off x="2116226" y="4482932"/>
            <a:ext cx="437147" cy="0"/>
          </a:xfrm>
          <a:prstGeom prst="line">
            <a:avLst/>
          </a:prstGeom>
          <a:ln>
            <a:solidFill>
              <a:srgbClr val="FFCC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1644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rgbClr val="FF0000"/>
          </a:solidFill>
          <a:scene3d>
            <a:camera prst="orthographicFront"/>
            <a:lightRig rig="threePt" dir="t"/>
          </a:scene3d>
          <a:sp3d>
            <a:bevelT w="101600" prst="riblet"/>
          </a:sp3d>
        </p:spPr>
        <p:txBody>
          <a:bodyPr>
            <a:normAutofit/>
          </a:bodyPr>
          <a:lstStyle/>
          <a:p>
            <a:r>
              <a:rPr lang="cs-CZ" sz="4000" b="1" dirty="0"/>
              <a:t>ZDROJE </a:t>
            </a:r>
            <a:r>
              <a:rPr lang="en-US" sz="4000" dirty="0"/>
              <a:t>[on line] </a:t>
            </a:r>
            <a:r>
              <a:rPr lang="cs-CZ" sz="4000" dirty="0"/>
              <a:t>dostupné z www: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  <a:ln w="28575">
            <a:solidFill>
              <a:srgbClr val="FF3300"/>
            </a:solidFill>
          </a:ln>
        </p:spPr>
        <p:txBody>
          <a:bodyPr/>
          <a:lstStyle/>
          <a:p>
            <a:r>
              <a:rPr lang="cs-CZ" dirty="0"/>
              <a:t>Vlastní tvorba</a:t>
            </a:r>
          </a:p>
          <a:p>
            <a:r>
              <a:rPr lang="cs-CZ" dirty="0"/>
              <a:t>Archiv </a:t>
            </a:r>
            <a:r>
              <a:rPr lang="cs-CZ" dirty="0" smtClean="0"/>
              <a:t>autora</a:t>
            </a:r>
          </a:p>
          <a:p>
            <a:r>
              <a:rPr lang="cs-CZ" dirty="0"/>
              <a:t>Použité kliparty: </a:t>
            </a:r>
            <a:r>
              <a:rPr lang="cs-CZ" u="sng" dirty="0">
                <a:hlinkClick r:id="rId2"/>
              </a:rPr>
              <a:t>www.office.microsoft.com</a:t>
            </a: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endParaRPr lang="cs-CZ" u="sng" dirty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64527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658</TotalTime>
  <Words>532</Words>
  <Application>Microsoft Office PowerPoint</Application>
  <PresentationFormat>Předvádění na obrazovce (4:3)</PresentationFormat>
  <Paragraphs>121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ANOTACE</vt:lpstr>
      <vt:lpstr>PILOTÁŽ  (doporučení – upozornění – zpětná vazba)</vt:lpstr>
      <vt:lpstr>Pracovní úkol:        OSA ÚSEČKY                                     IA tabule</vt:lpstr>
      <vt:lpstr>Pracovní úkol:        OSA ÚSEČKY                                     IA tabule</vt:lpstr>
      <vt:lpstr>STŘEDNÍ PŘÍČKY TROJÚHELNÍKU</vt:lpstr>
      <vt:lpstr>STŘEDNÍ PŘÍČKY TROJÚHELNÍKU</vt:lpstr>
      <vt:lpstr>Pracovní list: VLASTNOSTI STŘEDNÍCH PŘÍČEK                                                                                                                                                  tisk pro žáka</vt:lpstr>
      <vt:lpstr>Pracovní list: VLASTNOSTI STŘEDNÍCH PŘÍČEK - řešení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IA tabule</vt:lpstr>
      <vt:lpstr>ZDROJE [on line] dostupné z www: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ZS SLOVAN</dc:creator>
  <cp:lastModifiedBy>ZS SLOVAN</cp:lastModifiedBy>
  <cp:revision>37</cp:revision>
  <dcterms:created xsi:type="dcterms:W3CDTF">2013-02-22T15:33:02Z</dcterms:created>
  <dcterms:modified xsi:type="dcterms:W3CDTF">2013-04-09T18:25:18Z</dcterms:modified>
</cp:coreProperties>
</file>